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handoutMasterIdLst>
    <p:handoutMasterId r:id="rId70"/>
  </p:handoutMasterIdLst>
  <p:sldIdLst>
    <p:sldId id="306" r:id="rId2"/>
    <p:sldId id="323" r:id="rId3"/>
    <p:sldId id="307" r:id="rId4"/>
    <p:sldId id="308" r:id="rId5"/>
    <p:sldId id="309" r:id="rId6"/>
    <p:sldId id="426" r:id="rId7"/>
    <p:sldId id="311" r:id="rId8"/>
    <p:sldId id="371" r:id="rId9"/>
    <p:sldId id="372" r:id="rId10"/>
    <p:sldId id="373" r:id="rId11"/>
    <p:sldId id="374" r:id="rId12"/>
    <p:sldId id="375" r:id="rId13"/>
    <p:sldId id="376" r:id="rId14"/>
    <p:sldId id="377" r:id="rId15"/>
    <p:sldId id="378" r:id="rId16"/>
    <p:sldId id="379" r:id="rId17"/>
    <p:sldId id="380" r:id="rId18"/>
    <p:sldId id="427" r:id="rId19"/>
    <p:sldId id="381" r:id="rId20"/>
    <p:sldId id="382" r:id="rId21"/>
    <p:sldId id="383" r:id="rId22"/>
    <p:sldId id="384" r:id="rId23"/>
    <p:sldId id="385" r:id="rId24"/>
    <p:sldId id="386" r:id="rId25"/>
    <p:sldId id="387" r:id="rId26"/>
    <p:sldId id="388" r:id="rId27"/>
    <p:sldId id="389" r:id="rId28"/>
    <p:sldId id="390" r:id="rId29"/>
    <p:sldId id="428" r:id="rId30"/>
    <p:sldId id="391" r:id="rId31"/>
    <p:sldId id="392" r:id="rId32"/>
    <p:sldId id="393" r:id="rId33"/>
    <p:sldId id="394" r:id="rId34"/>
    <p:sldId id="395" r:id="rId35"/>
    <p:sldId id="396" r:id="rId36"/>
    <p:sldId id="429" r:id="rId37"/>
    <p:sldId id="397" r:id="rId38"/>
    <p:sldId id="398" r:id="rId39"/>
    <p:sldId id="399" r:id="rId40"/>
    <p:sldId id="400" r:id="rId41"/>
    <p:sldId id="401" r:id="rId42"/>
    <p:sldId id="404" r:id="rId43"/>
    <p:sldId id="403" r:id="rId44"/>
    <p:sldId id="405" r:id="rId45"/>
    <p:sldId id="406" r:id="rId46"/>
    <p:sldId id="407" r:id="rId47"/>
    <p:sldId id="408" r:id="rId48"/>
    <p:sldId id="412" r:id="rId49"/>
    <p:sldId id="409" r:id="rId50"/>
    <p:sldId id="410" r:id="rId51"/>
    <p:sldId id="430" r:id="rId52"/>
    <p:sldId id="411" r:id="rId53"/>
    <p:sldId id="413" r:id="rId54"/>
    <p:sldId id="414" r:id="rId55"/>
    <p:sldId id="415" r:id="rId56"/>
    <p:sldId id="431" r:id="rId57"/>
    <p:sldId id="417" r:id="rId58"/>
    <p:sldId id="418" r:id="rId59"/>
    <p:sldId id="419" r:id="rId60"/>
    <p:sldId id="420" r:id="rId61"/>
    <p:sldId id="421" r:id="rId62"/>
    <p:sldId id="432" r:id="rId63"/>
    <p:sldId id="422" r:id="rId64"/>
    <p:sldId id="423" r:id="rId65"/>
    <p:sldId id="433" r:id="rId66"/>
    <p:sldId id="424" r:id="rId67"/>
    <p:sldId id="425" r:id="rId68"/>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33"/>
    <a:srgbClr val="0C1C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486" autoAdjust="0"/>
  </p:normalViewPr>
  <p:slideViewPr>
    <p:cSldViewPr>
      <p:cViewPr>
        <p:scale>
          <a:sx n="64" d="100"/>
          <a:sy n="64" d="100"/>
        </p:scale>
        <p:origin x="-2910" y="-366"/>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858" y="-78"/>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68154"/>
          </a:xfrm>
          <a:prstGeom prst="rect">
            <a:avLst/>
          </a:prstGeom>
        </p:spPr>
        <p:txBody>
          <a:bodyPr vert="horz" lIns="93940" tIns="46970" rIns="93940" bIns="46970" rtlCol="0"/>
          <a:lstStyle>
            <a:lvl1pPr algn="l">
              <a:defRPr sz="1200"/>
            </a:lvl1pPr>
          </a:lstStyle>
          <a:p>
            <a:endParaRPr lang="en-US"/>
          </a:p>
        </p:txBody>
      </p:sp>
      <p:sp>
        <p:nvSpPr>
          <p:cNvPr id="3" name="Date Placeholder 2"/>
          <p:cNvSpPr>
            <a:spLocks noGrp="1"/>
          </p:cNvSpPr>
          <p:nvPr>
            <p:ph type="dt" sz="quarter" idx="1"/>
          </p:nvPr>
        </p:nvSpPr>
        <p:spPr>
          <a:xfrm>
            <a:off x="4008706" y="0"/>
            <a:ext cx="3066732" cy="468154"/>
          </a:xfrm>
          <a:prstGeom prst="rect">
            <a:avLst/>
          </a:prstGeom>
        </p:spPr>
        <p:txBody>
          <a:bodyPr vert="horz" lIns="93940" tIns="46970" rIns="93940" bIns="46970" rtlCol="0"/>
          <a:lstStyle>
            <a:lvl1pPr algn="r">
              <a:defRPr sz="1200"/>
            </a:lvl1pPr>
          </a:lstStyle>
          <a:p>
            <a:fld id="{93A96CEA-61B0-4084-B053-CEB830DECEC3}" type="datetimeFigureOut">
              <a:rPr lang="en-US" smtClean="0"/>
              <a:t>4/29/2015</a:t>
            </a:fld>
            <a:endParaRPr lang="en-US"/>
          </a:p>
        </p:txBody>
      </p:sp>
      <p:sp>
        <p:nvSpPr>
          <p:cNvPr id="4" name="Footer Placeholder 3"/>
          <p:cNvSpPr>
            <a:spLocks noGrp="1"/>
          </p:cNvSpPr>
          <p:nvPr>
            <p:ph type="ftr" sz="quarter" idx="2"/>
          </p:nvPr>
        </p:nvSpPr>
        <p:spPr>
          <a:xfrm>
            <a:off x="1" y="8893296"/>
            <a:ext cx="3066732" cy="468154"/>
          </a:xfrm>
          <a:prstGeom prst="rect">
            <a:avLst/>
          </a:prstGeom>
        </p:spPr>
        <p:txBody>
          <a:bodyPr vert="horz" lIns="93940" tIns="46970" rIns="93940" bIns="46970" rtlCol="0" anchor="b"/>
          <a:lstStyle>
            <a:lvl1pPr algn="l">
              <a:defRPr sz="1200"/>
            </a:lvl1pPr>
          </a:lstStyle>
          <a:p>
            <a:endParaRPr lang="en-US"/>
          </a:p>
        </p:txBody>
      </p:sp>
      <p:sp>
        <p:nvSpPr>
          <p:cNvPr id="5" name="Slide Number Placeholder 4"/>
          <p:cNvSpPr>
            <a:spLocks noGrp="1"/>
          </p:cNvSpPr>
          <p:nvPr>
            <p:ph type="sldNum" sz="quarter" idx="3"/>
          </p:nvPr>
        </p:nvSpPr>
        <p:spPr>
          <a:xfrm>
            <a:off x="4008706" y="8893296"/>
            <a:ext cx="3066732" cy="468154"/>
          </a:xfrm>
          <a:prstGeom prst="rect">
            <a:avLst/>
          </a:prstGeom>
        </p:spPr>
        <p:txBody>
          <a:bodyPr vert="horz" lIns="93940" tIns="46970" rIns="93940" bIns="46970" rtlCol="0" anchor="b"/>
          <a:lstStyle>
            <a:lvl1pPr algn="r">
              <a:defRPr sz="1200"/>
            </a:lvl1pPr>
          </a:lstStyle>
          <a:p>
            <a:fld id="{EFF08A74-6D1C-4DF1-B13B-8AB5C940340F}" type="slidenum">
              <a:rPr lang="en-US" smtClean="0"/>
              <a:t>‹#›</a:t>
            </a:fld>
            <a:endParaRPr lang="en-US"/>
          </a:p>
        </p:txBody>
      </p:sp>
    </p:spTree>
    <p:extLst>
      <p:ext uri="{BB962C8B-B14F-4D97-AF65-F5344CB8AC3E}">
        <p14:creationId xmlns:p14="http://schemas.microsoft.com/office/powerpoint/2010/main" val="1980440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626" cy="467835"/>
          </a:xfrm>
          <a:prstGeom prst="rect">
            <a:avLst/>
          </a:prstGeom>
        </p:spPr>
        <p:txBody>
          <a:bodyPr vert="horz" lIns="92044" tIns="46022" rIns="92044" bIns="46022" rtlCol="0"/>
          <a:lstStyle>
            <a:lvl1pPr algn="l">
              <a:defRPr sz="1200"/>
            </a:lvl1pPr>
          </a:lstStyle>
          <a:p>
            <a:endParaRPr lang="en-US"/>
          </a:p>
        </p:txBody>
      </p:sp>
      <p:sp>
        <p:nvSpPr>
          <p:cNvPr id="3" name="Date Placeholder 2"/>
          <p:cNvSpPr>
            <a:spLocks noGrp="1"/>
          </p:cNvSpPr>
          <p:nvPr>
            <p:ph type="dt" idx="1"/>
          </p:nvPr>
        </p:nvSpPr>
        <p:spPr>
          <a:xfrm>
            <a:off x="4008850" y="0"/>
            <a:ext cx="3066626" cy="467835"/>
          </a:xfrm>
          <a:prstGeom prst="rect">
            <a:avLst/>
          </a:prstGeom>
        </p:spPr>
        <p:txBody>
          <a:bodyPr vert="horz" lIns="92044" tIns="46022" rIns="92044" bIns="46022" rtlCol="0"/>
          <a:lstStyle>
            <a:lvl1pPr algn="r">
              <a:defRPr sz="1200"/>
            </a:lvl1pPr>
          </a:lstStyle>
          <a:p>
            <a:fld id="{AE75C1DB-8C60-40C3-9203-69A99C61ECF3}" type="datetimeFigureOut">
              <a:rPr lang="en-US" smtClean="0"/>
              <a:t>4/29/2015</a:t>
            </a:fld>
            <a:endParaRPr lang="en-US"/>
          </a:p>
        </p:txBody>
      </p:sp>
      <p:sp>
        <p:nvSpPr>
          <p:cNvPr id="4" name="Slide Image Placeholder 3"/>
          <p:cNvSpPr>
            <a:spLocks noGrp="1" noRot="1" noChangeAspect="1"/>
          </p:cNvSpPr>
          <p:nvPr>
            <p:ph type="sldImg" idx="2"/>
          </p:nvPr>
        </p:nvSpPr>
        <p:spPr>
          <a:xfrm>
            <a:off x="1198563" y="703263"/>
            <a:ext cx="4679950" cy="3509962"/>
          </a:xfrm>
          <a:prstGeom prst="rect">
            <a:avLst/>
          </a:prstGeom>
          <a:noFill/>
          <a:ln w="12700">
            <a:solidFill>
              <a:prstClr val="black"/>
            </a:solidFill>
          </a:ln>
        </p:spPr>
        <p:txBody>
          <a:bodyPr vert="horz" lIns="92044" tIns="46022" rIns="92044" bIns="46022" rtlCol="0" anchor="ctr"/>
          <a:lstStyle/>
          <a:p>
            <a:endParaRPr lang="en-US"/>
          </a:p>
        </p:txBody>
      </p:sp>
      <p:sp>
        <p:nvSpPr>
          <p:cNvPr id="5" name="Notes Placeholder 4"/>
          <p:cNvSpPr>
            <a:spLocks noGrp="1"/>
          </p:cNvSpPr>
          <p:nvPr>
            <p:ph type="body" sz="quarter" idx="3"/>
          </p:nvPr>
        </p:nvSpPr>
        <p:spPr>
          <a:xfrm>
            <a:off x="707068" y="4446822"/>
            <a:ext cx="5662940" cy="4213703"/>
          </a:xfrm>
          <a:prstGeom prst="rect">
            <a:avLst/>
          </a:prstGeom>
        </p:spPr>
        <p:txBody>
          <a:bodyPr vert="horz" lIns="92044" tIns="46022" rIns="92044" bIns="46022"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93644"/>
            <a:ext cx="3066626" cy="467835"/>
          </a:xfrm>
          <a:prstGeom prst="rect">
            <a:avLst/>
          </a:prstGeom>
        </p:spPr>
        <p:txBody>
          <a:bodyPr vert="horz" lIns="92044" tIns="46022" rIns="92044" bIns="46022" rtlCol="0" anchor="b"/>
          <a:lstStyle>
            <a:lvl1pPr algn="l">
              <a:defRPr sz="1200"/>
            </a:lvl1pPr>
          </a:lstStyle>
          <a:p>
            <a:endParaRPr lang="en-US"/>
          </a:p>
        </p:txBody>
      </p:sp>
      <p:sp>
        <p:nvSpPr>
          <p:cNvPr id="7" name="Slide Number Placeholder 6"/>
          <p:cNvSpPr>
            <a:spLocks noGrp="1"/>
          </p:cNvSpPr>
          <p:nvPr>
            <p:ph type="sldNum" sz="quarter" idx="5"/>
          </p:nvPr>
        </p:nvSpPr>
        <p:spPr>
          <a:xfrm>
            <a:off x="4008850" y="8893644"/>
            <a:ext cx="3066626" cy="467835"/>
          </a:xfrm>
          <a:prstGeom prst="rect">
            <a:avLst/>
          </a:prstGeom>
        </p:spPr>
        <p:txBody>
          <a:bodyPr vert="horz" lIns="92044" tIns="46022" rIns="92044" bIns="46022" rtlCol="0" anchor="b"/>
          <a:lstStyle>
            <a:lvl1pPr algn="r">
              <a:defRPr sz="1200"/>
            </a:lvl1pPr>
          </a:lstStyle>
          <a:p>
            <a:fld id="{6AFD9AC8-D7D1-4A29-8291-187850C85195}" type="slidenum">
              <a:rPr lang="en-US" smtClean="0"/>
              <a:t>‹#›</a:t>
            </a:fld>
            <a:endParaRPr lang="en-US"/>
          </a:p>
        </p:txBody>
      </p:sp>
    </p:spTree>
    <p:extLst>
      <p:ext uri="{BB962C8B-B14F-4D97-AF65-F5344CB8AC3E}">
        <p14:creationId xmlns:p14="http://schemas.microsoft.com/office/powerpoint/2010/main" val="1192970563"/>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50000"/>
      </a:lnSpc>
      <a:defRPr sz="1200" kern="1200">
        <a:solidFill>
          <a:schemeClr val="tx1"/>
        </a:solidFill>
        <a:latin typeface="Cambria" panose="02040503050406030204" pitchFamily="18" charset="0"/>
        <a:ea typeface="+mn-ea"/>
        <a:cs typeface="+mn-cs"/>
      </a:defRPr>
    </a:lvl1pPr>
    <a:lvl2pPr marL="457200" algn="l" defTabSz="914400" rtl="0" eaLnBrk="1" latinLnBrk="0" hangingPunct="1">
      <a:lnSpc>
        <a:spcPct val="150000"/>
      </a:lnSpc>
      <a:defRPr sz="1200" kern="1200">
        <a:solidFill>
          <a:schemeClr val="tx1"/>
        </a:solidFill>
        <a:latin typeface="Cambria" panose="02040503050406030204" pitchFamily="18" charset="0"/>
        <a:ea typeface="+mn-ea"/>
        <a:cs typeface="+mn-cs"/>
      </a:defRPr>
    </a:lvl2pPr>
    <a:lvl3pPr marL="914400" algn="l" defTabSz="914400" rtl="0" eaLnBrk="1" latinLnBrk="0" hangingPunct="1">
      <a:lnSpc>
        <a:spcPct val="150000"/>
      </a:lnSpc>
      <a:defRPr sz="1200" kern="1200">
        <a:solidFill>
          <a:schemeClr val="tx1"/>
        </a:solidFill>
        <a:latin typeface="Cambria" panose="02040503050406030204" pitchFamily="18" charset="0"/>
        <a:ea typeface="+mn-ea"/>
        <a:cs typeface="+mn-cs"/>
      </a:defRPr>
    </a:lvl3pPr>
    <a:lvl4pPr marL="1371600" algn="l" defTabSz="914400" rtl="0" eaLnBrk="1" latinLnBrk="0" hangingPunct="1">
      <a:lnSpc>
        <a:spcPct val="150000"/>
      </a:lnSpc>
      <a:defRPr sz="1200" kern="1200">
        <a:solidFill>
          <a:schemeClr val="tx1"/>
        </a:solidFill>
        <a:latin typeface="Cambria" panose="02040503050406030204" pitchFamily="18" charset="0"/>
        <a:ea typeface="+mn-ea"/>
        <a:cs typeface="+mn-cs"/>
      </a:defRPr>
    </a:lvl4pPr>
    <a:lvl5pPr marL="1828800" algn="l" defTabSz="914400" rtl="0" eaLnBrk="1" latinLnBrk="0" hangingPunct="1">
      <a:lnSpc>
        <a:spcPct val="150000"/>
      </a:lnSpc>
      <a:defRPr sz="1200" kern="1200">
        <a:solidFill>
          <a:schemeClr val="tx1"/>
        </a:solidFill>
        <a:latin typeface="Cambria" panose="020405030504060302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itools-ioutils.fcac-acfc.gc.ca/CCPC-CPCC/CPPC-CPCC-eng.aspx"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itools-ioutils.fcac-acfc.gc.ca/STCV-OSVC/ccst-oscc-eng.aspx"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 funded by the Ontario Trillium Foundation.</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a:t>
            </a:fld>
            <a:endParaRPr lang="en-US"/>
          </a:p>
        </p:txBody>
      </p:sp>
    </p:spTree>
    <p:extLst>
      <p:ext uri="{BB962C8B-B14F-4D97-AF65-F5344CB8AC3E}">
        <p14:creationId xmlns:p14="http://schemas.microsoft.com/office/powerpoint/2010/main" val="1082176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a:t>
            </a:r>
            <a:r>
              <a:rPr lang="en-US" baseline="0" dirty="0" smtClean="0"/>
              <a:t> they are from a bank or credit union.</a:t>
            </a:r>
          </a:p>
          <a:p>
            <a:endParaRPr lang="en-US" baseline="0" dirty="0" smtClean="0"/>
          </a:p>
          <a:p>
            <a:r>
              <a:rPr lang="en-US" baseline="0" dirty="0" smtClean="0"/>
              <a:t>Living Expenses – while not earning money or having a low income </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10</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points</a:t>
            </a:r>
            <a:r>
              <a:rPr lang="en-US" baseline="0" dirty="0" smtClean="0"/>
              <a:t> of each type of short term credit.</a:t>
            </a:r>
          </a:p>
          <a:p>
            <a:endParaRPr lang="en-US" baseline="0" dirty="0" smtClean="0"/>
          </a:p>
          <a:p>
            <a:r>
              <a:rPr lang="en-US" baseline="0" dirty="0" smtClean="0"/>
              <a:t>Credit cards </a:t>
            </a:r>
          </a:p>
          <a:p>
            <a:pPr marL="171450" indent="-171450">
              <a:buFontTx/>
              <a:buChar char="-"/>
            </a:pPr>
            <a:r>
              <a:rPr lang="en-US" baseline="0" dirty="0" smtClean="0"/>
              <a:t>can be beneficial is used responsibly – if not, you may pay more interest than you need to</a:t>
            </a:r>
          </a:p>
          <a:p>
            <a:pPr marL="171450" indent="-171450">
              <a:buFontTx/>
              <a:buChar char="-"/>
            </a:pPr>
            <a:r>
              <a:rPr lang="en-US" baseline="0" dirty="0" smtClean="0"/>
              <a:t>allow for various days of short term credit – you may have to pay it back immediately or wait until the due date</a:t>
            </a:r>
          </a:p>
          <a:p>
            <a:pPr marL="171450" indent="-171450">
              <a:buFontTx/>
              <a:buChar char="-"/>
            </a:pPr>
            <a:r>
              <a:rPr lang="en-US" baseline="0" dirty="0" smtClean="0"/>
              <a:t>have very high interest rates of 15-30% </a:t>
            </a:r>
          </a:p>
          <a:p>
            <a:pPr marL="171450" indent="-171450">
              <a:buFontTx/>
              <a:buChar char="-"/>
            </a:pPr>
            <a:r>
              <a:rPr lang="en-US" baseline="0" dirty="0" smtClean="0"/>
              <a:t>have low minimum payments – this can make paying back a loan take a long time with more cost to you</a:t>
            </a:r>
          </a:p>
          <a:p>
            <a:pPr marL="171450" indent="-171450">
              <a:buFontTx/>
              <a:buChar char="-"/>
            </a:pPr>
            <a:r>
              <a:rPr lang="en-US" baseline="0" dirty="0" smtClean="0"/>
              <a:t>can be tempting to use as long as your maximum has not been reached </a:t>
            </a:r>
          </a:p>
          <a:p>
            <a:endParaRPr lang="en-US" baseline="0" dirty="0" smtClean="0"/>
          </a:p>
          <a:p>
            <a:r>
              <a:rPr lang="en-US" baseline="0" dirty="0" smtClean="0"/>
              <a:t>Cash Advance</a:t>
            </a:r>
          </a:p>
          <a:p>
            <a:r>
              <a:rPr lang="en-US" baseline="0" dirty="0" smtClean="0"/>
              <a:t>A cash advances is when you get cash using the credit card limit.  Interest is charged right away and continues until you pay back the full amount.</a:t>
            </a:r>
          </a:p>
          <a:p>
            <a:endParaRPr lang="en-US" baseline="0" dirty="0" smtClean="0"/>
          </a:p>
          <a:p>
            <a:r>
              <a:rPr lang="en-US" baseline="0" dirty="0" smtClean="0"/>
              <a:t>Annual Fee and No Annual Fee Cards</a:t>
            </a:r>
          </a:p>
          <a:p>
            <a:r>
              <a:rPr lang="en-US" baseline="0" dirty="0" smtClean="0"/>
              <a:t>Annual fee cards charge a yearly fee to use the card.  Often these cards have special items such as reward systems like Air Miles</a:t>
            </a:r>
            <a:r>
              <a:rPr lang="en-US" baseline="30000" dirty="0" smtClean="0"/>
              <a:t>®</a:t>
            </a:r>
            <a:r>
              <a:rPr lang="en-US" baseline="0" dirty="0" smtClean="0"/>
              <a:t>.</a:t>
            </a:r>
          </a:p>
          <a:p>
            <a:endParaRPr lang="en-US" baseline="0" dirty="0" smtClean="0"/>
          </a:p>
          <a:p>
            <a:r>
              <a:rPr lang="en-US" sz="1200" dirty="0" smtClean="0">
                <a:effectLst/>
                <a:latin typeface="Cambria"/>
                <a:ea typeface="Calibri"/>
                <a:cs typeface="Times New Roman"/>
              </a:rPr>
              <a:t>No Annual Fee cards are free to use in that they don’t charge a yearly fee.  They have few benefits other than an interest free period for prepayment.  Their interest rates are usually higher than cards with an annual fee.</a:t>
            </a: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14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Handout A - True or False Questionnaire “What Do You Know About Credit?”</a:t>
            </a:r>
          </a:p>
          <a:p>
            <a:endParaRPr lang="en-US" baseline="0" dirty="0" smtClean="0"/>
          </a:p>
          <a:p>
            <a:r>
              <a:rPr lang="en-US" sz="1200" kern="1200" dirty="0" smtClean="0">
                <a:solidFill>
                  <a:schemeClr val="tx1"/>
                </a:solidFill>
                <a:effectLst/>
                <a:latin typeface="Cambria" panose="02040503050406030204" pitchFamily="18" charset="0"/>
                <a:ea typeface="+mn-ea"/>
                <a:cs typeface="+mn-cs"/>
              </a:rPr>
              <a:t>Paying your Credit Card in full 2-3 days after the due date will have </a:t>
            </a:r>
            <a:r>
              <a:rPr lang="en-US" sz="1200" b="1" kern="1200" dirty="0" smtClean="0">
                <a:solidFill>
                  <a:schemeClr val="tx1"/>
                </a:solidFill>
                <a:effectLst/>
                <a:latin typeface="Cambria" panose="02040503050406030204" pitchFamily="18" charset="0"/>
                <a:ea typeface="+mn-ea"/>
                <a:cs typeface="+mn-cs"/>
              </a:rPr>
              <a:t>no</a:t>
            </a:r>
            <a:r>
              <a:rPr lang="en-US" sz="1200" kern="1200" dirty="0" smtClean="0">
                <a:solidFill>
                  <a:schemeClr val="tx1"/>
                </a:solidFill>
                <a:effectLst/>
                <a:latin typeface="Cambria" panose="02040503050406030204" pitchFamily="18" charset="0"/>
                <a:ea typeface="+mn-ea"/>
                <a:cs typeface="+mn-cs"/>
              </a:rPr>
              <a:t> effect on your credit score?  </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False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 due date is strict and must be followed.  Once you miss that day, interest is added to the balance of that day.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However, a late payment is better than no payment.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Minimum payments should be the smallest payment you make on the due date.  This will help you to remain in good standing, and stay out of trouble.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All Credit Cards offer the same interest rate (18%) and the same interest free period for payback (21 days).</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False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Different cards work differently.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Find one that works best for you.</a:t>
            </a:r>
            <a:endParaRPr lang="en-CA" sz="1200" kern="1200" dirty="0" smtClean="0">
              <a:solidFill>
                <a:schemeClr val="tx1"/>
              </a:solidFill>
              <a:effectLst/>
              <a:latin typeface="Cambria" panose="02040503050406030204" pitchFamily="18" charset="0"/>
              <a:ea typeface="+mn-ea"/>
              <a:cs typeface="+mn-cs"/>
            </a:endParaRPr>
          </a:p>
          <a:p>
            <a:endParaRPr lang="en-US"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Cash advances on a credit card are charged interest from the moment you use it until you pay it all back.  The interest free time to pay back regular credit card purchases doesn’t apply to cash advances.   </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True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Cash advances are not considered as normal purchases.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Cash is charged interest at a set fee right away and every day until paid back. </a:t>
            </a:r>
            <a:endParaRPr lang="en-CA" sz="1200" kern="1200" dirty="0" smtClean="0">
              <a:solidFill>
                <a:schemeClr val="tx1"/>
              </a:solidFill>
              <a:effectLst/>
              <a:latin typeface="Cambria" panose="02040503050406030204" pitchFamily="18" charset="0"/>
              <a:ea typeface="+mn-ea"/>
              <a:cs typeface="+mn-cs"/>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Click on the calculator or have the calculator ready to open.</a:t>
            </a:r>
          </a:p>
          <a:p>
            <a:r>
              <a:rPr lang="en-US" baseline="0" dirty="0" smtClean="0"/>
              <a:t>http://itools-ioutils.fcac-acfc.gc.ca/CCPC-CPCC/CCPC-CPCC-eng.aspx</a:t>
            </a:r>
          </a:p>
          <a:p>
            <a:endParaRPr lang="en-US" baseline="0" dirty="0" smtClean="0"/>
          </a:p>
          <a:p>
            <a:r>
              <a:rPr lang="en-US" baseline="0" dirty="0" smtClean="0"/>
              <a:t>Handout the case study – Handout B.  Go over it with the class, then ask them to use the payment calculator and figure out the actual cost.</a:t>
            </a:r>
          </a:p>
          <a:p>
            <a:pPr marL="0" marR="0" lvl="0" indent="0" algn="l" defTabSz="914400" rtl="0" eaLnBrk="1" fontAlgn="auto" latinLnBrk="0" hangingPunct="1">
              <a:lnSpc>
                <a:spcPct val="150000"/>
              </a:lnSpc>
              <a:spcBef>
                <a:spcPts val="0"/>
              </a:spcBef>
              <a:spcAft>
                <a:spcPts val="0"/>
              </a:spcAft>
              <a:buClrTx/>
              <a:buSzTx/>
              <a:buFontTx/>
              <a:buNone/>
              <a:tabLst/>
              <a:defRPr/>
            </a:pPr>
            <a:r>
              <a:rPr lang="en-US" baseline="0" dirty="0" smtClean="0"/>
              <a:t>Remind them that they must keep hitting the ‘calculate’ button to ensure their changes are updated.  Discuss.</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50000"/>
              </a:lnSpc>
              <a:spcBef>
                <a:spcPts val="0"/>
              </a:spcBef>
              <a:spcAft>
                <a:spcPts val="0"/>
              </a:spcAft>
              <a:buClrTx/>
              <a:buSzTx/>
              <a:buFontTx/>
              <a:buNone/>
              <a:tabLst/>
              <a:defRPr/>
            </a:pPr>
            <a:r>
              <a:rPr lang="en-US" baseline="0" dirty="0" smtClean="0"/>
              <a:t>You can change Pat to a male if that works better for your audience.</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baseline="0" dirty="0" smtClean="0">
              <a:hlinkClick r:id="rId3"/>
            </a:endParaRPr>
          </a:p>
          <a:p>
            <a:endParaRPr lang="en-US" baseline="0" dirty="0" smtClean="0"/>
          </a:p>
          <a:p>
            <a:r>
              <a:rPr lang="en-US" baseline="0" dirty="0" smtClean="0"/>
              <a:t>Then, show participants the Credit Card Selector Tool</a:t>
            </a:r>
          </a:p>
          <a:p>
            <a:r>
              <a:rPr lang="en-US" sz="1200" dirty="0" smtClean="0">
                <a:solidFill>
                  <a:srgbClr val="0000FF"/>
                </a:solidFill>
                <a:effectLst/>
                <a:latin typeface="Cambria"/>
                <a:ea typeface="Calibri"/>
                <a:cs typeface="Times New Roman"/>
                <a:hlinkClick r:id="rId4"/>
              </a:rPr>
              <a:t>http://itools-ioutils.fcac-acfc.gc.ca/STCV-OSVC/ccst-oscc-eng.aspx</a:t>
            </a:r>
            <a:endParaRPr lang="en-CA" sz="1100" dirty="0" smtClean="0">
              <a:effectLst/>
              <a:latin typeface="Calibri"/>
              <a:ea typeface="Calibri"/>
              <a:cs typeface="Times New Roman"/>
            </a:endParaRP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16</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Handout C - handout the credit card statement and review the key information listed.</a:t>
            </a:r>
          </a:p>
        </p:txBody>
      </p:sp>
      <p:sp>
        <p:nvSpPr>
          <p:cNvPr id="4" name="Slide Number Placeholder 3"/>
          <p:cNvSpPr>
            <a:spLocks noGrp="1"/>
          </p:cNvSpPr>
          <p:nvPr>
            <p:ph type="sldNum" sz="quarter" idx="10"/>
          </p:nvPr>
        </p:nvSpPr>
        <p:spPr/>
        <p:txBody>
          <a:bodyPr/>
          <a:lstStyle/>
          <a:p>
            <a:fld id="{6AFD9AC8-D7D1-4A29-8291-187850C85195}" type="slidenum">
              <a:rPr lang="en-US" smtClean="0"/>
              <a:t>17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Handout C - handout the credit card statement and review the key information listed.</a:t>
            </a:r>
          </a:p>
        </p:txBody>
      </p:sp>
      <p:sp>
        <p:nvSpPr>
          <p:cNvPr id="4" name="Slide Number Placeholder 3"/>
          <p:cNvSpPr>
            <a:spLocks noGrp="1"/>
          </p:cNvSpPr>
          <p:nvPr>
            <p:ph type="sldNum" sz="quarter" idx="10"/>
          </p:nvPr>
        </p:nvSpPr>
        <p:spPr/>
        <p:txBody>
          <a:bodyPr/>
          <a:lstStyle/>
          <a:p>
            <a:fld id="{6AFD9AC8-D7D1-4A29-8291-187850C85195}" type="slidenum">
              <a:rPr lang="en-US" smtClean="0"/>
              <a:t>18</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rates are high because they are short term loans which are a higher risk to the lender.</a:t>
            </a:r>
          </a:p>
          <a:p>
            <a:endParaRPr lang="en-US" baseline="0" dirty="0" smtClean="0"/>
          </a:p>
          <a:p>
            <a:r>
              <a:rPr lang="en-US" baseline="0" dirty="0" smtClean="0"/>
              <a:t>Example:  If you pay 21% on the Principal for every $100 you borrow the fee is $21.  You will have to pay back the principal and interest with your next pay.  If you borrowed $300 you would have to pay back $363.</a:t>
            </a:r>
          </a:p>
        </p:txBody>
      </p:sp>
      <p:sp>
        <p:nvSpPr>
          <p:cNvPr id="4" name="Slide Number Placeholder 3"/>
          <p:cNvSpPr>
            <a:spLocks noGrp="1"/>
          </p:cNvSpPr>
          <p:nvPr>
            <p:ph type="sldNum" sz="quarter" idx="10"/>
          </p:nvPr>
        </p:nvSpPr>
        <p:spPr/>
        <p:txBody>
          <a:bodyPr/>
          <a:lstStyle/>
          <a:p>
            <a:fld id="{6AFD9AC8-D7D1-4A29-8291-187850C85195}" type="slidenum">
              <a:rPr lang="en-US" smtClean="0"/>
              <a:t>19</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a:t>
            </a:r>
            <a:r>
              <a:rPr lang="en-US" baseline="0" dirty="0" smtClean="0"/>
              <a:t> led by the Adult Basic Education Association of Hamilton-Wentworth</a:t>
            </a:r>
            <a:br>
              <a:rPr lang="en-US" baseline="0" dirty="0" smtClean="0"/>
            </a:br>
            <a:r>
              <a:rPr lang="en-US" baseline="0" dirty="0" smtClean="0"/>
              <a:t>Partners include</a:t>
            </a:r>
          </a:p>
          <a:p>
            <a:r>
              <a:rPr lang="en-US" baseline="0" dirty="0" smtClean="0"/>
              <a:t>The </a:t>
            </a:r>
            <a:r>
              <a:rPr lang="en-US" baseline="0" dirty="0" err="1" smtClean="0"/>
              <a:t>Hald</a:t>
            </a:r>
            <a:r>
              <a:rPr lang="en-US" baseline="0" dirty="0" smtClean="0"/>
              <a:t>-Nor Community Credit Union</a:t>
            </a:r>
          </a:p>
          <a:p>
            <a:r>
              <a:rPr lang="en-US" baseline="0" dirty="0" smtClean="0"/>
              <a:t>Project READ Literacy Network Waterloo-Wellington</a:t>
            </a:r>
          </a:p>
          <a:p>
            <a:r>
              <a:rPr lang="en-US" baseline="0" dirty="0" smtClean="0"/>
              <a:t>College Boreal – Hamilton Location</a:t>
            </a:r>
          </a:p>
          <a:p>
            <a:r>
              <a:rPr lang="en-US" baseline="0" dirty="0" smtClean="0"/>
              <a:t>Catholic Family Services of Hamilton</a:t>
            </a:r>
          </a:p>
          <a:p>
            <a:pPr defTabSz="920435">
              <a:lnSpc>
                <a:spcPct val="100000"/>
              </a:lnSpc>
              <a:defRPr/>
            </a:pPr>
            <a:r>
              <a:rPr lang="en-US" dirty="0">
                <a:solidFill>
                  <a:prstClr val="black"/>
                </a:solidFill>
                <a:latin typeface="+mn-lt"/>
              </a:rPr>
              <a:t>Hamilton Literacy Council</a:t>
            </a:r>
          </a:p>
          <a:p>
            <a:r>
              <a:rPr lang="en-US" baseline="0" dirty="0" smtClean="0"/>
              <a:t>Hamilton Ontario Works</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a:t>
            </a:fld>
            <a:endParaRPr lang="en-US"/>
          </a:p>
        </p:txBody>
      </p:sp>
    </p:spTree>
    <p:extLst>
      <p:ext uri="{BB962C8B-B14F-4D97-AF65-F5344CB8AC3E}">
        <p14:creationId xmlns:p14="http://schemas.microsoft.com/office/powerpoint/2010/main" val="462101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Example 1</a:t>
            </a:r>
          </a:p>
          <a:p>
            <a:r>
              <a:rPr lang="en-CA" baseline="0" dirty="0" smtClean="0"/>
              <a:t>This quote is from a Pay Day Loan website.</a:t>
            </a:r>
          </a:p>
          <a:p>
            <a:r>
              <a:rPr lang="en-CA" baseline="0" dirty="0" smtClean="0"/>
              <a:t>“In Ontario we charge 21% of the Principal, so for each $100 you borrow the fee is $21.  For example, a $300 loan means you are paying us back $363 on your next payday.”</a:t>
            </a:r>
          </a:p>
          <a:p>
            <a:endParaRPr lang="en-CA" baseline="0" dirty="0" smtClean="0"/>
          </a:p>
          <a:p>
            <a:r>
              <a:rPr lang="en-CA" baseline="0" dirty="0" smtClean="0"/>
              <a:t>Show video clip - http://www.sse.gov.on.ca/mcs/en/Pages/Payday_Lending.aspx</a:t>
            </a:r>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20</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Handout D – Examples of Retail Credit/Buy Now Pay Later </a:t>
            </a:r>
          </a:p>
          <a:p>
            <a:endParaRPr lang="en-US" baseline="0" dirty="0" smtClean="0"/>
          </a:p>
          <a:p>
            <a:r>
              <a:rPr lang="en-US" baseline="0" dirty="0" smtClean="0"/>
              <a:t>Hand out the examples and go through them to help explain this type of credit.  The examples are actual words on some of the agreements out in the market today.  </a:t>
            </a:r>
          </a:p>
          <a:p>
            <a:r>
              <a:rPr lang="en-US" baseline="0" dirty="0" smtClean="0"/>
              <a:t>Discuss the language and what they mean.</a:t>
            </a:r>
          </a:p>
          <a:p>
            <a:endParaRPr lang="en-US" baseline="0" dirty="0" smtClean="0"/>
          </a:p>
          <a:p>
            <a:r>
              <a:rPr lang="en-US" baseline="0" dirty="0" smtClean="0"/>
              <a:t>Retailer credit is a way to encourage you to buy something even if you can’t afford it right now.  </a:t>
            </a:r>
          </a:p>
          <a:p>
            <a:endParaRPr lang="en-US" baseline="0" dirty="0" smtClean="0"/>
          </a:p>
          <a:p>
            <a:r>
              <a:rPr lang="en-US" baseline="0" dirty="0" smtClean="0"/>
              <a:t>Explain the following terms used on examples.  Then handout out the examples and discuss.</a:t>
            </a:r>
          </a:p>
          <a:p>
            <a:r>
              <a:rPr lang="en-US" baseline="0" dirty="0" smtClean="0"/>
              <a:t>On Approved </a:t>
            </a:r>
            <a:r>
              <a:rPr lang="en-US" baseline="0" dirty="0" err="1" smtClean="0"/>
              <a:t>Creidt</a:t>
            </a:r>
            <a:r>
              <a:rPr lang="en-US" baseline="0" dirty="0" smtClean="0"/>
              <a:t> (</a:t>
            </a:r>
            <a:r>
              <a:rPr lang="en-US" baseline="0" dirty="0" err="1" smtClean="0"/>
              <a:t>OAC</a:t>
            </a:r>
            <a:r>
              <a:rPr lang="en-US" baseline="0" dirty="0" smtClean="0"/>
              <a:t>)</a:t>
            </a:r>
          </a:p>
          <a:p>
            <a:r>
              <a:rPr lang="en-US" baseline="0" dirty="0" smtClean="0"/>
              <a:t>Process Fee (PF)</a:t>
            </a:r>
          </a:p>
          <a:p>
            <a:r>
              <a:rPr lang="en-US" baseline="0" dirty="0" smtClean="0"/>
              <a:t>Annualized Percentage Rate (APR) – includes all fees and interest </a:t>
            </a:r>
          </a:p>
        </p:txBody>
      </p:sp>
      <p:sp>
        <p:nvSpPr>
          <p:cNvPr id="4" name="Slide Number Placeholder 3"/>
          <p:cNvSpPr>
            <a:spLocks noGrp="1"/>
          </p:cNvSpPr>
          <p:nvPr>
            <p:ph type="sldNum" sz="quarter" idx="10"/>
          </p:nvPr>
        </p:nvSpPr>
        <p:spPr/>
        <p:txBody>
          <a:bodyPr/>
          <a:lstStyle/>
          <a:p>
            <a:fld id="{6AFD9AC8-D7D1-4A29-8291-187850C85195}" type="slidenum">
              <a:rPr lang="en-US" smtClean="0"/>
              <a:t>21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Your credit repot is created when you borrow money or apply for credit the first time.</a:t>
            </a:r>
          </a:p>
          <a:p>
            <a:endParaRPr lang="en-US" baseline="0" dirty="0" smtClean="0"/>
          </a:p>
          <a:p>
            <a:r>
              <a:rPr lang="en-US" baseline="0" dirty="0" smtClean="0"/>
              <a:t>Handout E – Sample Credit Reports</a:t>
            </a:r>
          </a:p>
          <a:p>
            <a:endParaRPr lang="en-US" baseline="0" dirty="0" smtClean="0"/>
          </a:p>
          <a:p>
            <a:r>
              <a:rPr lang="en-US" baseline="0" dirty="0" smtClean="0"/>
              <a:t>- go through the handout and discuss the examples as you discuss the slides </a:t>
            </a:r>
          </a:p>
        </p:txBody>
      </p:sp>
      <p:sp>
        <p:nvSpPr>
          <p:cNvPr id="4" name="Slide Number Placeholder 3"/>
          <p:cNvSpPr>
            <a:spLocks noGrp="1"/>
          </p:cNvSpPr>
          <p:nvPr>
            <p:ph type="sldNum" sz="quarter" idx="10"/>
          </p:nvPr>
        </p:nvSpPr>
        <p:spPr/>
        <p:txBody>
          <a:bodyPr/>
          <a:lstStyle/>
          <a:p>
            <a:fld id="{6AFD9AC8-D7D1-4A29-8291-187850C85195}" type="slidenum">
              <a:rPr lang="en-US" smtClean="0"/>
              <a:t>22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It includes personal information found in public records (including bankruptcy).</a:t>
            </a:r>
          </a:p>
        </p:txBody>
      </p:sp>
      <p:sp>
        <p:nvSpPr>
          <p:cNvPr id="4" name="Slide Number Placeholder 3"/>
          <p:cNvSpPr>
            <a:spLocks noGrp="1"/>
          </p:cNvSpPr>
          <p:nvPr>
            <p:ph type="sldNum" sz="quarter" idx="10"/>
          </p:nvPr>
        </p:nvSpPr>
        <p:spPr/>
        <p:txBody>
          <a:bodyPr/>
          <a:lstStyle/>
          <a:p>
            <a:fld id="{6AFD9AC8-D7D1-4A29-8291-187850C85195}" type="slidenum">
              <a:rPr lang="en-US" smtClean="0"/>
              <a:t>23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24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25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best score is 900 points.</a:t>
            </a:r>
          </a:p>
        </p:txBody>
      </p:sp>
      <p:sp>
        <p:nvSpPr>
          <p:cNvPr id="4" name="Slide Number Placeholder 3"/>
          <p:cNvSpPr>
            <a:spLocks noGrp="1"/>
          </p:cNvSpPr>
          <p:nvPr>
            <p:ph type="sldNum" sz="quarter" idx="10"/>
          </p:nvPr>
        </p:nvSpPr>
        <p:spPr/>
        <p:txBody>
          <a:bodyPr/>
          <a:lstStyle/>
          <a:p>
            <a:fld id="{6AFD9AC8-D7D1-4A29-8291-187850C85195}" type="slidenum">
              <a:rPr lang="en-US" smtClean="0"/>
              <a:t>26</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While credit scores are important they aren’t the only thing lenders look at.  They also consider your income, job and assets.  If you have a high credit score you may be able to get a lower interest rate on loans.</a:t>
            </a:r>
          </a:p>
          <a:p>
            <a:endParaRPr lang="en-US" baseline="0" dirty="0" smtClean="0"/>
          </a:p>
          <a:p>
            <a:r>
              <a:rPr lang="en-US" baseline="0" dirty="0" smtClean="0"/>
              <a:t>If you have a lower interest rate, this can save you a lot of money over time.</a:t>
            </a:r>
          </a:p>
          <a:p>
            <a:endParaRPr lang="en-US" sz="1200" baseline="0" dirty="0" smtClean="0">
              <a:effectLst/>
              <a:latin typeface="Cambria"/>
              <a:ea typeface="Calibri"/>
              <a:cs typeface="Myriad Pro"/>
            </a:endParaRPr>
          </a:p>
          <a:p>
            <a:r>
              <a:rPr lang="en-US" sz="1200" dirty="0" smtClean="0">
                <a:effectLst/>
                <a:latin typeface="Cambria"/>
                <a:ea typeface="Calibri"/>
                <a:cs typeface="Myriad Pro"/>
              </a:rPr>
              <a:t>While they are very important, credit scores are usually </a:t>
            </a:r>
            <a:r>
              <a:rPr lang="en-US" sz="1200" b="1" dirty="0" smtClean="0">
                <a:effectLst/>
                <a:latin typeface="Cambria"/>
                <a:ea typeface="Calibri"/>
                <a:cs typeface="Myriad Pro"/>
              </a:rPr>
              <a:t>not</a:t>
            </a:r>
            <a:r>
              <a:rPr lang="en-US" sz="1200" dirty="0" smtClean="0">
                <a:effectLst/>
                <a:latin typeface="Cambria"/>
                <a:ea typeface="Calibri"/>
                <a:cs typeface="Myriad Pro"/>
              </a:rPr>
              <a:t> the only thing a lender will look at.  Often, they will also consider other factors, such as your</a:t>
            </a:r>
            <a:endParaRPr lang="en-CA" sz="1100" dirty="0" smtClean="0">
              <a:effectLst/>
              <a:latin typeface="Calibri"/>
              <a:ea typeface="Calibri"/>
              <a:cs typeface="Times New Roman"/>
            </a:endParaRPr>
          </a:p>
          <a:p>
            <a:pPr marL="171450" marR="0" lvl="0" indent="-171450">
              <a:lnSpc>
                <a:spcPct val="150000"/>
              </a:lnSpc>
              <a:spcBef>
                <a:spcPts val="0"/>
              </a:spcBef>
              <a:spcAft>
                <a:spcPts val="0"/>
              </a:spcAft>
              <a:buSzPts val="1000"/>
              <a:buFontTx/>
              <a:buChar char="-"/>
            </a:pPr>
            <a:r>
              <a:rPr lang="en-US" sz="1200" dirty="0" smtClean="0">
                <a:effectLst/>
                <a:latin typeface="Cambria"/>
                <a:ea typeface="Calibri"/>
                <a:cs typeface="Myriad Pro"/>
              </a:rPr>
              <a:t>income</a:t>
            </a:r>
          </a:p>
          <a:p>
            <a:pPr marL="171450" marR="0" lvl="0" indent="-171450">
              <a:lnSpc>
                <a:spcPct val="150000"/>
              </a:lnSpc>
              <a:spcBef>
                <a:spcPts val="0"/>
              </a:spcBef>
              <a:spcAft>
                <a:spcPts val="0"/>
              </a:spcAft>
              <a:buSzPts val="1000"/>
              <a:buFontTx/>
              <a:buChar char="-"/>
            </a:pPr>
            <a:r>
              <a:rPr lang="en-US" sz="1200" dirty="0" smtClean="0">
                <a:effectLst/>
                <a:latin typeface="Cambria"/>
                <a:ea typeface="Calibri"/>
                <a:cs typeface="Times New Roman"/>
              </a:rPr>
              <a:t>j</a:t>
            </a:r>
            <a:r>
              <a:rPr lang="en-US" sz="1200" dirty="0" smtClean="0">
                <a:effectLst/>
                <a:latin typeface="Cambria"/>
                <a:ea typeface="Calibri"/>
                <a:cs typeface="Myriad Pro"/>
              </a:rPr>
              <a:t>ob</a:t>
            </a:r>
          </a:p>
          <a:p>
            <a:pPr marL="171450" marR="0" lvl="0" indent="-171450">
              <a:lnSpc>
                <a:spcPct val="150000"/>
              </a:lnSpc>
              <a:spcBef>
                <a:spcPts val="0"/>
              </a:spcBef>
              <a:spcAft>
                <a:spcPts val="0"/>
              </a:spcAft>
              <a:buSzPts val="1000"/>
              <a:buFontTx/>
              <a:buChar char="-"/>
            </a:pPr>
            <a:r>
              <a:rPr lang="en-US" sz="1200" dirty="0" smtClean="0">
                <a:effectLst/>
                <a:latin typeface="Cambria"/>
                <a:ea typeface="Calibri"/>
                <a:cs typeface="Times New Roman"/>
              </a:rPr>
              <a:t>a</a:t>
            </a:r>
            <a:r>
              <a:rPr lang="en-US" sz="1200" dirty="0" smtClean="0">
                <a:effectLst/>
                <a:latin typeface="Cambria"/>
                <a:ea typeface="Calibri"/>
                <a:cs typeface="Myriad Pro"/>
              </a:rPr>
              <a:t>ssets</a:t>
            </a:r>
            <a:endParaRPr lang="en-CA" sz="1100" dirty="0" smtClean="0">
              <a:effectLst/>
              <a:latin typeface="Calibri"/>
              <a:ea typeface="Calibri"/>
              <a:cs typeface="Times New Roman"/>
            </a:endParaRPr>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27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28</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29</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find managing your credit and debt challenging you are not alone.  Most people don’t fully</a:t>
            </a:r>
            <a:r>
              <a:rPr lang="en-US" baseline="0" dirty="0" smtClean="0"/>
              <a:t> understand how credit works or the actual cost of using credit. </a:t>
            </a:r>
          </a:p>
          <a:p>
            <a:endParaRPr lang="en-US" baseline="0" dirty="0" smtClean="0"/>
          </a:p>
          <a:p>
            <a:r>
              <a:rPr lang="en-US" baseline="0" dirty="0" smtClean="0"/>
              <a:t>Play the video by clicking on the graphic. </a:t>
            </a:r>
          </a:p>
          <a:p>
            <a:r>
              <a:rPr lang="en-US" baseline="0" dirty="0" smtClean="0"/>
              <a:t>http://www.getsmarteraboutmoney.ca/en/managing-your-money/planning/managing-debt/Pages/video-get-it-on-credit.aspx</a:t>
            </a:r>
          </a:p>
          <a:p>
            <a:r>
              <a:rPr lang="en-US" baseline="0" dirty="0" smtClean="0"/>
              <a:t>After the video, open a discussion to the class around their thoughts about the video.</a:t>
            </a:r>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a:lnSpc>
                <a:spcPct val="150000"/>
              </a:lnSpc>
              <a:spcBef>
                <a:spcPts val="0"/>
              </a:spcBef>
              <a:spcAft>
                <a:spcPts val="0"/>
              </a:spcAft>
            </a:pPr>
            <a:r>
              <a:rPr lang="en-US" sz="1200" dirty="0" smtClean="0">
                <a:effectLst/>
                <a:latin typeface="Cambria"/>
                <a:ea typeface="Calibri"/>
                <a:cs typeface="Myriad Pro"/>
              </a:rPr>
              <a:t>These include</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banks/credit unions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other financial institutions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credit card companies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auto leasing companies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retailers – mobile phone companies, chain stores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insurance companies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government</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employers</a:t>
            </a:r>
            <a:endParaRPr lang="en-CA" sz="1100" dirty="0" smtClean="0">
              <a:effectLst/>
              <a:latin typeface="Calibri"/>
              <a:ea typeface="Calibri"/>
              <a:cs typeface="Times New Roman"/>
            </a:endParaRPr>
          </a:p>
          <a:p>
            <a:pPr marL="342900" marR="0" lvl="0" indent="-342900">
              <a:lnSpc>
                <a:spcPct val="150000"/>
              </a:lnSpc>
              <a:spcBef>
                <a:spcPts val="0"/>
              </a:spcBef>
              <a:spcAft>
                <a:spcPts val="0"/>
              </a:spcAft>
              <a:buSzPts val="1000"/>
              <a:buFont typeface="Symbol"/>
              <a:buChar char=""/>
            </a:pPr>
            <a:r>
              <a:rPr lang="en-US" sz="1200" dirty="0" smtClean="0">
                <a:effectLst/>
                <a:latin typeface="Cambria"/>
                <a:ea typeface="Calibri"/>
                <a:cs typeface="Myriad Pro"/>
              </a:rPr>
              <a:t>landlords</a:t>
            </a:r>
            <a:endParaRPr lang="en-CA" sz="1100" dirty="0" smtClean="0">
              <a:effectLst/>
              <a:latin typeface="Calibri"/>
              <a:ea typeface="Calibri"/>
              <a:cs typeface="Times New Roman"/>
            </a:endParaRPr>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30</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effectLst/>
                <a:latin typeface="Cambria"/>
                <a:ea typeface="Calibri"/>
                <a:cs typeface="Myriad Pro"/>
              </a:rPr>
              <a:t>When a lender or other organization “checks your credit” or “pulls your report,” it is accessing your credit report.  This is usually recorded on your credit report as an “inquiry.” </a:t>
            </a: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There are regulations to protect your personal information, including your credit report.</a:t>
            </a:r>
          </a:p>
          <a:p>
            <a:endParaRPr lang="en-US" baseline="0" dirty="0" smtClean="0"/>
          </a:p>
          <a:p>
            <a:r>
              <a:rPr lang="en-US" baseline="0" dirty="0" smtClean="0"/>
              <a:t>Lenders, employers or landlords can only use your credit report when you give your consent or, in some provinces (including Ontario) after they tell you they will be checking your report.</a:t>
            </a:r>
          </a:p>
          <a:p>
            <a:endParaRPr lang="en-US" baseline="0" dirty="0" smtClean="0"/>
          </a:p>
          <a:p>
            <a:r>
              <a:rPr lang="en-US" baseline="0" dirty="0" smtClean="0"/>
              <a:t>Usually, when you sign an application for credit, you allow the lender to access your credit report.  Your consent generally lets the lender use your credit report when you first apply and anytime afterward while your account is open.</a:t>
            </a:r>
          </a:p>
          <a:p>
            <a:endParaRPr lang="en-US" baseline="0" dirty="0" smtClean="0"/>
          </a:p>
          <a:p>
            <a:r>
              <a:rPr lang="en-US" baseline="0" dirty="0" smtClean="0"/>
              <a:t>In many cases your consent also lets the lender share information about you with the credit reporting agencies if your application is approved.</a:t>
            </a:r>
          </a:p>
        </p:txBody>
      </p:sp>
      <p:sp>
        <p:nvSpPr>
          <p:cNvPr id="4" name="Slide Number Placeholder 3"/>
          <p:cNvSpPr>
            <a:spLocks noGrp="1"/>
          </p:cNvSpPr>
          <p:nvPr>
            <p:ph type="sldNum" sz="quarter" idx="10"/>
          </p:nvPr>
        </p:nvSpPr>
        <p:spPr/>
        <p:txBody>
          <a:bodyPr/>
          <a:lstStyle/>
          <a:p>
            <a:fld id="{6AFD9AC8-D7D1-4A29-8291-187850C85195}" type="slidenum">
              <a:rPr lang="en-US" smtClean="0"/>
              <a:t>33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credit report includes both personal information and credit history information.</a:t>
            </a:r>
          </a:p>
        </p:txBody>
      </p:sp>
      <p:sp>
        <p:nvSpPr>
          <p:cNvPr id="4" name="Slide Number Placeholder 3"/>
          <p:cNvSpPr>
            <a:spLocks noGrp="1"/>
          </p:cNvSpPr>
          <p:nvPr>
            <p:ph type="sldNum" sz="quarter" idx="10"/>
          </p:nvPr>
        </p:nvSpPr>
        <p:spPr/>
        <p:txBody>
          <a:bodyPr/>
          <a:lstStyle/>
          <a:p>
            <a:fld id="{6AFD9AC8-D7D1-4A29-8291-187850C85195}" type="slidenum">
              <a:rPr lang="en-US" smtClean="0"/>
              <a:t>34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Banking information will include any negative information such as accounts closed for cause or bad </a:t>
            </a:r>
            <a:r>
              <a:rPr lang="en-US" baseline="0" dirty="0" err="1" smtClean="0"/>
              <a:t>cheques</a:t>
            </a:r>
            <a:r>
              <a:rPr lang="en-US" baseline="0" dirty="0" smtClean="0"/>
              <a:t> (not-sufficient funds or NSF </a:t>
            </a:r>
            <a:r>
              <a:rPr lang="en-US" baseline="0" dirty="0" err="1" smtClean="0"/>
              <a:t>cheques</a:t>
            </a:r>
            <a:r>
              <a:rPr lang="en-US" baseline="0" dirty="0" smtClean="0"/>
              <a:t>).</a:t>
            </a:r>
          </a:p>
          <a:p>
            <a:endParaRPr lang="en-US" baseline="0" dirty="0" smtClean="0"/>
          </a:p>
          <a:p>
            <a:r>
              <a:rPr lang="en-US" baseline="0" dirty="0" smtClean="0"/>
              <a:t>Public records include bankruptcy, legal judgments, registered items such as a lien on a car or house.</a:t>
            </a:r>
          </a:p>
        </p:txBody>
      </p:sp>
      <p:sp>
        <p:nvSpPr>
          <p:cNvPr id="4" name="Slide Number Placeholder 3"/>
          <p:cNvSpPr>
            <a:spLocks noGrp="1"/>
          </p:cNvSpPr>
          <p:nvPr>
            <p:ph type="sldNum" sz="quarter" idx="10"/>
          </p:nvPr>
        </p:nvSpPr>
        <p:spPr/>
        <p:txBody>
          <a:bodyPr/>
          <a:lstStyle/>
          <a:p>
            <a:fld id="{6AFD9AC8-D7D1-4A29-8291-187850C85195}" type="slidenum">
              <a:rPr lang="en-US" smtClean="0"/>
              <a:t>35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Banking information will include any negative information such as accounts closed for cause or bad </a:t>
            </a:r>
            <a:r>
              <a:rPr lang="en-US" baseline="0" dirty="0" err="1" smtClean="0"/>
              <a:t>cheques</a:t>
            </a:r>
            <a:r>
              <a:rPr lang="en-US" baseline="0" dirty="0" smtClean="0"/>
              <a:t> (not-sufficient funds or NSF </a:t>
            </a:r>
            <a:r>
              <a:rPr lang="en-US" baseline="0" dirty="0" err="1" smtClean="0"/>
              <a:t>cheques</a:t>
            </a:r>
            <a:r>
              <a:rPr lang="en-US" baseline="0" dirty="0" smtClean="0"/>
              <a:t>).</a:t>
            </a:r>
          </a:p>
          <a:p>
            <a:endParaRPr lang="en-US" baseline="0" dirty="0" smtClean="0"/>
          </a:p>
          <a:p>
            <a:r>
              <a:rPr lang="en-US" baseline="0" dirty="0" smtClean="0"/>
              <a:t>Public records include bankruptcy, legal judgments, registered items such as a lien on a car or house.</a:t>
            </a:r>
          </a:p>
        </p:txBody>
      </p:sp>
      <p:sp>
        <p:nvSpPr>
          <p:cNvPr id="4" name="Slide Number Placeholder 3"/>
          <p:cNvSpPr>
            <a:spLocks noGrp="1"/>
          </p:cNvSpPr>
          <p:nvPr>
            <p:ph type="sldNum" sz="quarter" idx="10"/>
          </p:nvPr>
        </p:nvSpPr>
        <p:spPr/>
        <p:txBody>
          <a:bodyPr/>
          <a:lstStyle/>
          <a:p>
            <a:fld id="{6AFD9AC8-D7D1-4A29-8291-187850C85195}" type="slidenum">
              <a:rPr lang="en-US" smtClean="0"/>
              <a:t>36</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credit history makes it easier for lenders to make decisions about whether or not they want to lend you money.</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a:lnSpc>
                <a:spcPct val="150000"/>
              </a:lnSpc>
              <a:spcBef>
                <a:spcPts val="0"/>
              </a:spcBef>
              <a:spcAft>
                <a:spcPts val="0"/>
              </a:spcAft>
            </a:pPr>
            <a:r>
              <a:rPr lang="en-US" sz="1200" dirty="0" smtClean="0">
                <a:effectLst/>
                <a:latin typeface="Cambria"/>
                <a:ea typeface="Calibri"/>
                <a:cs typeface="Myriad Pro"/>
              </a:rPr>
              <a:t>It can sometimes be hard to get a regular credit card if you are a young person, a recent immigrant or have had trouble with credit in the past. </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Myriad Pro"/>
              </a:rPr>
              <a:t> </a:t>
            </a:r>
            <a:endParaRPr lang="en-CA" sz="1100" dirty="0" smtClean="0">
              <a:effectLst/>
              <a:latin typeface="Calibri"/>
              <a:ea typeface="Calibri"/>
              <a:cs typeface="Times New Roman"/>
            </a:endParaRPr>
          </a:p>
          <a:p>
            <a:pPr marL="171450" marR="0">
              <a:lnSpc>
                <a:spcPct val="150000"/>
              </a:lnSpc>
              <a:spcBef>
                <a:spcPts val="0"/>
              </a:spcBef>
              <a:spcAft>
                <a:spcPts val="0"/>
              </a:spcAft>
            </a:pPr>
            <a:r>
              <a:rPr lang="en-US" sz="1200" dirty="0" smtClean="0">
                <a:effectLst/>
                <a:latin typeface="Cambria"/>
                <a:ea typeface="Calibri"/>
                <a:cs typeface="Myriad Pro"/>
              </a:rPr>
              <a:t>When you make payments on the balance of a secured credit card, it will be reported to the credit reporting agencies in the same way as a regular credit card.  This can help you build a credit history or rebuild a poor one.</a:t>
            </a:r>
            <a:endParaRPr lang="en-CA" sz="1100" dirty="0" smtClean="0">
              <a:effectLst/>
              <a:latin typeface="Calibri"/>
              <a:ea typeface="Calibri"/>
              <a:cs typeface="Times New Roman"/>
            </a:endParaRP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38</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000"/>
              </a:spcAft>
            </a:pPr>
            <a:r>
              <a:rPr lang="en-US" sz="1200" dirty="0" smtClean="0">
                <a:effectLst/>
                <a:latin typeface="Cambria"/>
                <a:ea typeface="Calibri"/>
                <a:cs typeface="Times New Roman"/>
              </a:rPr>
              <a:t>Handout F</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rPr>
              <a:t>35%</a:t>
            </a:r>
            <a:r>
              <a:rPr lang="en-CA" dirty="0" smtClean="0">
                <a:effectLst/>
              </a:rPr>
              <a:t> </a:t>
            </a:r>
            <a:r>
              <a:rPr lang="en-US" sz="1200" dirty="0" smtClean="0">
                <a:effectLst/>
                <a:latin typeface="Cambria"/>
                <a:ea typeface="Calibri"/>
                <a:cs typeface="Times New Roman"/>
              </a:rPr>
              <a:t>Payment History</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Making payments on time is best but a late payment is better than not making any payments at all.  Recent activity has greater impact than past activity.</a:t>
            </a:r>
            <a:endParaRPr lang="en-CA" sz="1100" dirty="0" smtClean="0">
              <a:effectLst/>
              <a:latin typeface="Calibri"/>
              <a:ea typeface="Calibri"/>
              <a:cs typeface="Times New Roman"/>
            </a:endParaRPr>
          </a:p>
          <a:p>
            <a:pPr marL="0" marR="0">
              <a:lnSpc>
                <a:spcPct val="150000"/>
              </a:lnSpc>
              <a:spcBef>
                <a:spcPts val="0"/>
              </a:spcBef>
              <a:spcAft>
                <a:spcPts val="0"/>
              </a:spcAft>
            </a:pPr>
            <a:endParaRPr lang="en-US" sz="1200" dirty="0" smtClean="0">
              <a:effectLst/>
              <a:latin typeface="Cambria"/>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30% Use of Available Credit</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Keep balances below 35% of available credit limit. (</a:t>
            </a:r>
            <a:r>
              <a:rPr lang="en-US" sz="1200" dirty="0" err="1" smtClean="0">
                <a:effectLst/>
                <a:latin typeface="Cambria"/>
                <a:ea typeface="Calibri"/>
                <a:cs typeface="Times New Roman"/>
              </a:rPr>
              <a:t>pg</a:t>
            </a:r>
            <a:r>
              <a:rPr lang="en-US" sz="1200" dirty="0" smtClean="0">
                <a:effectLst/>
                <a:latin typeface="Cambria"/>
                <a:ea typeface="Calibri"/>
                <a:cs typeface="Times New Roman"/>
              </a:rPr>
              <a:t> 17 Financial Consumer Agency report “Understanding your Credit Report and Score”.</a:t>
            </a:r>
            <a:endParaRPr lang="en-CA" sz="1100" dirty="0" smtClean="0">
              <a:effectLst/>
              <a:latin typeface="Calibri"/>
              <a:ea typeface="Calibri"/>
              <a:cs typeface="Times New Roman"/>
            </a:endParaRPr>
          </a:p>
          <a:p>
            <a:pPr marL="0" marR="0">
              <a:lnSpc>
                <a:spcPct val="150000"/>
              </a:lnSpc>
              <a:spcBef>
                <a:spcPts val="0"/>
              </a:spcBef>
              <a:spcAft>
                <a:spcPts val="0"/>
              </a:spcAft>
            </a:pP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15%</a:t>
            </a:r>
            <a:r>
              <a:rPr lang="en-CA" sz="1100" baseline="0" dirty="0" smtClean="0">
                <a:effectLst/>
                <a:latin typeface="Calibri"/>
                <a:ea typeface="Calibri"/>
                <a:cs typeface="Times New Roman"/>
              </a:rPr>
              <a:t> </a:t>
            </a:r>
            <a:r>
              <a:rPr lang="en-US" sz="1200" dirty="0" smtClean="0">
                <a:effectLst/>
                <a:latin typeface="Cambria"/>
                <a:ea typeface="Calibri"/>
                <a:cs typeface="Times New Roman"/>
              </a:rPr>
              <a:t>Length of Credit History</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Long history has greater impact than recent history.</a:t>
            </a:r>
            <a:endParaRPr lang="en-CA" sz="1100" dirty="0" smtClean="0">
              <a:effectLst/>
              <a:latin typeface="Calibri"/>
              <a:ea typeface="Calibri"/>
              <a:cs typeface="Times New Roman"/>
            </a:endParaRPr>
          </a:p>
          <a:p>
            <a:pPr marL="0" marR="0">
              <a:lnSpc>
                <a:spcPct val="150000"/>
              </a:lnSpc>
              <a:spcBef>
                <a:spcPts val="0"/>
              </a:spcBef>
              <a:spcAft>
                <a:spcPts val="0"/>
              </a:spcAft>
            </a:pP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10% Types of Credit</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A mix of different types of credit is more </a:t>
            </a:r>
            <a:r>
              <a:rPr lang="en-US" sz="1200" dirty="0" err="1" smtClean="0">
                <a:effectLst/>
                <a:latin typeface="Cambria"/>
                <a:ea typeface="Calibri"/>
                <a:cs typeface="Times New Roman"/>
              </a:rPr>
              <a:t>favourable</a:t>
            </a:r>
            <a:r>
              <a:rPr lang="en-US" sz="1200" dirty="0" smtClean="0">
                <a:effectLst/>
                <a:latin typeface="Cambria"/>
                <a:ea typeface="Calibri"/>
                <a:cs typeface="Times New Roman"/>
              </a:rPr>
              <a:t> than just debt from credit cards only.  Examples of different types include:  car loan, credit card, mortgage and line of credit.  Important – Don’t go overboard – make sure you can afford to pay back any money borrowed.</a:t>
            </a:r>
            <a:endParaRPr lang="en-CA" sz="1100" dirty="0" smtClean="0">
              <a:effectLst/>
              <a:latin typeface="Calibri"/>
              <a:ea typeface="Calibri"/>
              <a:cs typeface="Times New Roman"/>
            </a:endParaRPr>
          </a:p>
          <a:p>
            <a:pPr marL="0" marR="0">
              <a:lnSpc>
                <a:spcPct val="150000"/>
              </a:lnSpc>
              <a:spcBef>
                <a:spcPts val="0"/>
              </a:spcBef>
              <a:spcAft>
                <a:spcPts val="0"/>
              </a:spcAft>
            </a:pP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10% Number of Inquiries</a:t>
            </a:r>
            <a:endParaRPr lang="en-CA" sz="1100" dirty="0" smtClean="0">
              <a:effectLst/>
              <a:latin typeface="Calibri"/>
              <a:ea typeface="Calibri"/>
              <a:cs typeface="Times New Roman"/>
            </a:endParaRPr>
          </a:p>
          <a:p>
            <a:pPr marL="0" marR="0">
              <a:lnSpc>
                <a:spcPct val="150000"/>
              </a:lnSpc>
              <a:spcBef>
                <a:spcPts val="0"/>
              </a:spcBef>
              <a:spcAft>
                <a:spcPts val="0"/>
              </a:spcAft>
            </a:pPr>
            <a:r>
              <a:rPr lang="en-US" sz="1200" dirty="0" smtClean="0">
                <a:effectLst/>
                <a:latin typeface="Cambria"/>
                <a:ea typeface="Calibri"/>
                <a:cs typeface="Times New Roman"/>
              </a:rPr>
              <a:t>Many inquiries signal high risk in a short period, especially if credit cards are at their limit.</a:t>
            </a:r>
            <a:endParaRPr lang="en-CA" sz="1100" dirty="0" smtClean="0">
              <a:effectLst/>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39</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reason you pay interest is because you are using someone else’s money to make your purchase. </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a:t>
            </a:fld>
            <a:endParaRPr lang="en-US"/>
          </a:p>
        </p:txBody>
      </p:sp>
    </p:spTree>
    <p:extLst>
      <p:ext uri="{BB962C8B-B14F-4D97-AF65-F5344CB8AC3E}">
        <p14:creationId xmlns:p14="http://schemas.microsoft.com/office/powerpoint/2010/main" val="5172761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baseline="0" dirty="0" smtClean="0"/>
              <a:t>If you think you will not be able to pay a bill, contact the lender right away.  See if you can work out a special repayment plan.</a:t>
            </a:r>
          </a:p>
          <a:p>
            <a:pPr marL="228600" indent="-228600">
              <a:buAutoNum type="alphaLcPeriod"/>
            </a:pPr>
            <a:endParaRPr lang="en-US" baseline="0" dirty="0" smtClean="0"/>
          </a:p>
          <a:p>
            <a:pPr marL="228600" indent="-228600">
              <a:buAutoNum type="alphaLcPeriod" startAt="2"/>
            </a:pPr>
            <a:r>
              <a:rPr lang="en-US" baseline="0" dirty="0" smtClean="0"/>
              <a:t>For example, if you have a credit card limit of $500 and a line of credit limit of $1000, try not to borrow more than $525 at any one time.</a:t>
            </a:r>
          </a:p>
          <a:p>
            <a:pPr marL="228600" indent="-228600">
              <a:buAutoNum type="alphaLcPeriod" startAt="2"/>
            </a:pPr>
            <a:endParaRPr lang="en-US" baseline="0" dirty="0" smtClean="0"/>
          </a:p>
          <a:p>
            <a:pPr marL="228600" indent="-228600">
              <a:buAutoNum type="alphaLcPeriod" startAt="2"/>
            </a:pPr>
            <a:r>
              <a:rPr lang="en-US" baseline="0" dirty="0" smtClean="0"/>
              <a:t>Use an account that doesn’t have an annual fee.  Use it from time to time to keep it active.</a:t>
            </a:r>
          </a:p>
          <a:p>
            <a:pPr marL="228600" indent="-228600">
              <a:buAutoNum type="alphaLcPeriod" startAt="2"/>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40</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d.  Keep in mind the more often you search the more concerned lenders become.</a:t>
            </a:r>
          </a:p>
          <a:p>
            <a:pPr marL="0" indent="0">
              <a:buNone/>
            </a:pPr>
            <a:endParaRPr lang="en-US" baseline="0" dirty="0" smtClean="0"/>
          </a:p>
          <a:p>
            <a:pPr marL="0" indent="0">
              <a:buNone/>
            </a:pPr>
            <a:r>
              <a:rPr lang="en-US" baseline="0" dirty="0" smtClean="0"/>
              <a:t>e.  Make sure you can pay back any money you borrow.</a:t>
            </a:r>
          </a:p>
          <a:p>
            <a:pPr marL="228600" indent="-228600">
              <a:buAutoNum type="alphaLcPeriod" startAt="2"/>
            </a:pPr>
            <a:endParaRPr lang="en-US" baseline="0" dirty="0" smtClean="0"/>
          </a:p>
          <a:p>
            <a:pPr marL="228600" indent="-228600">
              <a:buAutoNum type="alphaLcPeriod" startAt="2"/>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You </a:t>
            </a:r>
          </a:p>
          <a:p>
            <a:pPr marL="171450" indent="-171450">
              <a:buFontTx/>
              <a:buChar char="-"/>
            </a:pPr>
            <a:r>
              <a:rPr lang="en-US" baseline="0" dirty="0" smtClean="0"/>
              <a:t>have the right to dispute any information on your credit report that you believe is wrong</a:t>
            </a:r>
          </a:p>
          <a:p>
            <a:pPr marL="171450" indent="-171450">
              <a:buFontTx/>
              <a:buChar char="-"/>
            </a:pPr>
            <a:r>
              <a:rPr lang="en-US" baseline="0" dirty="0" smtClean="0"/>
              <a:t>can ask the credit reporting agency to correct errors – it’s free</a:t>
            </a:r>
          </a:p>
          <a:p>
            <a:pPr marL="228600" indent="-228600">
              <a:buAutoNum type="alphaLcPeriod" startAt="2"/>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Mistakes in your personal information – such as wrong mailing address or date of birth</a:t>
            </a:r>
          </a:p>
          <a:p>
            <a:pPr marL="0" indent="0">
              <a:buNone/>
            </a:pPr>
            <a:endParaRPr lang="en-US" baseline="0" dirty="0" smtClean="0"/>
          </a:p>
          <a:p>
            <a:pPr marL="0" indent="0">
              <a:buNone/>
            </a:pPr>
            <a:r>
              <a:rPr lang="en-US" baseline="0" dirty="0" smtClean="0"/>
              <a:t>Errors in credit card and loan accounts – such as a payment you made on time that is shown as late</a:t>
            </a:r>
          </a:p>
          <a:p>
            <a:pPr marL="0" indent="0">
              <a:buNone/>
            </a:pPr>
            <a:endParaRPr lang="en-US" baseline="0" dirty="0" smtClean="0"/>
          </a:p>
          <a:p>
            <a:pPr marL="0" indent="0">
              <a:buNone/>
            </a:pPr>
            <a:r>
              <a:rPr lang="en-US" baseline="0" dirty="0" smtClean="0"/>
              <a:t>Accounts listed that you never opened – this could be a sign of identity theft </a:t>
            </a:r>
          </a:p>
          <a:p>
            <a:pPr marL="0" indent="0">
              <a:buNone/>
            </a:pPr>
            <a:endParaRPr lang="en-US" baseline="0" dirty="0" smtClean="0"/>
          </a:p>
          <a:p>
            <a:pPr marL="0" indent="0">
              <a:buNone/>
            </a:pPr>
            <a:r>
              <a:rPr lang="en-US" baseline="0" dirty="0" smtClean="0"/>
              <a:t>Handout G – EFX Credit Report Request Form</a:t>
            </a:r>
          </a:p>
          <a:p>
            <a:pPr marL="0" indent="0">
              <a:buNone/>
            </a:pPr>
            <a:endParaRPr lang="en-US" sz="1200" baseline="0" dirty="0" smtClean="0">
              <a:effectLst/>
              <a:latin typeface="Cambria"/>
              <a:ea typeface="Calibri"/>
              <a:cs typeface="Times New Roman"/>
            </a:endParaRPr>
          </a:p>
          <a:p>
            <a:pPr marL="0" indent="0">
              <a:buNone/>
            </a:pPr>
            <a:r>
              <a:rPr lang="en-US" sz="1200" dirty="0" smtClean="0">
                <a:effectLst/>
                <a:latin typeface="Cambria"/>
                <a:ea typeface="Calibri"/>
                <a:cs typeface="Times New Roman"/>
              </a:rPr>
              <a:t>Checking your report annually is wise.  This will help you stay aware of all your debt and to see if there has been any identity theft.  It can also make you aware of anything that is on your report that shouldn’t be.</a:t>
            </a:r>
            <a:endParaRPr lang="en-CA" sz="1100" dirty="0" smtClean="0">
              <a:effectLst/>
              <a:latin typeface="Calibri"/>
              <a:ea typeface="Calibri"/>
              <a:cs typeface="Times New Roman"/>
            </a:endParaRPr>
          </a:p>
          <a:p>
            <a:pPr marL="0" indent="0">
              <a:buNone/>
            </a:pPr>
            <a:endParaRPr lang="en-US" baseline="0" dirty="0" smtClean="0"/>
          </a:p>
          <a:p>
            <a:pPr marL="0" indent="0">
              <a:buNone/>
            </a:pPr>
            <a:r>
              <a:rPr lang="en-US" baseline="0" dirty="0" smtClean="0"/>
              <a:t>Once you review the slide handout the sample Equifax request form and go over it with the class.  Note that the top</a:t>
            </a:r>
          </a:p>
          <a:p>
            <a:pPr marL="0" indent="0">
              <a:buNone/>
            </a:pPr>
            <a:r>
              <a:rPr lang="en-US" baseline="0" dirty="0" smtClean="0"/>
              <a:t>half of the report is free, but to know their actual score there is a fee charged.</a:t>
            </a:r>
          </a:p>
          <a:p>
            <a:pPr marL="0" indent="0">
              <a:buNone/>
            </a:pPr>
            <a:endParaRPr lang="en-US" baseline="0" dirty="0" smtClean="0"/>
          </a:p>
          <a:p>
            <a:pPr marL="0" indent="0">
              <a:buNone/>
            </a:pPr>
            <a:r>
              <a:rPr lang="en-US" baseline="0" dirty="0" smtClean="0"/>
              <a:t>Share the True Story with the group.</a:t>
            </a:r>
          </a:p>
          <a:p>
            <a:pPr marL="0" indent="0">
              <a:buNone/>
            </a:pPr>
            <a:endParaRPr lang="en-US" baseline="0" dirty="0" smtClean="0"/>
          </a:p>
          <a:p>
            <a:pPr marL="180340" marR="0">
              <a:lnSpc>
                <a:spcPct val="150000"/>
              </a:lnSpc>
              <a:spcBef>
                <a:spcPts val="0"/>
              </a:spcBef>
              <a:spcAft>
                <a:spcPts val="0"/>
              </a:spcAft>
            </a:pPr>
            <a:r>
              <a:rPr lang="en-US" sz="1200" dirty="0" smtClean="0">
                <a:effectLst/>
                <a:latin typeface="Cambria"/>
                <a:ea typeface="Calibri"/>
                <a:cs typeface="Times New Roman"/>
              </a:rPr>
              <a:t>There were 3 men living in the same area who all had the same first and last names.  All were born in the same year.   One of the 3 had a terrible credit score and didn’t handle money well.  His credit score was accidently listed for 1 of the other 2 men.  </a:t>
            </a:r>
            <a:endParaRPr lang="en-CA" sz="1100" dirty="0" smtClean="0">
              <a:effectLst/>
              <a:latin typeface="Calibri"/>
              <a:ea typeface="Calibri"/>
              <a:cs typeface="Times New Roman"/>
            </a:endParaRPr>
          </a:p>
          <a:p>
            <a:pPr marL="180340" marR="0">
              <a:lnSpc>
                <a:spcPct val="150000"/>
              </a:lnSpc>
              <a:spcBef>
                <a:spcPts val="0"/>
              </a:spcBef>
              <a:spcAft>
                <a:spcPts val="0"/>
              </a:spcAft>
            </a:pPr>
            <a:r>
              <a:rPr lang="en-US" sz="1200" dirty="0" smtClean="0">
                <a:effectLst/>
                <a:latin typeface="Cambria"/>
                <a:ea typeface="Calibri"/>
                <a:cs typeface="Times New Roman"/>
              </a:rPr>
              <a:t> </a:t>
            </a:r>
            <a:endParaRPr lang="en-CA" sz="1100" dirty="0" smtClean="0">
              <a:effectLst/>
              <a:latin typeface="Calibri"/>
              <a:ea typeface="Calibri"/>
              <a:cs typeface="Times New Roman"/>
            </a:endParaRPr>
          </a:p>
          <a:p>
            <a:pPr marL="180340" marR="0">
              <a:lnSpc>
                <a:spcPct val="150000"/>
              </a:lnSpc>
              <a:spcBef>
                <a:spcPts val="0"/>
              </a:spcBef>
              <a:spcAft>
                <a:spcPts val="0"/>
              </a:spcAft>
            </a:pPr>
            <a:r>
              <a:rPr lang="en-US" sz="1200" dirty="0" smtClean="0">
                <a:effectLst/>
                <a:latin typeface="Cambria"/>
                <a:ea typeface="Calibri"/>
                <a:cs typeface="Times New Roman"/>
              </a:rPr>
              <a:t>This caused all kinds of problems when the man wanted to start a business.  It took a long time to get it sorted out.  He might never had known about this if he hadn’t started a business and needed a loan.  He should have been checking his credit score to know what was happening with his information.</a:t>
            </a:r>
            <a:endParaRPr lang="en-CA" sz="1100" dirty="0" smtClean="0">
              <a:effectLst/>
              <a:latin typeface="Calibri"/>
              <a:ea typeface="Calibri"/>
              <a:cs typeface="Times New Roman"/>
            </a:endParaRPr>
          </a:p>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mbria" panose="02040503050406030204" pitchFamily="18" charset="0"/>
                <a:ea typeface="+mn-ea"/>
                <a:cs typeface="+mn-cs"/>
              </a:rPr>
              <a:t>You managed to save enough money to buy a new bike.  Only days after you bought it, it was stolen.  You need this bike to get to work.  There is no way you can pay for a bike now.  By the time you get the kids to school, you can’t make it to the bus on time for work.   If you have a good credit score, you may be able to get a loan to help you buy another bike.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There are many reasons people borrow money.  You might need to borrow money to</a:t>
            </a:r>
            <a:endParaRPr lang="en-CA" sz="1200" kern="1200" dirty="0" smtClean="0">
              <a:solidFill>
                <a:schemeClr val="tx1"/>
              </a:solidFill>
              <a:effectLst/>
              <a:latin typeface="Cambria" panose="02040503050406030204" pitchFamily="18" charset="0"/>
              <a:ea typeface="+mn-ea"/>
              <a:cs typeface="+mn-cs"/>
            </a:endParaRP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buy a computer for school</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group your debt from a few credit card payments into 1 payment</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r>
              <a:rPr lang="en-CA" dirty="0" smtClean="0">
                <a:effectLst/>
              </a:rPr>
              <a:t> </a:t>
            </a:r>
            <a:br>
              <a:rPr lang="en-CA" dirty="0" smtClean="0">
                <a:effectLst/>
              </a:rPr>
            </a:br>
            <a:r>
              <a:rPr lang="en-US" sz="1200" b="1" kern="1200" dirty="0" smtClean="0">
                <a:solidFill>
                  <a:schemeClr val="tx1"/>
                </a:solidFill>
                <a:effectLst/>
                <a:latin typeface="Cambria" panose="02040503050406030204" pitchFamily="18" charset="0"/>
                <a:ea typeface="+mn-ea"/>
                <a:cs typeface="+mn-cs"/>
              </a:rPr>
              <a:t>Questions To Ask Before Borrowing:</a:t>
            </a:r>
            <a:endParaRPr lang="en-CA" sz="1200" kern="1200" dirty="0" smtClean="0">
              <a:solidFill>
                <a:schemeClr val="tx1"/>
              </a:solidFill>
              <a:effectLst/>
              <a:latin typeface="Cambria" panose="02040503050406030204" pitchFamily="18" charset="0"/>
              <a:ea typeface="+mn-ea"/>
              <a:cs typeface="+mn-cs"/>
            </a:endParaRPr>
          </a:p>
          <a:p>
            <a:pPr lvl="0"/>
            <a:r>
              <a:rPr lang="en-US" sz="1200" kern="1200" dirty="0" smtClean="0">
                <a:solidFill>
                  <a:schemeClr val="tx1"/>
                </a:solidFill>
                <a:effectLst/>
                <a:latin typeface="Cambria" panose="02040503050406030204" pitchFamily="18" charset="0"/>
                <a:ea typeface="+mn-ea"/>
                <a:cs typeface="+mn-cs"/>
              </a:rPr>
              <a:t>How much will the payment be?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This is important because you need to make sure you can handle this payment and leave enough money in your budget for other expenses.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You also want to make sure you can make the payments if an emergency comes up.</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pPr lvl="0"/>
            <a:r>
              <a:rPr lang="en-US" sz="1200" kern="1200" dirty="0" smtClean="0">
                <a:solidFill>
                  <a:schemeClr val="tx1"/>
                </a:solidFill>
                <a:effectLst/>
                <a:latin typeface="Cambria" panose="02040503050406030204" pitchFamily="18" charset="0"/>
                <a:ea typeface="+mn-ea"/>
                <a:cs typeface="+mn-cs"/>
              </a:rPr>
              <a:t>How often will the payment be?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Will you pay once a month, twice a month, or every week?   When you make payments affects the amount of interest you pay.  Try to match payments with how often your income arrives.</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pPr lvl="0"/>
            <a:r>
              <a:rPr lang="en-US" sz="1200" kern="1200" dirty="0" smtClean="0">
                <a:solidFill>
                  <a:schemeClr val="tx1"/>
                </a:solidFill>
                <a:effectLst/>
                <a:latin typeface="Cambria" panose="02040503050406030204" pitchFamily="18" charset="0"/>
                <a:ea typeface="+mn-ea"/>
                <a:cs typeface="+mn-cs"/>
              </a:rPr>
              <a:t>What is the interest rate?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 interest rate is what you pay to use someone else’s money.  It is usually shown as an annual percentage (%).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Example</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$500 loan at 5% interest to be paid in 12 months would cost you $13.63 in interest.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pPr lvl="0"/>
            <a:r>
              <a:rPr lang="en-US" sz="1200" kern="1200" dirty="0" smtClean="0">
                <a:solidFill>
                  <a:schemeClr val="tx1"/>
                </a:solidFill>
                <a:effectLst/>
                <a:latin typeface="Cambria" panose="02040503050406030204" pitchFamily="18" charset="0"/>
                <a:ea typeface="+mn-ea"/>
                <a:cs typeface="+mn-cs"/>
              </a:rPr>
              <a:t>How much principal and how much interest is to be repaid?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When you repay your loan, you have to repay the money that you borrowed ($500).  This is called the “principal”.  You also have to pay the interest ($13.63).  There are different ways you can pay back your loan.  You can make</a:t>
            </a:r>
            <a:endParaRPr lang="en-CA" sz="1200" kern="1200" dirty="0" smtClean="0">
              <a:solidFill>
                <a:schemeClr val="tx1"/>
              </a:solidFill>
              <a:effectLst/>
              <a:latin typeface="Cambria" panose="02040503050406030204" pitchFamily="18" charset="0"/>
              <a:ea typeface="+mn-ea"/>
              <a:cs typeface="+mn-cs"/>
            </a:endParaRP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principal payments</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blended payments</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interest-only payments (only if fully secured)</a:t>
            </a:r>
            <a:endParaRPr lang="en-CA" dirty="0" smtClean="0">
              <a:effectLst/>
            </a:endParaRPr>
          </a:p>
          <a:p>
            <a:r>
              <a:rPr lang="en-US" sz="1200" b="1"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Principal Payments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 payment goes directly to the principal (money borrowed) and not to pay for the interest.  These payments are helpful to repay loans faster.  These are extra payments than was agreed to in the terms of the loan.</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Blended Payments</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Blended payments are the most common type of payments.  This payment will go towards the principal and interest. </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Interest-Only Payments</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 payment goes directly to the interest only.  Be careful to know that the original amount of the loan is not being paid down.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pPr lvl="0"/>
            <a:r>
              <a:rPr lang="en-US" sz="1200" kern="1200" dirty="0" smtClean="0">
                <a:solidFill>
                  <a:schemeClr val="tx1"/>
                </a:solidFill>
                <a:effectLst/>
                <a:latin typeface="Cambria" panose="02040503050406030204" pitchFamily="18" charset="0"/>
                <a:ea typeface="+mn-ea"/>
                <a:cs typeface="+mn-cs"/>
              </a:rPr>
              <a:t>Is the loan secured or unsecured?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Secured loans use something you have as security against the loan.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This means, if you owned a scooter and didn’t pay the loan for the scooter, the lender could take the scooter and sell it to get their money back.</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A secured Credit Card is a Credit Card that is secured by money you deposit with the financial institution that issues the credit card.  The credit limit you get will in part depend on the amount of your deposit.  The financial institution will hold the money you deposit as security for the card.</a:t>
            </a: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 </a:t>
            </a: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The use of a secured credit card helps to establish credit and also is used to repair credit problems.  The key is to ensure that payments are made on time even though the financial institution holds your deposit.  Missed payments or no payments can damage your credit score.</a:t>
            </a: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An unsecured loan isn’t tied to any specific item or money you already have.   An overdraft is an example of an unsecured loan.  This means if you have $100 in your account and an overdraft of $200, you could write a </a:t>
            </a:r>
            <a:r>
              <a:rPr lang="en-US" sz="1200" kern="1200" dirty="0" err="1" smtClean="0">
                <a:solidFill>
                  <a:schemeClr val="tx1"/>
                </a:solidFill>
                <a:effectLst/>
                <a:latin typeface="Cambria" panose="02040503050406030204" pitchFamily="18" charset="0"/>
                <a:ea typeface="+mn-ea"/>
                <a:cs typeface="+mn-cs"/>
              </a:rPr>
              <a:t>cheque</a:t>
            </a:r>
            <a:r>
              <a:rPr lang="en-US" sz="1200" kern="1200" dirty="0" smtClean="0">
                <a:solidFill>
                  <a:schemeClr val="tx1"/>
                </a:solidFill>
                <a:effectLst/>
                <a:latin typeface="Cambria" panose="02040503050406030204" pitchFamily="18" charset="0"/>
                <a:ea typeface="+mn-ea"/>
                <a:cs typeface="+mn-cs"/>
              </a:rPr>
              <a:t> for $250 and the bank would </a:t>
            </a:r>
            <a:r>
              <a:rPr lang="en-US" sz="1200" kern="1200" dirty="0" err="1" smtClean="0">
                <a:solidFill>
                  <a:schemeClr val="tx1"/>
                </a:solidFill>
                <a:effectLst/>
                <a:latin typeface="Cambria" panose="02040503050406030204" pitchFamily="18" charset="0"/>
                <a:ea typeface="+mn-ea"/>
                <a:cs typeface="+mn-cs"/>
              </a:rPr>
              <a:t>honour</a:t>
            </a:r>
            <a:r>
              <a:rPr lang="en-US" sz="1200" kern="1200" dirty="0" smtClean="0">
                <a:solidFill>
                  <a:schemeClr val="tx1"/>
                </a:solidFill>
                <a:effectLst/>
                <a:latin typeface="Cambria" panose="02040503050406030204" pitchFamily="18" charset="0"/>
                <a:ea typeface="+mn-ea"/>
                <a:cs typeface="+mn-cs"/>
              </a:rPr>
              <a:t> it.    </a:t>
            </a: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pPr lvl="0"/>
            <a:r>
              <a:rPr lang="en-US" sz="1200" kern="1200" dirty="0" smtClean="0">
                <a:solidFill>
                  <a:schemeClr val="tx1"/>
                </a:solidFill>
                <a:effectLst/>
                <a:latin typeface="Cambria" panose="02040503050406030204" pitchFamily="18" charset="0"/>
                <a:ea typeface="+mn-ea"/>
                <a:cs typeface="+mn-cs"/>
              </a:rPr>
              <a:t>Is the loan insured?  How much does the insurance cost?</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When loans are higher risk or have less security, they may need to be insured.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Insured loans are not bad loans.  Insurance is a way that lenders can be more cautious and lower their overall risk.</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Sometimes you may want to have insurance even if it isn’t asked for by the lender.  If you don’t want to worry if you became ill or lost your job, this might be good to have.  You have to be sure you can afford the extra cost though.</a:t>
            </a:r>
            <a:endParaRPr lang="en-CA" sz="1200" kern="1200" dirty="0" smtClean="0">
              <a:solidFill>
                <a:schemeClr val="tx1"/>
              </a:solidFill>
              <a:effectLst/>
              <a:latin typeface="Cambria" panose="02040503050406030204" pitchFamily="18" charset="0"/>
              <a:ea typeface="+mn-ea"/>
              <a:cs typeface="+mn-cs"/>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44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School loan repayment usually begins 6 months after graduation and are then blended payments.  To get a student loan you must be enrolled in an educational program.</a:t>
            </a:r>
          </a:p>
        </p:txBody>
      </p:sp>
      <p:sp>
        <p:nvSpPr>
          <p:cNvPr id="4" name="Slide Number Placeholder 3"/>
          <p:cNvSpPr>
            <a:spLocks noGrp="1"/>
          </p:cNvSpPr>
          <p:nvPr>
            <p:ph type="sldNum" sz="quarter" idx="10"/>
          </p:nvPr>
        </p:nvSpPr>
        <p:spPr/>
        <p:txBody>
          <a:bodyPr/>
          <a:lstStyle/>
          <a:p>
            <a:fld id="{6AFD9AC8-D7D1-4A29-8291-187850C85195}" type="slidenum">
              <a:rPr lang="en-US" smtClean="0"/>
              <a:t>46</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personal loans are for those things that cost a lot of money and you don’t have savings to pay for them.</a:t>
            </a:r>
          </a:p>
          <a:p>
            <a:pPr marL="0" indent="0">
              <a:buNone/>
            </a:pPr>
            <a:r>
              <a:rPr lang="en-US" baseline="0" dirty="0" smtClean="0"/>
              <a:t>Example of a personal loan – buying a computer </a:t>
            </a:r>
          </a:p>
        </p:txBody>
      </p:sp>
      <p:sp>
        <p:nvSpPr>
          <p:cNvPr id="4" name="Slide Number Placeholder 3"/>
          <p:cNvSpPr>
            <a:spLocks noGrp="1"/>
          </p:cNvSpPr>
          <p:nvPr>
            <p:ph type="sldNum" sz="quarter" idx="10"/>
          </p:nvPr>
        </p:nvSpPr>
        <p:spPr/>
        <p:txBody>
          <a:bodyPr/>
          <a:lstStyle/>
          <a:p>
            <a:fld id="{6AFD9AC8-D7D1-4A29-8291-187850C85195}" type="slidenum">
              <a:rPr lang="en-US" smtClean="0"/>
              <a:t>47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True</a:t>
            </a:r>
          </a:p>
          <a:p>
            <a:pPr marL="0" indent="0">
              <a:buNone/>
            </a:pPr>
            <a:endParaRPr lang="en-US" baseline="0" dirty="0" smtClean="0"/>
          </a:p>
          <a:p>
            <a:pPr marL="0" indent="0">
              <a:buNone/>
            </a:pPr>
            <a:r>
              <a:rPr lang="en-US" baseline="0" dirty="0" smtClean="0"/>
              <a:t>When you sign any loan documents you are fully responsible for repayment until the loan is repaid in full.</a:t>
            </a:r>
          </a:p>
          <a:p>
            <a:pPr marL="0" indent="0">
              <a:buNone/>
            </a:pPr>
            <a:endParaRPr lang="en-US" baseline="0" dirty="0" smtClean="0"/>
          </a:p>
          <a:p>
            <a:r>
              <a:rPr lang="en-US" sz="1200" b="1" kern="1200" dirty="0" smtClean="0">
                <a:solidFill>
                  <a:schemeClr val="tx1"/>
                </a:solidFill>
                <a:effectLst/>
                <a:latin typeface="Cambria" panose="02040503050406030204" pitchFamily="18" charset="0"/>
                <a:ea typeface="+mn-ea"/>
                <a:cs typeface="+mn-cs"/>
              </a:rPr>
              <a:t>Tip</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Be careful about being a co-signer on a loan.  Not only can it put you in financial difficulty, it can cause strain in relationships.</a:t>
            </a:r>
            <a:endParaRPr lang="en-CA" sz="1200" kern="1200" dirty="0" smtClean="0">
              <a:solidFill>
                <a:schemeClr val="tx1"/>
              </a:solidFill>
              <a:effectLst/>
              <a:latin typeface="Cambria" panose="02040503050406030204" pitchFamily="18" charset="0"/>
              <a:ea typeface="+mn-ea"/>
              <a:cs typeface="+mn-cs"/>
            </a:endParaRPr>
          </a:p>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48</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49</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5</a:t>
            </a:fld>
            <a:endParaRPr lang="en-US"/>
          </a:p>
        </p:txBody>
      </p:sp>
    </p:spTree>
    <p:extLst>
      <p:ext uri="{BB962C8B-B14F-4D97-AF65-F5344CB8AC3E}">
        <p14:creationId xmlns:p14="http://schemas.microsoft.com/office/powerpoint/2010/main" val="483712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You are given a borrowing limit – but only use it when needed.</a:t>
            </a:r>
          </a:p>
          <a:p>
            <a:pPr marL="0" indent="0">
              <a:buNone/>
            </a:pPr>
            <a:endParaRPr lang="en-US" baseline="0" dirty="0" smtClean="0"/>
          </a:p>
          <a:p>
            <a:pPr marL="0" indent="0">
              <a:buNone/>
            </a:pPr>
            <a:r>
              <a:rPr lang="en-US" baseline="0" dirty="0" smtClean="0"/>
              <a:t>Small amounts for things like over-draft protection.  Large amounts for things like home improvements.  </a:t>
            </a:r>
          </a:p>
          <a:p>
            <a:pPr marL="0" indent="0">
              <a:buNone/>
            </a:pPr>
            <a:endParaRPr lang="en-US" baseline="0" dirty="0" smtClean="0"/>
          </a:p>
          <a:p>
            <a:pPr marL="0" indent="0">
              <a:buNone/>
            </a:pPr>
            <a:r>
              <a:rPr lang="en-US" baseline="0" dirty="0" smtClean="0"/>
              <a:t>You will pay higher interest rates on unsecured loans.</a:t>
            </a:r>
          </a:p>
        </p:txBody>
      </p:sp>
      <p:sp>
        <p:nvSpPr>
          <p:cNvPr id="4" name="Slide Number Placeholder 3"/>
          <p:cNvSpPr>
            <a:spLocks noGrp="1"/>
          </p:cNvSpPr>
          <p:nvPr>
            <p:ph type="sldNum" sz="quarter" idx="10"/>
          </p:nvPr>
        </p:nvSpPr>
        <p:spPr/>
        <p:txBody>
          <a:bodyPr/>
          <a:lstStyle/>
          <a:p>
            <a:fld id="{6AFD9AC8-D7D1-4A29-8291-187850C85195}" type="slidenum">
              <a:rPr lang="en-US" smtClean="0"/>
              <a:t>50</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You are given a borrowing limit – but only use it when needed.</a:t>
            </a:r>
          </a:p>
          <a:p>
            <a:pPr marL="0" indent="0">
              <a:buNone/>
            </a:pPr>
            <a:endParaRPr lang="en-US" baseline="0" dirty="0" smtClean="0"/>
          </a:p>
          <a:p>
            <a:pPr marL="0" indent="0">
              <a:buNone/>
            </a:pPr>
            <a:r>
              <a:rPr lang="en-US" baseline="0" dirty="0" smtClean="0"/>
              <a:t>Small amounts for things like over-draft protection.  Large amounts for things like home improvements.  </a:t>
            </a:r>
          </a:p>
          <a:p>
            <a:pPr marL="0" indent="0">
              <a:buNone/>
            </a:pPr>
            <a:endParaRPr lang="en-US" baseline="0" dirty="0" smtClean="0"/>
          </a:p>
          <a:p>
            <a:pPr marL="0" indent="0">
              <a:buNone/>
            </a:pPr>
            <a:r>
              <a:rPr lang="en-US" baseline="0" dirty="0" smtClean="0"/>
              <a:t>You will pay higher interest rates on unsecured loans.</a:t>
            </a:r>
          </a:p>
        </p:txBody>
      </p:sp>
      <p:sp>
        <p:nvSpPr>
          <p:cNvPr id="4" name="Slide Number Placeholder 3"/>
          <p:cNvSpPr>
            <a:spLocks noGrp="1"/>
          </p:cNvSpPr>
          <p:nvPr>
            <p:ph type="sldNum" sz="quarter" idx="10"/>
          </p:nvPr>
        </p:nvSpPr>
        <p:spPr/>
        <p:txBody>
          <a:bodyPr/>
          <a:lstStyle/>
          <a:p>
            <a:fld id="{6AFD9AC8-D7D1-4A29-8291-187850C85195}" type="slidenum">
              <a:rPr lang="en-US" smtClean="0"/>
              <a:t>51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False</a:t>
            </a:r>
          </a:p>
          <a:p>
            <a:pPr marL="0" indent="0">
              <a:buNone/>
            </a:pPr>
            <a:endParaRPr lang="en-US" baseline="0" dirty="0" smtClean="0"/>
          </a:p>
          <a:p>
            <a:pPr marL="0" indent="0">
              <a:buNone/>
            </a:pPr>
            <a:r>
              <a:rPr lang="en-US" baseline="0" dirty="0" smtClean="0"/>
              <a:t>As it works like an active account you only pay interest on the money you actually borrowed ($250).</a:t>
            </a:r>
          </a:p>
        </p:txBody>
      </p:sp>
      <p:sp>
        <p:nvSpPr>
          <p:cNvPr id="4" name="Slide Number Placeholder 3"/>
          <p:cNvSpPr>
            <a:spLocks noGrp="1"/>
          </p:cNvSpPr>
          <p:nvPr>
            <p:ph type="sldNum" sz="quarter" idx="10"/>
          </p:nvPr>
        </p:nvSpPr>
        <p:spPr/>
        <p:txBody>
          <a:bodyPr/>
          <a:lstStyle/>
          <a:p>
            <a:fld id="{6AFD9AC8-D7D1-4A29-8291-187850C85195}" type="slidenum">
              <a:rPr lang="en-US" smtClean="0"/>
              <a:t>52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53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54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Some mortgage lenders require your land taxes be part of your payment.</a:t>
            </a:r>
          </a:p>
          <a:p>
            <a:pPr marL="0" indent="0">
              <a:buNone/>
            </a:pPr>
            <a:endParaRPr lang="en-US" baseline="0" dirty="0" smtClean="0"/>
          </a:p>
          <a:p>
            <a:pPr marL="0" indent="0">
              <a:buNone/>
            </a:pPr>
            <a:r>
              <a:rPr lang="en-US" baseline="0" dirty="0" smtClean="0"/>
              <a:t>Above all be sure you can make the payments.</a:t>
            </a:r>
          </a:p>
        </p:txBody>
      </p:sp>
      <p:sp>
        <p:nvSpPr>
          <p:cNvPr id="4" name="Slide Number Placeholder 3"/>
          <p:cNvSpPr>
            <a:spLocks noGrp="1"/>
          </p:cNvSpPr>
          <p:nvPr>
            <p:ph type="sldNum" sz="quarter" idx="10"/>
          </p:nvPr>
        </p:nvSpPr>
        <p:spPr/>
        <p:txBody>
          <a:bodyPr/>
          <a:lstStyle/>
          <a:p>
            <a:fld id="{6AFD9AC8-D7D1-4A29-8291-187850C85195}" type="slidenum">
              <a:rPr lang="en-US" smtClean="0"/>
              <a:t>55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Some mortgage lenders require your land taxes be part of your payment.</a:t>
            </a:r>
          </a:p>
          <a:p>
            <a:pPr marL="0" indent="0">
              <a:buNone/>
            </a:pPr>
            <a:endParaRPr lang="en-US" baseline="0" dirty="0" smtClean="0"/>
          </a:p>
          <a:p>
            <a:pPr marL="0" indent="0">
              <a:buNone/>
            </a:pPr>
            <a:r>
              <a:rPr lang="en-US" baseline="0" dirty="0" smtClean="0"/>
              <a:t>Above all be sure you can make the payments.</a:t>
            </a:r>
          </a:p>
        </p:txBody>
      </p:sp>
      <p:sp>
        <p:nvSpPr>
          <p:cNvPr id="4" name="Slide Number Placeholder 3"/>
          <p:cNvSpPr>
            <a:spLocks noGrp="1"/>
          </p:cNvSpPr>
          <p:nvPr>
            <p:ph type="sldNum" sz="quarter" idx="10"/>
          </p:nvPr>
        </p:nvSpPr>
        <p:spPr/>
        <p:txBody>
          <a:bodyPr/>
          <a:lstStyle/>
          <a:p>
            <a:fld id="{6AFD9AC8-D7D1-4A29-8291-187850C85195}" type="slidenum">
              <a:rPr lang="en-US" smtClean="0"/>
              <a:t>56</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Handout H - True or False questionnaire “Good or Bad Credit”</a:t>
            </a:r>
          </a:p>
          <a:p>
            <a:endParaRPr lang="en-US" baseline="0" dirty="0" smtClean="0"/>
          </a:p>
          <a:p>
            <a:r>
              <a:rPr lang="en-US" baseline="0" dirty="0" smtClean="0"/>
              <a:t>Do it individually, in small groups or as a large group.</a:t>
            </a:r>
          </a:p>
          <a:p>
            <a:endParaRPr lang="en-US" baseline="0" dirty="0" smtClean="0"/>
          </a:p>
          <a:p>
            <a:r>
              <a:rPr lang="en-US" baseline="0" dirty="0" smtClean="0"/>
              <a:t>Answers are in the facilitator guide (pg. 28).</a:t>
            </a:r>
          </a:p>
        </p:txBody>
      </p:sp>
      <p:sp>
        <p:nvSpPr>
          <p:cNvPr id="4" name="Slide Number Placeholder 3"/>
          <p:cNvSpPr>
            <a:spLocks noGrp="1"/>
          </p:cNvSpPr>
          <p:nvPr>
            <p:ph type="sldNum" sz="quarter" idx="10"/>
          </p:nvPr>
        </p:nvSpPr>
        <p:spPr/>
        <p:txBody>
          <a:bodyPr/>
          <a:lstStyle/>
          <a:p>
            <a:fld id="{6AFD9AC8-D7D1-4A29-8291-187850C85195}" type="slidenum">
              <a:rPr lang="en-US" smtClean="0"/>
              <a:t>57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58</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baseline="0" dirty="0" smtClean="0"/>
              <a:t>Necessity versus Convenience:  If you are relying on credit to pay expenses this could be a danger sign.  Credit should be used to bridge cash flow not relied on.</a:t>
            </a:r>
          </a:p>
          <a:p>
            <a:pPr marL="228600" indent="-228600">
              <a:buAutoNum type="alphaLcPeriod"/>
            </a:pPr>
            <a:r>
              <a:rPr lang="en-US" baseline="0" dirty="0" smtClean="0"/>
              <a:t>Credit Card Cash Advances:  Using cash advances from your credit card on a regular basis is a danger sign.  Not only does this mean there is a cash flow problem it means you are paying more in charges and fees.</a:t>
            </a:r>
          </a:p>
          <a:p>
            <a:pPr marL="228600" indent="-228600">
              <a:buAutoNum type="alphaLcPeriod"/>
            </a:pPr>
            <a:r>
              <a:rPr lang="en-US" baseline="0" dirty="0" smtClean="0"/>
              <a:t>Regularly missing payments:  If you miss payments you hurt your credit score.  It is difficult to pay off your debt and your will end up paying more.</a:t>
            </a:r>
          </a:p>
          <a:p>
            <a:pPr marL="228600" indent="-228600">
              <a:buAutoNum type="alphaLcPeriod"/>
            </a:pPr>
            <a:r>
              <a:rPr lang="en-US" baseline="0" dirty="0" smtClean="0"/>
              <a:t>Transferring balances:  This is a money game – it means you can’t afford your expenses.  Shuffling debt is not paying it off.  Transfers are considered cash advances and the interest clock starts right away.  There is no interest free period.</a:t>
            </a:r>
          </a:p>
          <a:p>
            <a:pPr marL="228600" indent="-228600">
              <a:buAutoNum type="alphaLcPeriod"/>
            </a:pPr>
            <a:r>
              <a:rPr lang="en-US" baseline="0" dirty="0" smtClean="0"/>
              <a:t>Reaching or going over your limit:  This means you are spending more money than you bring in.  This will affect your credit score.  You may need to look at your budget again and adjust it.  Take a closer look at your wants and needs.</a:t>
            </a:r>
          </a:p>
          <a:p>
            <a:pPr marL="228600" indent="-228600">
              <a:buAutoNum type="alphaLcPeriod"/>
            </a:pPr>
            <a:r>
              <a:rPr lang="en-US" baseline="0" dirty="0" smtClean="0"/>
              <a:t>Not knowing how much you owe:  If you don’t know what you owe it is difficult to manage it.  Seek help if you can’t do this on your own.</a:t>
            </a:r>
          </a:p>
          <a:p>
            <a:pPr marL="228600" indent="-228600">
              <a:buAutoNum type="alphaLcPeriod"/>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59</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6</a:t>
            </a:fld>
            <a:endParaRPr lang="en-US"/>
          </a:p>
        </p:txBody>
      </p:sp>
    </p:spTree>
    <p:extLst>
      <p:ext uri="{BB962C8B-B14F-4D97-AF65-F5344CB8AC3E}">
        <p14:creationId xmlns:p14="http://schemas.microsoft.com/office/powerpoint/2010/main" val="4837126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aseline="0" dirty="0" smtClean="0"/>
              <a:t>This is important in keeping a good credit score and avoiding extra charges and interest rate increases.</a:t>
            </a:r>
          </a:p>
          <a:p>
            <a:pPr marL="228600" indent="-228600">
              <a:buAutoNum type="arabicPeriod"/>
            </a:pPr>
            <a:r>
              <a:rPr lang="en-US" baseline="0" dirty="0" smtClean="0"/>
              <a:t>The longer it takes you to pay something off the more it will cost you.</a:t>
            </a:r>
          </a:p>
          <a:p>
            <a:pPr marL="228600" indent="-228600">
              <a:buAutoNum type="arabicPeriod"/>
            </a:pPr>
            <a:r>
              <a:rPr lang="en-US" baseline="0" dirty="0" smtClean="0"/>
              <a:t>The higher interest rates will cost you more.  Paying them off first will increase your cash flow.</a:t>
            </a:r>
          </a:p>
          <a:p>
            <a:pPr marL="228600" indent="-228600">
              <a:buAutoNum type="arabicPeriod"/>
            </a:pPr>
            <a:r>
              <a:rPr lang="en-US" baseline="0" dirty="0" smtClean="0"/>
              <a:t>You can usually negotiate lower interest rates at least once or twice a year. Sometimes you just need to ask.</a:t>
            </a:r>
          </a:p>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60</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mbria" panose="02040503050406030204" pitchFamily="18" charset="0"/>
                <a:ea typeface="+mn-ea"/>
                <a:cs typeface="+mn-cs"/>
              </a:rPr>
              <a:t>Stop using your credit card if you have trouble </a:t>
            </a:r>
            <a:endParaRPr lang="en-CA" sz="1200" kern="1200" dirty="0" smtClean="0">
              <a:solidFill>
                <a:schemeClr val="tx1"/>
              </a:solidFill>
              <a:effectLst/>
              <a:latin typeface="Cambria" panose="02040503050406030204" pitchFamily="18" charset="0"/>
              <a:ea typeface="+mn-ea"/>
              <a:cs typeface="+mn-cs"/>
            </a:endParaRP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paying off  credit card balances each month</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managing the payments</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controlling your spending</a:t>
            </a:r>
          </a:p>
          <a:p>
            <a:pPr marL="0" lvl="0" indent="0">
              <a:buFontTx/>
              <a:buNone/>
            </a:pP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Cut them up.  These cards give us easy access to cash which can be very dangerous.  Go back to a cash based budget or a debit card.  Credit cards are not for everyone.</a:t>
            </a:r>
            <a:endParaRPr lang="en-CA" sz="1200" kern="1200" dirty="0" smtClean="0">
              <a:solidFill>
                <a:schemeClr val="tx1"/>
              </a:solidFill>
              <a:effectLst/>
              <a:latin typeface="Cambria" panose="02040503050406030204" pitchFamily="18" charset="0"/>
              <a:ea typeface="+mn-ea"/>
              <a:cs typeface="+mn-cs"/>
            </a:endParaRPr>
          </a:p>
          <a:p>
            <a:pPr marL="0" indent="0">
              <a:buNone/>
            </a:pPr>
            <a:endParaRPr lang="en-US" baseline="0" dirty="0" smtClean="0"/>
          </a:p>
          <a:p>
            <a:r>
              <a:rPr lang="en-US" sz="1200" b="0" kern="1200" dirty="0" smtClean="0">
                <a:solidFill>
                  <a:schemeClr val="tx1"/>
                </a:solidFill>
                <a:effectLst/>
                <a:latin typeface="Cambria" panose="02040503050406030204" pitchFamily="18" charset="0"/>
                <a:ea typeface="+mn-ea"/>
                <a:cs typeface="+mn-cs"/>
              </a:rPr>
              <a:t>Get a consolidating debt loan </a:t>
            </a:r>
            <a:endParaRPr lang="en-CA" sz="1200" b="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If you qualify this option works well if you have many small debts with high interest rates.  Instead of having 5 small loans and credit cards with balances, you can have 1 large loan.  The loan will pay out the 5 small loans.  This will help as interest rates and regular payments will be lower and it is easier to manage. </a:t>
            </a:r>
          </a:p>
          <a:p>
            <a:endParaRPr lang="en-US"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Tip</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Get advice before making decisions about the right repayment option for you.  There can be risks.</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If you </a:t>
            </a:r>
            <a:endParaRPr lang="en-CA" sz="1200" kern="1200" dirty="0" smtClean="0">
              <a:solidFill>
                <a:schemeClr val="tx1"/>
              </a:solidFill>
              <a:effectLst/>
              <a:latin typeface="Cambria" panose="02040503050406030204" pitchFamily="18" charset="0"/>
              <a:ea typeface="+mn-ea"/>
              <a:cs typeface="+mn-cs"/>
            </a:endParaRP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fail to pay your mortgage you could lose your home to the lender</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fail to follow your debt management plan your debt could get out of control and lead to either a consumer proposal or bankruptcy</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have a consumer proposal where partial repayment is negotiated you must follow it exactly as agreed upon</a:t>
            </a:r>
          </a:p>
          <a:p>
            <a:pPr marL="171450" lvl="0" indent="-171450">
              <a:buFontTx/>
              <a:buChar char="-"/>
            </a:pPr>
            <a:r>
              <a:rPr lang="en-CA" sz="1200" kern="1200" dirty="0" smtClean="0">
                <a:solidFill>
                  <a:schemeClr val="tx1"/>
                </a:solidFill>
                <a:effectLst/>
                <a:latin typeface="Cambria" panose="02040503050406030204" pitchFamily="18" charset="0"/>
                <a:ea typeface="+mn-ea"/>
                <a:cs typeface="+mn-cs"/>
              </a:rPr>
              <a:t>f</a:t>
            </a:r>
            <a:r>
              <a:rPr lang="en-US" sz="1200" kern="1200" dirty="0" err="1" smtClean="0">
                <a:solidFill>
                  <a:schemeClr val="tx1"/>
                </a:solidFill>
                <a:effectLst/>
                <a:latin typeface="Cambria" panose="02040503050406030204" pitchFamily="18" charset="0"/>
                <a:ea typeface="+mn-ea"/>
                <a:cs typeface="+mn-cs"/>
              </a:rPr>
              <a:t>ile</a:t>
            </a:r>
            <a:r>
              <a:rPr lang="en-US" sz="1200" kern="1200" dirty="0" smtClean="0">
                <a:solidFill>
                  <a:schemeClr val="tx1"/>
                </a:solidFill>
                <a:effectLst/>
                <a:latin typeface="Cambria" panose="02040503050406030204" pitchFamily="18" charset="0"/>
                <a:ea typeface="+mn-ea"/>
                <a:cs typeface="+mn-cs"/>
              </a:rPr>
              <a:t> for bankruptcy it will be very difficult </a:t>
            </a:r>
            <a:endParaRPr lang="en-CA" sz="1200" kern="1200" dirty="0" smtClean="0">
              <a:solidFill>
                <a:schemeClr val="tx1"/>
              </a:solidFill>
              <a:effectLst/>
              <a:latin typeface="Cambria" panose="02040503050406030204" pitchFamily="18" charset="0"/>
              <a:ea typeface="+mn-ea"/>
              <a:cs typeface="+mn-cs"/>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61</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mbria" panose="02040503050406030204" pitchFamily="18" charset="0"/>
                <a:ea typeface="+mn-ea"/>
                <a:cs typeface="+mn-cs"/>
              </a:rPr>
              <a:t>Stop using your credit card if you have trouble </a:t>
            </a:r>
            <a:endParaRPr lang="en-CA" sz="1200" kern="1200" dirty="0" smtClean="0">
              <a:solidFill>
                <a:schemeClr val="tx1"/>
              </a:solidFill>
              <a:effectLst/>
              <a:latin typeface="Cambria" panose="02040503050406030204" pitchFamily="18" charset="0"/>
              <a:ea typeface="+mn-ea"/>
              <a:cs typeface="+mn-cs"/>
            </a:endParaRP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paying off  credit card balances each month</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managing the payments</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controlling your spending</a:t>
            </a:r>
          </a:p>
          <a:p>
            <a:pPr marL="0" lvl="0" indent="0">
              <a:buFontTx/>
              <a:buNone/>
            </a:pP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Cut them up.  These cards give us easy access to cash which can be very dangerous.  Go back to a cash based budget or a debit card.  Credit cards are not for everyone.</a:t>
            </a:r>
            <a:endParaRPr lang="en-CA" sz="1200" kern="1200" dirty="0" smtClean="0">
              <a:solidFill>
                <a:schemeClr val="tx1"/>
              </a:solidFill>
              <a:effectLst/>
              <a:latin typeface="Cambria" panose="02040503050406030204" pitchFamily="18" charset="0"/>
              <a:ea typeface="+mn-ea"/>
              <a:cs typeface="+mn-cs"/>
            </a:endParaRPr>
          </a:p>
          <a:p>
            <a:pPr marL="0" indent="0">
              <a:buNone/>
            </a:pPr>
            <a:endParaRPr lang="en-US" baseline="0" dirty="0" smtClean="0"/>
          </a:p>
          <a:p>
            <a:r>
              <a:rPr lang="en-US" sz="1200" b="0" kern="1200" dirty="0" smtClean="0">
                <a:solidFill>
                  <a:schemeClr val="tx1"/>
                </a:solidFill>
                <a:effectLst/>
                <a:latin typeface="Cambria" panose="02040503050406030204" pitchFamily="18" charset="0"/>
                <a:ea typeface="+mn-ea"/>
                <a:cs typeface="+mn-cs"/>
              </a:rPr>
              <a:t>Get a consolidating debt loan </a:t>
            </a:r>
            <a:endParaRPr lang="en-CA" sz="1200" b="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If you qualify this option works well if you have many small debts with high interest rates.  Instead of having 5 small loans and credit cards with balances, you can have 1 large loan.  The loan will pay out the 5 small loans.  This will help as interest rates and regular payments will be lower and it is easier to manage. </a:t>
            </a:r>
          </a:p>
          <a:p>
            <a:endParaRPr lang="en-US" sz="1200" kern="1200" dirty="0" smtClean="0">
              <a:solidFill>
                <a:schemeClr val="tx1"/>
              </a:solidFill>
              <a:effectLst/>
              <a:latin typeface="Cambria" panose="02040503050406030204" pitchFamily="18" charset="0"/>
              <a:ea typeface="+mn-ea"/>
              <a:cs typeface="+mn-cs"/>
            </a:endParaRPr>
          </a:p>
          <a:p>
            <a:r>
              <a:rPr lang="en-US" sz="1200" b="1" kern="1200" dirty="0" smtClean="0">
                <a:solidFill>
                  <a:schemeClr val="tx1"/>
                </a:solidFill>
                <a:effectLst/>
                <a:latin typeface="Cambria" panose="02040503050406030204" pitchFamily="18" charset="0"/>
                <a:ea typeface="+mn-ea"/>
                <a:cs typeface="+mn-cs"/>
              </a:rPr>
              <a:t>Tip</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Get advice before making decisions about the right repayment option for you.  There can be risks.</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If you </a:t>
            </a:r>
            <a:endParaRPr lang="en-CA" sz="1200" kern="1200" dirty="0" smtClean="0">
              <a:solidFill>
                <a:schemeClr val="tx1"/>
              </a:solidFill>
              <a:effectLst/>
              <a:latin typeface="Cambria" panose="02040503050406030204" pitchFamily="18" charset="0"/>
              <a:ea typeface="+mn-ea"/>
              <a:cs typeface="+mn-cs"/>
            </a:endParaRP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fail to pay your mortgage you could lose your home to the lender</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fail to follow your debt management plan your debt could get out of control and lead to either a consumer proposal or bankruptcy</a:t>
            </a:r>
          </a:p>
          <a:p>
            <a:pPr marL="171450" lvl="0" indent="-171450">
              <a:buFontTx/>
              <a:buChar char="-"/>
            </a:pPr>
            <a:r>
              <a:rPr lang="en-US" sz="1200" kern="1200" dirty="0" smtClean="0">
                <a:solidFill>
                  <a:schemeClr val="tx1"/>
                </a:solidFill>
                <a:effectLst/>
                <a:latin typeface="Cambria" panose="02040503050406030204" pitchFamily="18" charset="0"/>
                <a:ea typeface="+mn-ea"/>
                <a:cs typeface="+mn-cs"/>
              </a:rPr>
              <a:t>have a consumer proposal where partial repayment is negotiated you must follow it exactly as agreed upon</a:t>
            </a:r>
          </a:p>
          <a:p>
            <a:pPr marL="171450" lvl="0" indent="-171450">
              <a:buFontTx/>
              <a:buChar char="-"/>
            </a:pPr>
            <a:r>
              <a:rPr lang="en-CA" sz="1200" kern="1200" dirty="0" smtClean="0">
                <a:solidFill>
                  <a:schemeClr val="tx1"/>
                </a:solidFill>
                <a:effectLst/>
                <a:latin typeface="Cambria" panose="02040503050406030204" pitchFamily="18" charset="0"/>
                <a:ea typeface="+mn-ea"/>
                <a:cs typeface="+mn-cs"/>
              </a:rPr>
              <a:t>f</a:t>
            </a:r>
            <a:r>
              <a:rPr lang="en-US" sz="1200" kern="1200" dirty="0" err="1" smtClean="0">
                <a:solidFill>
                  <a:schemeClr val="tx1"/>
                </a:solidFill>
                <a:effectLst/>
                <a:latin typeface="Cambria" panose="02040503050406030204" pitchFamily="18" charset="0"/>
                <a:ea typeface="+mn-ea"/>
                <a:cs typeface="+mn-cs"/>
              </a:rPr>
              <a:t>ile</a:t>
            </a:r>
            <a:r>
              <a:rPr lang="en-US" sz="1200" kern="1200" dirty="0" smtClean="0">
                <a:solidFill>
                  <a:schemeClr val="tx1"/>
                </a:solidFill>
                <a:effectLst/>
                <a:latin typeface="Cambria" panose="02040503050406030204" pitchFamily="18" charset="0"/>
                <a:ea typeface="+mn-ea"/>
                <a:cs typeface="+mn-cs"/>
              </a:rPr>
              <a:t> for bankruptcy it will be very difficult </a:t>
            </a:r>
            <a:endParaRPr lang="en-CA" sz="1200" kern="1200" dirty="0" smtClean="0">
              <a:solidFill>
                <a:schemeClr val="tx1"/>
              </a:solidFill>
              <a:effectLst/>
              <a:latin typeface="Cambria" panose="02040503050406030204" pitchFamily="18" charset="0"/>
              <a:ea typeface="+mn-ea"/>
              <a:cs typeface="+mn-cs"/>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62</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mbria" panose="02040503050406030204" pitchFamily="18" charset="0"/>
                <a:ea typeface="+mn-ea"/>
                <a:cs typeface="+mn-cs"/>
              </a:rPr>
              <a:t>Many people are not aware of how much money is too much to borrow.   How much can you afford to borrow? (The 20/10 Rule)</a:t>
            </a:r>
            <a:endParaRPr lang="en-CA" dirty="0" smtClean="0">
              <a:effectLst/>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Never borrow more than 20% of your yearly net income.  For example, if you earn $400 a month after taxes, then your net income in one year is: 12 x $400 = $4,800.</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Calculate 20% of your yearly net income to find your safe debt load. $4,800 x 20% = $960.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Therefore, you should never borrow more than $960.</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Monthly payments shouldn’t be more than 10% of your monthly net income.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For example, if you take home $400 a month: $400 x 10% = $40.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 </a:t>
            </a:r>
            <a:endParaRPr lang="en-CA" sz="1200" kern="1200" dirty="0" smtClean="0">
              <a:solidFill>
                <a:schemeClr val="tx1"/>
              </a:solidFill>
              <a:effectLst/>
              <a:latin typeface="Cambria" panose="02040503050406030204" pitchFamily="18" charset="0"/>
              <a:ea typeface="+mn-ea"/>
              <a:cs typeface="+mn-cs"/>
            </a:endParaRPr>
          </a:p>
          <a:p>
            <a:r>
              <a:rPr lang="en-US" sz="1200" kern="1200" dirty="0" smtClean="0">
                <a:solidFill>
                  <a:schemeClr val="tx1"/>
                </a:solidFill>
                <a:effectLst/>
                <a:latin typeface="Cambria" panose="02040503050406030204" pitchFamily="18" charset="0"/>
                <a:ea typeface="+mn-ea"/>
                <a:cs typeface="+mn-cs"/>
              </a:rPr>
              <a:t>Therefore, your total monthly debt payments should not be more than $40 each month.</a:t>
            </a:r>
            <a:endParaRPr lang="en-CA" sz="1200" kern="1200" dirty="0" smtClean="0">
              <a:solidFill>
                <a:schemeClr val="tx1"/>
              </a:solidFill>
              <a:effectLst/>
              <a:latin typeface="Cambria" panose="02040503050406030204" pitchFamily="18" charset="0"/>
              <a:ea typeface="+mn-ea"/>
              <a:cs typeface="+mn-cs"/>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63</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aseline="0" dirty="0" smtClean="0"/>
              <a:t>Give the handouts to the participants with the list of tips about credit.  Quickly review them</a:t>
            </a:r>
          </a:p>
        </p:txBody>
      </p:sp>
      <p:sp>
        <p:nvSpPr>
          <p:cNvPr id="4" name="Slide Number Placeholder 3"/>
          <p:cNvSpPr>
            <a:spLocks noGrp="1"/>
          </p:cNvSpPr>
          <p:nvPr>
            <p:ph type="sldNum" sz="quarter" idx="10"/>
          </p:nvPr>
        </p:nvSpPr>
        <p:spPr/>
        <p:txBody>
          <a:bodyPr/>
          <a:lstStyle/>
          <a:p>
            <a:fld id="{6AFD9AC8-D7D1-4A29-8291-187850C85195}" type="slidenum">
              <a:rPr lang="en-US" smtClean="0"/>
              <a:t>64</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aseline="0" dirty="0" smtClean="0"/>
              <a:t>Give the handouts to the participants with the list of tips about credit.  Quickly review them</a:t>
            </a:r>
          </a:p>
        </p:txBody>
      </p:sp>
      <p:sp>
        <p:nvSpPr>
          <p:cNvPr id="4" name="Slide Number Placeholder 3"/>
          <p:cNvSpPr>
            <a:spLocks noGrp="1"/>
          </p:cNvSpPr>
          <p:nvPr>
            <p:ph type="sldNum" sz="quarter" idx="10"/>
          </p:nvPr>
        </p:nvSpPr>
        <p:spPr/>
        <p:txBody>
          <a:bodyPr/>
          <a:lstStyle/>
          <a:p>
            <a:fld id="{6AFD9AC8-D7D1-4A29-8291-187850C85195}" type="slidenum">
              <a:rPr lang="en-US" smtClean="0"/>
              <a:t>65</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aseline="0" dirty="0" smtClean="0"/>
              <a:t>Give the handouts to the participants with the list of tips about credit.  </a:t>
            </a:r>
            <a:r>
              <a:rPr lang="en-US" baseline="0" smtClean="0"/>
              <a:t>Quickly </a:t>
            </a:r>
            <a:r>
              <a:rPr lang="en-US" baseline="0" dirty="0" smtClean="0"/>
              <a:t>review them</a:t>
            </a:r>
          </a:p>
        </p:txBody>
      </p:sp>
      <p:sp>
        <p:nvSpPr>
          <p:cNvPr id="4" name="Slide Number Placeholder 3"/>
          <p:cNvSpPr>
            <a:spLocks noGrp="1"/>
          </p:cNvSpPr>
          <p:nvPr>
            <p:ph type="sldNum" sz="quarter" idx="10"/>
          </p:nvPr>
        </p:nvSpPr>
        <p:spPr/>
        <p:txBody>
          <a:bodyPr/>
          <a:lstStyle/>
          <a:p>
            <a:fld id="{6AFD9AC8-D7D1-4A29-8291-187850C85195}" type="slidenum">
              <a:rPr lang="en-US" smtClean="0"/>
              <a:t>66</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aseline="0" dirty="0" smtClean="0"/>
              <a:t>Offer participants the take home handouts – </a:t>
            </a:r>
          </a:p>
          <a:p>
            <a:pPr marL="0" indent="0" algn="l">
              <a:buNone/>
            </a:pPr>
            <a:endParaRPr lang="en-US" baseline="0" dirty="0" smtClean="0"/>
          </a:p>
          <a:p>
            <a:pPr marL="171450" indent="-171450" algn="l">
              <a:buFontTx/>
              <a:buChar char="-"/>
            </a:pPr>
            <a:r>
              <a:rPr lang="en-US" baseline="0" dirty="0" smtClean="0"/>
              <a:t>Take-Home for Credit and </a:t>
            </a:r>
            <a:r>
              <a:rPr lang="en-US" baseline="0" smtClean="0"/>
              <a:t>Debt Workshop</a:t>
            </a:r>
          </a:p>
          <a:p>
            <a:pPr marL="171450" indent="-171450" algn="l">
              <a:buFontTx/>
              <a:buChar char="-"/>
            </a:pPr>
            <a:endParaRPr lang="en-US" baseline="0" dirty="0" smtClean="0"/>
          </a:p>
          <a:p>
            <a:pPr marL="171450" indent="-171450" algn="l">
              <a:buFontTx/>
              <a:buChar char="-"/>
            </a:pPr>
            <a:r>
              <a:rPr lang="en-US" baseline="0" dirty="0" smtClean="0"/>
              <a:t>Take-Home Rack Card – Debt Danger Signs and Ways to Reduce Debt </a:t>
            </a:r>
          </a:p>
          <a:p>
            <a:pPr marL="171450" indent="-171450" algn="l">
              <a:buFontTx/>
              <a:buChar char="-"/>
            </a:pPr>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67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7</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8</a:t>
            </a:fld>
            <a:endParaRPr lang="en-US"/>
          </a:p>
        </p:txBody>
      </p:sp>
    </p:spTree>
    <p:extLst>
      <p:ext uri="{BB962C8B-B14F-4D97-AF65-F5344CB8AC3E}">
        <p14:creationId xmlns:p14="http://schemas.microsoft.com/office/powerpoint/2010/main" val="2178746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9</a:t>
            </a:fld>
            <a:endParaRPr lang="en-US"/>
          </a:p>
        </p:txBody>
      </p:sp>
    </p:spTree>
    <p:extLst>
      <p:ext uri="{BB962C8B-B14F-4D97-AF65-F5344CB8AC3E}">
        <p14:creationId xmlns:p14="http://schemas.microsoft.com/office/powerpoint/2010/main" val="2178746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43108" y="2130425"/>
            <a:ext cx="678661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2143108" y="3886200"/>
            <a:ext cx="6786610" cy="1752600"/>
          </a:xfrm>
        </p:spPr>
        <p:txBody>
          <a:bodyPr/>
          <a:lstStyle>
            <a:lvl1pPr marL="0" indent="0" algn="ctr">
              <a:buNone/>
              <a:defRPr>
                <a:latin typeface="Cambria" panose="02040503050406030204" pitchFamily="18"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998956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marL="804863" indent="-360363">
              <a:lnSpc>
                <a:spcPct val="130000"/>
              </a:lnSpc>
              <a:spcBef>
                <a:spcPts val="0"/>
              </a:spcBef>
              <a:spcAft>
                <a:spcPts val="0"/>
              </a:spcAft>
              <a:buFont typeface="Arial" panose="020B0604020202020204" pitchFamily="34" charset="0"/>
              <a:buChar char="•"/>
              <a:defRPr/>
            </a:lvl2pPr>
            <a:lvl3pPr marL="1166813" indent="-361950">
              <a:lnSpc>
                <a:spcPct val="130000"/>
              </a:lnSpc>
              <a:spcBef>
                <a:spcPts val="0"/>
              </a:spcBef>
              <a:spcAft>
                <a:spcPts val="0"/>
              </a:spcAft>
              <a:buSzPct val="70000"/>
              <a:buFont typeface="Courier New" panose="02070309020205020404" pitchFamily="49" charset="0"/>
              <a:buChar char="o"/>
              <a:defRPr baseline="0"/>
            </a:lvl3pPr>
          </a:lstStyle>
          <a:p>
            <a:pPr lvl="1"/>
            <a:r>
              <a:rPr lang="en-US" dirty="0" smtClean="0"/>
              <a:t>Click to edit Master text styles</a:t>
            </a:r>
          </a:p>
          <a:p>
            <a:pPr lvl="2"/>
            <a:r>
              <a:rPr lang="en-US" dirty="0" smtClean="0"/>
              <a:t>Second Level</a:t>
            </a:r>
          </a:p>
        </p:txBody>
      </p:sp>
    </p:spTree>
    <p:extLst>
      <p:ext uri="{BB962C8B-B14F-4D97-AF65-F5344CB8AC3E}">
        <p14:creationId xmlns:p14="http://schemas.microsoft.com/office/powerpoint/2010/main" val="359259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24075" y="274638"/>
            <a:ext cx="68405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7" name="Rectangle 3"/>
          <p:cNvSpPr>
            <a:spLocks noGrp="1" noChangeArrowheads="1"/>
          </p:cNvSpPr>
          <p:nvPr>
            <p:ph type="body" idx="1"/>
          </p:nvPr>
        </p:nvSpPr>
        <p:spPr bwMode="auto">
          <a:xfrm>
            <a:off x="2124075" y="1412875"/>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US" dirty="0" smtClean="0"/>
              <a:t>Click to edit Master text styles</a:t>
            </a:r>
          </a:p>
          <a:p>
            <a:pPr lvl="2"/>
            <a:r>
              <a:rPr lang="en-US" dirty="0" smtClean="0"/>
              <a:t>Second Level</a:t>
            </a:r>
          </a:p>
          <a:p>
            <a:pPr lvl="0"/>
            <a:endParaRPr lang="en-US" altLang="en-US" dirty="0" smtClean="0"/>
          </a:p>
        </p:txBody>
      </p:sp>
      <p:grpSp>
        <p:nvGrpSpPr>
          <p:cNvPr id="2" name="Group 1"/>
          <p:cNvGrpSpPr/>
          <p:nvPr userDrawn="1"/>
        </p:nvGrpSpPr>
        <p:grpSpPr>
          <a:xfrm>
            <a:off x="-612578" y="-7028"/>
            <a:ext cx="2599884" cy="6865028"/>
            <a:chOff x="-612578" y="-7028"/>
            <a:chExt cx="2599884" cy="6865028"/>
          </a:xfrm>
        </p:grpSpPr>
        <p:pic>
          <p:nvPicPr>
            <p:cNvPr id="3074" name="Picture 2" descr="C:\Users\edassist\Dropbox\Projects\MTCU-InYearFunding13-14\Images\images small\SUCCESS_abea.jp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r="12173"/>
            <a:stretch/>
          </p:blipFill>
          <p:spPr bwMode="auto">
            <a:xfrm>
              <a:off x="-612576" y="-7028"/>
              <a:ext cx="2596209" cy="169451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edassist\Dropbox\Projects\MTCU-InYearFunding13-14\Images\images small\YouthatWork.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12576" y="1687487"/>
              <a:ext cx="2599882" cy="172892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edassist\Dropbox\Projects\MTCU-InYearFunding13-14\Images\images small\CareerBrainstorm.jp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12576" y="3416409"/>
              <a:ext cx="2599882" cy="175996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edassist\Dropbox\Projects\MTCU-InYearFunding13-14\Images\images small\GroupinClass.jp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12578" y="5176371"/>
              <a:ext cx="2599883" cy="168162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98611116"/>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rtl="0" eaLnBrk="0" fontAlgn="base" hangingPunct="0">
        <a:spcBef>
          <a:spcPct val="0"/>
        </a:spcBef>
        <a:spcAft>
          <a:spcPct val="0"/>
        </a:spcAft>
        <a:defRPr sz="3200">
          <a:solidFill>
            <a:schemeClr val="accent2"/>
          </a:solidFill>
          <a:latin typeface="Cambria" panose="02040503050406030204" pitchFamily="18" charset="0"/>
          <a:ea typeface="+mj-ea"/>
          <a:cs typeface="+mj-cs"/>
        </a:defRPr>
      </a:lvl1pPr>
      <a:lvl2pPr algn="ctr" rtl="0" eaLnBrk="0" fontAlgn="base" hangingPunct="0">
        <a:spcBef>
          <a:spcPct val="0"/>
        </a:spcBef>
        <a:spcAft>
          <a:spcPct val="0"/>
        </a:spcAft>
        <a:defRPr sz="3600">
          <a:solidFill>
            <a:schemeClr val="accent2"/>
          </a:solidFill>
          <a:latin typeface="Book Antiqua" pitchFamily="18" charset="0"/>
        </a:defRPr>
      </a:lvl2pPr>
      <a:lvl3pPr algn="ctr" rtl="0" eaLnBrk="0" fontAlgn="base" hangingPunct="0">
        <a:spcBef>
          <a:spcPct val="0"/>
        </a:spcBef>
        <a:spcAft>
          <a:spcPct val="0"/>
        </a:spcAft>
        <a:defRPr sz="3600">
          <a:solidFill>
            <a:schemeClr val="accent2"/>
          </a:solidFill>
          <a:latin typeface="Book Antiqua" pitchFamily="18" charset="0"/>
        </a:defRPr>
      </a:lvl3pPr>
      <a:lvl4pPr algn="ctr" rtl="0" eaLnBrk="0" fontAlgn="base" hangingPunct="0">
        <a:spcBef>
          <a:spcPct val="0"/>
        </a:spcBef>
        <a:spcAft>
          <a:spcPct val="0"/>
        </a:spcAft>
        <a:defRPr sz="3600">
          <a:solidFill>
            <a:schemeClr val="accent2"/>
          </a:solidFill>
          <a:latin typeface="Book Antiqua" pitchFamily="18" charset="0"/>
        </a:defRPr>
      </a:lvl4pPr>
      <a:lvl5pPr algn="ctr" rtl="0" eaLnBrk="0" fontAlgn="base" hangingPunct="0">
        <a:spcBef>
          <a:spcPct val="0"/>
        </a:spcBef>
        <a:spcAft>
          <a:spcPct val="0"/>
        </a:spcAft>
        <a:defRPr sz="3600">
          <a:solidFill>
            <a:schemeClr val="accent2"/>
          </a:solidFill>
          <a:latin typeface="Book Antiqua" pitchFamily="18" charset="0"/>
        </a:defRPr>
      </a:lvl5pPr>
      <a:lvl6pPr marL="457200" algn="ctr" rtl="0" fontAlgn="base">
        <a:spcBef>
          <a:spcPct val="0"/>
        </a:spcBef>
        <a:spcAft>
          <a:spcPct val="0"/>
        </a:spcAft>
        <a:defRPr sz="3600">
          <a:solidFill>
            <a:schemeClr val="accent2"/>
          </a:solidFill>
          <a:latin typeface="Book Antiqua" pitchFamily="18" charset="0"/>
        </a:defRPr>
      </a:lvl6pPr>
      <a:lvl7pPr marL="914400" algn="ctr" rtl="0" fontAlgn="base">
        <a:spcBef>
          <a:spcPct val="0"/>
        </a:spcBef>
        <a:spcAft>
          <a:spcPct val="0"/>
        </a:spcAft>
        <a:defRPr sz="3600">
          <a:solidFill>
            <a:schemeClr val="accent2"/>
          </a:solidFill>
          <a:latin typeface="Book Antiqua" pitchFamily="18" charset="0"/>
        </a:defRPr>
      </a:lvl7pPr>
      <a:lvl8pPr marL="1371600" algn="ctr" rtl="0" fontAlgn="base">
        <a:spcBef>
          <a:spcPct val="0"/>
        </a:spcBef>
        <a:spcAft>
          <a:spcPct val="0"/>
        </a:spcAft>
        <a:defRPr sz="3600">
          <a:solidFill>
            <a:schemeClr val="accent2"/>
          </a:solidFill>
          <a:latin typeface="Book Antiqua" pitchFamily="18" charset="0"/>
        </a:defRPr>
      </a:lvl8pPr>
      <a:lvl9pPr marL="1828800" algn="ctr" rtl="0" fontAlgn="base">
        <a:spcBef>
          <a:spcPct val="0"/>
        </a:spcBef>
        <a:spcAft>
          <a:spcPct val="0"/>
        </a:spcAft>
        <a:defRPr sz="3600">
          <a:solidFill>
            <a:schemeClr val="accent2"/>
          </a:solidFill>
          <a:latin typeface="Book Antiqua" pitchFamily="18" charset="0"/>
        </a:defRPr>
      </a:lvl9pPr>
    </p:titleStyle>
    <p:body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566738" indent="-334963" algn="l" rtl="0" eaLnBrk="0" fontAlgn="base" hangingPunct="0">
        <a:spcBef>
          <a:spcPct val="20000"/>
        </a:spcBef>
        <a:spcAft>
          <a:spcPts val="675"/>
        </a:spcAft>
        <a:buClr>
          <a:schemeClr val="accent2"/>
        </a:buClr>
        <a:buSzPct val="100000"/>
        <a:buChar char="•"/>
        <a:defRPr sz="2400">
          <a:solidFill>
            <a:schemeClr val="tx1"/>
          </a:solidFill>
          <a:latin typeface="Cambria" panose="02040503050406030204" pitchFamily="18" charset="0"/>
        </a:defRPr>
      </a:lvl2pPr>
      <a:lvl3pPr marL="914400" indent="-347663" algn="l" rtl="0" eaLnBrk="0" fontAlgn="base" hangingPunct="0">
        <a:spcBef>
          <a:spcPct val="20000"/>
        </a:spcBef>
        <a:spcAft>
          <a:spcPts val="675"/>
        </a:spcAft>
        <a:buSzPct val="50000"/>
        <a:buFont typeface="Courier New" panose="02070309020205020404" pitchFamily="49" charset="0"/>
        <a:buChar char="o"/>
        <a:defRPr sz="240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itools-ioutils.fcac-acfc.gc.ca/CCPC-CPCC/CCPC-CPCC-eng.asp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hyperlink" Target="http://itools-ioutils.fcac-acfc.gc.ca/STCV-OSVC/ccst-oscc-eng.aspx" TargetMode="Externa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getsmarteraboutmoney.ca/en/managing-your-money/planning/managing-debt/Pages/video-get-it-on-credit.aspx"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lnSpc>
                <a:spcPct val="150000"/>
              </a:lnSpc>
            </a:pPr>
            <a:r>
              <a:rPr lang="en-US" sz="4000" kern="1200" dirty="0">
                <a:solidFill>
                  <a:schemeClr val="tx1"/>
                </a:solidFill>
                <a:latin typeface="Cambria" panose="02040503050406030204" pitchFamily="18" charset="0"/>
              </a:rPr>
              <a:t>Financial </a:t>
            </a:r>
            <a:r>
              <a:rPr lang="en-US" sz="4000" kern="1200" dirty="0" smtClean="0">
                <a:solidFill>
                  <a:schemeClr val="tx1"/>
                </a:solidFill>
                <a:latin typeface="Cambria" panose="02040503050406030204" pitchFamily="18" charset="0"/>
              </a:rPr>
              <a:t>Literacy </a:t>
            </a:r>
            <a:r>
              <a:rPr lang="en-US" sz="4000" kern="1200" dirty="0" smtClean="0">
                <a:solidFill>
                  <a:prstClr val="black"/>
                </a:solidFill>
                <a:latin typeface="Cambria" panose="02040503050406030204" pitchFamily="18" charset="0"/>
              </a:rPr>
              <a:t/>
            </a:r>
            <a:br>
              <a:rPr lang="en-US" sz="4000" kern="1200" dirty="0" smtClean="0">
                <a:solidFill>
                  <a:prstClr val="black"/>
                </a:solidFill>
                <a:latin typeface="Cambria" panose="02040503050406030204" pitchFamily="18" charset="0"/>
              </a:rPr>
            </a:br>
            <a:r>
              <a:rPr lang="en-US" sz="3200" kern="1200" dirty="0" smtClean="0">
                <a:solidFill>
                  <a:prstClr val="black"/>
                </a:solidFill>
                <a:latin typeface="Cambria" panose="02040503050406030204" pitchFamily="18" charset="0"/>
              </a:rPr>
              <a:t>Credit and Debt</a:t>
            </a:r>
            <a:endParaRPr lang="en-US" sz="3200" dirty="0"/>
          </a:p>
        </p:txBody>
      </p:sp>
      <p:sp>
        <p:nvSpPr>
          <p:cNvPr id="3" name="Content Placeholder 2"/>
          <p:cNvSpPr>
            <a:spLocks noGrp="1"/>
          </p:cNvSpPr>
          <p:nvPr>
            <p:ph type="subTitle" idx="1"/>
          </p:nvPr>
        </p:nvSpPr>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6600" y="5802297"/>
            <a:ext cx="1981200" cy="917547"/>
          </a:xfrm>
          <a:prstGeom prst="rect">
            <a:avLst/>
          </a:prstGeom>
        </p:spPr>
      </p:pic>
      <p:cxnSp>
        <p:nvCxnSpPr>
          <p:cNvPr id="6" name="Straight Connector 5"/>
          <p:cNvCxnSpPr/>
          <p:nvPr/>
        </p:nvCxnSpPr>
        <p:spPr>
          <a:xfrm>
            <a:off x="2286000" y="3962400"/>
            <a:ext cx="3124200" cy="0"/>
          </a:xfrm>
          <a:prstGeom prst="line">
            <a:avLst/>
          </a:prstGeom>
          <a:ln w="38100">
            <a:solidFill>
              <a:srgbClr val="660033"/>
            </a:solidFill>
          </a:ln>
          <a:effectLst/>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5956270"/>
            <a:ext cx="40243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1335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Student Loans are government sponsored.  Both the Ontario Student Assistant Program (OSAP) or the Federal Government </a:t>
            </a:r>
            <a:r>
              <a:rPr lang="en-US" kern="1200" dirty="0" err="1" smtClean="0">
                <a:solidFill>
                  <a:prstClr val="black"/>
                </a:solidFill>
                <a:latin typeface="Cambria" panose="02040503050406030204" pitchFamily="18" charset="0"/>
              </a:rPr>
              <a:t>CanLearn</a:t>
            </a:r>
            <a:r>
              <a:rPr lang="en-US" kern="1200" dirty="0" smtClean="0">
                <a:solidFill>
                  <a:prstClr val="black"/>
                </a:solidFill>
                <a:latin typeface="Cambria" panose="02040503050406030204" pitchFamily="18" charset="0"/>
              </a:rPr>
              <a:t> are examples.</a:t>
            </a:r>
          </a:p>
          <a:p>
            <a:pPr marL="914400" lvl="1" indent="0" eaLnBrk="1" fontAlgn="auto" hangingPunct="1">
              <a:lnSpc>
                <a:spcPct val="150000"/>
              </a:lnSpc>
              <a:buClrTx/>
              <a:buNone/>
            </a:pPr>
            <a:endParaRPr lang="en-US" kern="1200" dirty="0" smtClean="0">
              <a:solidFill>
                <a:prstClr val="black"/>
              </a:solidFill>
              <a:latin typeface="Cambria" panose="02040503050406030204" pitchFamily="18" charset="0"/>
            </a:endParaRPr>
          </a:p>
          <a:p>
            <a:pPr marL="109537" eaLnBrk="1" fontAlgn="auto" hangingPunct="1">
              <a:lnSpc>
                <a:spcPct val="150000"/>
              </a:lnSpc>
              <a:buClrTx/>
              <a:tabLst>
                <a:tab pos="463550" algn="l"/>
              </a:tabLst>
            </a:pPr>
            <a:r>
              <a:rPr lang="en-US" kern="1200" dirty="0">
                <a:solidFill>
                  <a:prstClr val="black"/>
                </a:solidFill>
                <a:latin typeface="Cambria" panose="02040503050406030204" pitchFamily="18" charset="0"/>
              </a:rPr>
              <a:t>	</a:t>
            </a:r>
            <a:r>
              <a:rPr lang="en-US" kern="1200" dirty="0" smtClean="0">
                <a:solidFill>
                  <a:prstClr val="black"/>
                </a:solidFill>
                <a:latin typeface="Cambria" panose="02040503050406030204" pitchFamily="18" charset="0"/>
              </a:rPr>
              <a:t>They are used to cover</a:t>
            </a:r>
          </a:p>
          <a:p>
            <a:pPr marL="1257300" lvl="1" indent="-342900" eaLnBrk="1" fontAlgn="auto" hangingPunct="1">
              <a:lnSpc>
                <a:spcPct val="150000"/>
              </a:lnSpc>
              <a:buClrTx/>
              <a:tabLst>
                <a:tab pos="463550" algn="l"/>
              </a:tabLst>
            </a:pPr>
            <a:r>
              <a:rPr lang="en-US" kern="1200" dirty="0" smtClean="0">
                <a:solidFill>
                  <a:prstClr val="black"/>
                </a:solidFill>
              </a:rPr>
              <a:t>living expenses </a:t>
            </a:r>
          </a:p>
          <a:p>
            <a:pPr marL="1257300" lvl="1" indent="-342900" eaLnBrk="1" fontAlgn="auto" hangingPunct="1">
              <a:lnSpc>
                <a:spcPct val="150000"/>
              </a:lnSpc>
              <a:buClrTx/>
              <a:tabLst>
                <a:tab pos="463550" algn="l"/>
              </a:tabLst>
            </a:pPr>
            <a:r>
              <a:rPr lang="en-US" kern="1200" dirty="0" smtClean="0">
                <a:solidFill>
                  <a:prstClr val="black"/>
                </a:solidFill>
                <a:latin typeface="Cambria" panose="02040503050406030204" pitchFamily="18" charset="0"/>
              </a:rPr>
              <a:t>tuition</a:t>
            </a:r>
          </a:p>
          <a:p>
            <a:pPr marL="1257300" lvl="1" indent="-342900" eaLnBrk="1" fontAlgn="auto" hangingPunct="1">
              <a:lnSpc>
                <a:spcPct val="150000"/>
              </a:lnSpc>
              <a:buClrTx/>
              <a:tabLst>
                <a:tab pos="463550" algn="l"/>
              </a:tabLst>
            </a:pPr>
            <a:r>
              <a:rPr lang="en-US" kern="1200" dirty="0" smtClean="0">
                <a:solidFill>
                  <a:prstClr val="black"/>
                </a:solidFill>
              </a:rPr>
              <a:t>textbooks</a:t>
            </a:r>
            <a:endParaRPr lang="en-US" kern="1200" dirty="0">
              <a:solidFill>
                <a:prstClr val="black"/>
              </a:solidFill>
              <a:latin typeface="Cambria" panose="02040503050406030204" pitchFamily="18" charset="0"/>
            </a:endParaRPr>
          </a:p>
          <a:p>
            <a:endParaRPr lang="en-US" dirty="0"/>
          </a:p>
        </p:txBody>
      </p:sp>
      <p:pic>
        <p:nvPicPr>
          <p:cNvPr id="2050" name="Picture 2" descr="C:\Users\Leah\AppData\Local\Microsoft\Windows\Temporary Internet Files\Content.IE5\2M0OAZK8\MP90044224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0536" y="4648200"/>
            <a:ext cx="33147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6060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Personal Loans can be used for</a:t>
            </a:r>
          </a:p>
          <a:p>
            <a:pPr marL="1377950" lvl="1" indent="-463550" eaLnBrk="1" fontAlgn="auto" hangingPunct="1">
              <a:lnSpc>
                <a:spcPct val="150000"/>
              </a:lnSpc>
              <a:buClrTx/>
            </a:pPr>
            <a:r>
              <a:rPr lang="en-US" kern="1200" dirty="0" smtClean="0">
                <a:solidFill>
                  <a:prstClr val="black"/>
                </a:solidFill>
              </a:rPr>
              <a:t>home improvements</a:t>
            </a:r>
          </a:p>
          <a:p>
            <a:pPr marL="1377950" lvl="1" indent="-463550" eaLnBrk="1" fontAlgn="auto" hangingPunct="1">
              <a:lnSpc>
                <a:spcPct val="150000"/>
              </a:lnSpc>
              <a:buClrTx/>
            </a:pPr>
            <a:r>
              <a:rPr lang="en-US" kern="1200" dirty="0" smtClean="0">
                <a:solidFill>
                  <a:prstClr val="black"/>
                </a:solidFill>
                <a:latin typeface="Cambria" panose="02040503050406030204" pitchFamily="18" charset="0"/>
              </a:rPr>
              <a:t>car repairs</a:t>
            </a:r>
          </a:p>
          <a:p>
            <a:pPr marL="1377950" lvl="1" indent="-463550" eaLnBrk="1" fontAlgn="auto" hangingPunct="1">
              <a:lnSpc>
                <a:spcPct val="150000"/>
              </a:lnSpc>
              <a:buClrTx/>
            </a:pPr>
            <a:r>
              <a:rPr lang="en-US" kern="1200" dirty="0" smtClean="0">
                <a:solidFill>
                  <a:prstClr val="black"/>
                </a:solidFill>
              </a:rPr>
              <a:t>trips</a:t>
            </a:r>
          </a:p>
          <a:p>
            <a:pPr marL="1377950" lvl="1" indent="-463550" eaLnBrk="1" fontAlgn="auto" hangingPunct="1">
              <a:lnSpc>
                <a:spcPct val="150000"/>
              </a:lnSpc>
              <a:buClrTx/>
            </a:pPr>
            <a:r>
              <a:rPr lang="en-US" kern="1200" dirty="0" smtClean="0">
                <a:solidFill>
                  <a:prstClr val="black"/>
                </a:solidFill>
                <a:latin typeface="Cambria" panose="02040503050406030204" pitchFamily="18" charset="0"/>
              </a:rPr>
              <a:t>wedding costs</a:t>
            </a:r>
          </a:p>
          <a:p>
            <a:pPr marL="1377950" lvl="1" indent="-463550" eaLnBrk="1" fontAlgn="auto" hangingPunct="1">
              <a:lnSpc>
                <a:spcPct val="150000"/>
              </a:lnSpc>
              <a:buClrTx/>
            </a:pPr>
            <a:r>
              <a:rPr lang="en-US" kern="1200" dirty="0" smtClean="0">
                <a:solidFill>
                  <a:prstClr val="black"/>
                </a:solidFill>
              </a:rPr>
              <a:t>consolidation loans</a:t>
            </a:r>
            <a:endParaRPr lang="en-US" kern="1200" dirty="0" smtClean="0">
              <a:solidFill>
                <a:prstClr val="black"/>
              </a:solidFill>
              <a:latin typeface="Cambria" panose="02040503050406030204" pitchFamily="18" charset="0"/>
            </a:endParaRPr>
          </a:p>
          <a:p>
            <a:pPr marL="463550" lvl="0" eaLnBrk="1" fontAlgn="auto" hangingPunct="1">
              <a:lnSpc>
                <a:spcPct val="130000"/>
              </a:lnSpc>
              <a:spcAft>
                <a:spcPts val="0"/>
              </a:spcAft>
              <a:buClrTx/>
            </a:pPr>
            <a:endParaRPr lang="en-US" kern="1200" dirty="0" smtClean="0">
              <a:solidFill>
                <a:prstClr val="black"/>
              </a:solidFill>
              <a:latin typeface="Cambria" panose="02040503050406030204" pitchFamily="18" charset="0"/>
            </a:endParaRPr>
          </a:p>
          <a:p>
            <a:endParaRPr lang="en-US" dirty="0"/>
          </a:p>
        </p:txBody>
      </p:sp>
      <p:pic>
        <p:nvPicPr>
          <p:cNvPr id="3074" name="Picture 2" descr="C:\Users\Leah\AppData\Local\Microsoft\Windows\Temporary Internet Files\Content.IE5\PO79IQ2C\MP900384900[1].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77000" y="4287657"/>
            <a:ext cx="2402114" cy="2552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6696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a:tabLst>
                <a:tab pos="2292350" algn="l"/>
              </a:tabLst>
            </a:pPr>
            <a:endParaRPr lang="en-US" dirty="0" smtClean="0"/>
          </a:p>
          <a:p>
            <a:pPr indent="465138">
              <a:tabLst>
                <a:tab pos="2292350" algn="l"/>
              </a:tabLst>
            </a:pPr>
            <a:r>
              <a:rPr lang="en-US" dirty="0" smtClean="0"/>
              <a:t>Car loans are used to buy a new or used car.</a:t>
            </a:r>
            <a:endParaRPr lang="en-US" dirty="0"/>
          </a:p>
        </p:txBody>
      </p:sp>
      <p:pic>
        <p:nvPicPr>
          <p:cNvPr id="5122" name="Picture 2" descr="C:\Users\edassist\AppData\Local\Microsoft\Windows\Temporary Internet Files\Content.IE5\U1BWB14B\MP90042234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2635332"/>
            <a:ext cx="2795364"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3270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Lines of Credit have various uses such as</a:t>
            </a:r>
          </a:p>
          <a:p>
            <a:pPr marL="1377950" lvl="1" indent="-463550" eaLnBrk="1" fontAlgn="auto" hangingPunct="1">
              <a:lnSpc>
                <a:spcPct val="150000"/>
              </a:lnSpc>
              <a:buClrTx/>
            </a:pPr>
            <a:r>
              <a:rPr lang="en-US" kern="1200" dirty="0" smtClean="0">
                <a:solidFill>
                  <a:prstClr val="black"/>
                </a:solidFill>
              </a:rPr>
              <a:t>daily expenses</a:t>
            </a:r>
          </a:p>
          <a:p>
            <a:pPr marL="1377950" lvl="1" indent="-463550" eaLnBrk="1" fontAlgn="auto" hangingPunct="1">
              <a:lnSpc>
                <a:spcPct val="150000"/>
              </a:lnSpc>
              <a:buClrTx/>
            </a:pPr>
            <a:r>
              <a:rPr lang="en-US" kern="1200" dirty="0" smtClean="0">
                <a:solidFill>
                  <a:prstClr val="black"/>
                </a:solidFill>
              </a:rPr>
              <a:t>overdraft protection</a:t>
            </a:r>
          </a:p>
          <a:p>
            <a:pPr marL="1377950" lvl="1" indent="-463550" eaLnBrk="1" fontAlgn="auto" hangingPunct="1">
              <a:lnSpc>
                <a:spcPct val="150000"/>
              </a:lnSpc>
              <a:buClrTx/>
            </a:pPr>
            <a:r>
              <a:rPr lang="en-US" kern="1200" dirty="0" smtClean="0">
                <a:solidFill>
                  <a:prstClr val="black"/>
                </a:solidFill>
              </a:rPr>
              <a:t>emergency fund</a:t>
            </a:r>
          </a:p>
          <a:p>
            <a:pPr marL="1377950" lvl="1" indent="-463550" eaLnBrk="1" fontAlgn="auto" hangingPunct="1">
              <a:lnSpc>
                <a:spcPct val="150000"/>
              </a:lnSpc>
              <a:buClrTx/>
            </a:pPr>
            <a:r>
              <a:rPr lang="en-US" kern="1200" dirty="0" smtClean="0">
                <a:solidFill>
                  <a:prstClr val="black"/>
                </a:solidFill>
              </a:rPr>
              <a:t>home repairs/improvements</a:t>
            </a:r>
          </a:p>
          <a:p>
            <a:pPr marL="463550" lvl="0" eaLnBrk="1" fontAlgn="auto" hangingPunct="1">
              <a:lnSpc>
                <a:spcPct val="130000"/>
              </a:lnSpc>
              <a:spcAft>
                <a:spcPts val="0"/>
              </a:spcAft>
              <a:buClrTx/>
            </a:pPr>
            <a:endParaRPr lang="en-US" kern="1200" dirty="0" smtClean="0">
              <a:solidFill>
                <a:prstClr val="black"/>
              </a:solidFill>
              <a:latin typeface="Cambria" panose="02040503050406030204" pitchFamily="18" charset="0"/>
            </a:endParaRPr>
          </a:p>
          <a:p>
            <a:pPr marL="2684463" indent="-60325">
              <a:lnSpc>
                <a:spcPct val="150000"/>
              </a:lnSpc>
              <a:tabLst>
                <a:tab pos="2292350" algn="l"/>
              </a:tabLst>
            </a:pPr>
            <a:r>
              <a:rPr lang="en-US" dirty="0" smtClean="0"/>
              <a:t>	Mortgages are used when </a:t>
            </a:r>
            <a:r>
              <a:rPr lang="en-US" dirty="0"/>
              <a:t> </a:t>
            </a:r>
            <a:r>
              <a:rPr lang="en-US" dirty="0" smtClean="0"/>
              <a:t>                                                                             buying or building a home.	</a:t>
            </a:r>
            <a:endParaRPr lang="en-US" dirty="0"/>
          </a:p>
        </p:txBody>
      </p:sp>
      <p:pic>
        <p:nvPicPr>
          <p:cNvPr id="5122" name="Picture 2" descr="C:\Users\Leah\AppData\Local\Microsoft\Windows\Temporary Internet Files\Content.IE5\RFXYWN96\MP900446481[1].jpg"/>
          <p:cNvPicPr>
            <a:picLocks noChangeAspect="1" noChangeArrowheads="1"/>
          </p:cNvPicPr>
          <p:nvPr/>
        </p:nvPicPr>
        <p:blipFill>
          <a:blip r:embed="rId3" cstate="print">
            <a:clrChange>
              <a:clrFrom>
                <a:srgbClr val="FCFAFB"/>
              </a:clrFrom>
              <a:clrTo>
                <a:srgbClr val="FCFAFB">
                  <a:alpha val="0"/>
                </a:srgbClr>
              </a:clrTo>
            </a:clrChange>
            <a:extLst>
              <a:ext uri="{28A0092B-C50C-407E-A947-70E740481C1C}">
                <a14:useLocalDpi xmlns:a14="http://schemas.microsoft.com/office/drawing/2010/main" val="0"/>
              </a:ext>
            </a:extLst>
          </a:blip>
          <a:srcRect/>
          <a:stretch>
            <a:fillRect/>
          </a:stretch>
        </p:blipFill>
        <p:spPr bwMode="auto">
          <a:xfrm>
            <a:off x="7467600" y="1600200"/>
            <a:ext cx="167640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Leah\AppData\Local\Microsoft\Windows\Temporary Internet Files\Content.IE5\2PI4M6IZ\MP90044236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9800" y="4876800"/>
            <a:ext cx="2636655"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9845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2b.Short Term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There are a few options for short term credit such as</a:t>
            </a:r>
          </a:p>
          <a:p>
            <a:pPr marL="1377950" lvl="0" indent="-522288" eaLnBrk="1" fontAlgn="auto" hangingPunct="1">
              <a:lnSpc>
                <a:spcPct val="130000"/>
              </a:lnSpc>
              <a:spcAft>
                <a:spcPts val="0"/>
              </a:spcAft>
              <a:buClrTx/>
              <a:buFont typeface="Arial" panose="020B0604020202020204" pitchFamily="34" charset="0"/>
              <a:buChar char="•"/>
            </a:pPr>
            <a:r>
              <a:rPr lang="en-US" dirty="0" smtClean="0"/>
              <a:t>credit cards</a:t>
            </a:r>
          </a:p>
          <a:p>
            <a:pPr marL="1377950" lvl="0" indent="-522288" eaLnBrk="1" fontAlgn="auto" hangingPunct="1">
              <a:lnSpc>
                <a:spcPct val="130000"/>
              </a:lnSpc>
              <a:spcAft>
                <a:spcPts val="0"/>
              </a:spcAft>
              <a:buClrTx/>
              <a:buFont typeface="Arial" panose="020B0604020202020204" pitchFamily="34" charset="0"/>
              <a:buChar char="•"/>
            </a:pPr>
            <a:r>
              <a:rPr lang="en-US" dirty="0" smtClean="0"/>
              <a:t>cash advances</a:t>
            </a:r>
          </a:p>
          <a:p>
            <a:pPr marL="1377950" lvl="0" indent="-522288" eaLnBrk="1" fontAlgn="auto" hangingPunct="1">
              <a:lnSpc>
                <a:spcPct val="130000"/>
              </a:lnSpc>
              <a:spcAft>
                <a:spcPts val="0"/>
              </a:spcAft>
              <a:buClrTx/>
              <a:buFont typeface="Arial" panose="020B0604020202020204" pitchFamily="34" charset="0"/>
              <a:buChar char="•"/>
            </a:pPr>
            <a:r>
              <a:rPr lang="en-US" dirty="0" smtClean="0"/>
              <a:t>annual fee and no annual fee cards	</a:t>
            </a:r>
            <a:endParaRPr lang="en-US" dirty="0"/>
          </a:p>
        </p:txBody>
      </p:sp>
      <p:pic>
        <p:nvPicPr>
          <p:cNvPr id="6146" name="Picture 2" descr="C:\Users\edassist\AppData\Local\Microsoft\Windows\Temporary Internet Files\Content.IE5\WA1LS8UX\MP90044231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133538"/>
            <a:ext cx="41148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650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2b.Short Term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True or False</a:t>
            </a:r>
          </a:p>
          <a:p>
            <a:pPr marL="463550" lvl="0" eaLnBrk="1" fontAlgn="auto" hangingPunct="1">
              <a:lnSpc>
                <a:spcPct val="130000"/>
              </a:lnSpc>
              <a:spcAft>
                <a:spcPts val="0"/>
              </a:spcAft>
              <a:buClrTx/>
            </a:pPr>
            <a:r>
              <a:rPr lang="en-US" dirty="0" smtClean="0"/>
              <a:t>What do you know about credit?	</a:t>
            </a:r>
            <a:endParaRPr lang="en-US" dirty="0"/>
          </a:p>
        </p:txBody>
      </p:sp>
      <p:pic>
        <p:nvPicPr>
          <p:cNvPr id="6146" name="Picture 2" descr="C:\Users\Leah\AppData\Local\Microsoft\Windows\Temporary Internet Files\Content.IE5\TLU3Y8W9\MC900448745[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43400" y="3657600"/>
            <a:ext cx="42291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8787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2c.Credit Card Case Study</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We will review a case study and then calculate the actual cost when interest is included.	</a:t>
            </a:r>
          </a:p>
          <a:p>
            <a:pPr marL="463550" lvl="0" eaLnBrk="1" fontAlgn="auto" hangingPunct="1">
              <a:lnSpc>
                <a:spcPct val="130000"/>
              </a:lnSpc>
              <a:spcAft>
                <a:spcPts val="0"/>
              </a:spcAft>
              <a:buClrTx/>
            </a:pPr>
            <a:endParaRPr lang="en-US" dirty="0"/>
          </a:p>
          <a:p>
            <a:pPr marL="463550" lvl="0" eaLnBrk="1" fontAlgn="auto" hangingPunct="1">
              <a:lnSpc>
                <a:spcPct val="130000"/>
              </a:lnSpc>
              <a:spcAft>
                <a:spcPts val="0"/>
              </a:spcAft>
              <a:buClrTx/>
            </a:pPr>
            <a:endParaRPr lang="en-US" dirty="0"/>
          </a:p>
        </p:txBody>
      </p:sp>
      <p:pic>
        <p:nvPicPr>
          <p:cNvPr id="7170" name="Picture 2" descr="C:\Users\edassist\AppData\Local\Microsoft\Windows\Temporary Internet Files\Content.IE5\WA1LS8UX\MP900305812[1].jpg">
            <a:hlinkClick r:id="rId3"/>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67000" y="3207894"/>
            <a:ext cx="2555823" cy="2385435"/>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edassist\AppData\Local\Microsoft\Windows\Temporary Internet Files\Content.IE5\SH0L0LVV\MC900439829[1].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1207" y="2743200"/>
            <a:ext cx="2743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22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2c.Credit Card Case Study</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dirty="0" smtClean="0"/>
              <a:t>Actual Credit Card Statement </a:t>
            </a:r>
          </a:p>
          <a:p>
            <a:pPr marL="463550" lvl="0" eaLnBrk="1" fontAlgn="auto" hangingPunct="1">
              <a:lnSpc>
                <a:spcPct val="150000"/>
              </a:lnSpc>
              <a:spcAft>
                <a:spcPts val="0"/>
              </a:spcAft>
              <a:buClrTx/>
            </a:pPr>
            <a:r>
              <a:rPr lang="en-US" dirty="0" smtClean="0"/>
              <a:t>There are key pieces of information on credit cards.  </a:t>
            </a:r>
            <a:endParaRPr lang="en-US" dirty="0"/>
          </a:p>
        </p:txBody>
      </p:sp>
    </p:spTree>
    <p:extLst>
      <p:ext uri="{BB962C8B-B14F-4D97-AF65-F5344CB8AC3E}">
        <p14:creationId xmlns:p14="http://schemas.microsoft.com/office/powerpoint/2010/main" val="369019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2c.Credit Card Case Study</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dirty="0" smtClean="0"/>
              <a:t>Actual Credit Card Statement </a:t>
            </a:r>
          </a:p>
          <a:p>
            <a:pPr marL="463550" lvl="0" eaLnBrk="1" fontAlgn="auto" hangingPunct="1">
              <a:lnSpc>
                <a:spcPct val="150000"/>
              </a:lnSpc>
              <a:spcAft>
                <a:spcPts val="0"/>
              </a:spcAft>
              <a:buClrTx/>
            </a:pPr>
            <a:r>
              <a:rPr lang="en-US" dirty="0" smtClean="0"/>
              <a:t>Be aware of the </a:t>
            </a:r>
          </a:p>
          <a:p>
            <a:pPr marL="1377950" lvl="0" indent="-463550" eaLnBrk="1" fontAlgn="auto" hangingPunct="1">
              <a:lnSpc>
                <a:spcPct val="150000"/>
              </a:lnSpc>
              <a:spcAft>
                <a:spcPts val="0"/>
              </a:spcAft>
              <a:buClrTx/>
              <a:buFont typeface="Arial" panose="020B0604020202020204" pitchFamily="34" charset="0"/>
              <a:buChar char="•"/>
            </a:pPr>
            <a:r>
              <a:rPr lang="en-US" dirty="0" smtClean="0"/>
              <a:t>minimum payment amount</a:t>
            </a:r>
          </a:p>
          <a:p>
            <a:pPr marL="1377950" lvl="0" indent="-463550" eaLnBrk="1" fontAlgn="auto" hangingPunct="1">
              <a:lnSpc>
                <a:spcPct val="150000"/>
              </a:lnSpc>
              <a:spcAft>
                <a:spcPts val="0"/>
              </a:spcAft>
              <a:buClrTx/>
              <a:buFont typeface="Arial" panose="020B0604020202020204" pitchFamily="34" charset="0"/>
              <a:buChar char="•"/>
            </a:pPr>
            <a:r>
              <a:rPr lang="en-US" dirty="0" smtClean="0"/>
              <a:t>time required to pay off the debt</a:t>
            </a:r>
          </a:p>
          <a:p>
            <a:pPr marL="1377950" lvl="0" indent="-463550" eaLnBrk="1" fontAlgn="auto" hangingPunct="1">
              <a:lnSpc>
                <a:spcPct val="150000"/>
              </a:lnSpc>
              <a:spcAft>
                <a:spcPts val="0"/>
              </a:spcAft>
              <a:buClrTx/>
              <a:buFont typeface="Arial" panose="020B0604020202020204" pitchFamily="34" charset="0"/>
              <a:buChar char="•"/>
            </a:pPr>
            <a:r>
              <a:rPr lang="en-US" dirty="0" smtClean="0"/>
              <a:t>interest rates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amount of interest charged</a:t>
            </a:r>
          </a:p>
          <a:p>
            <a:pPr marL="1377950" lvl="0" indent="-463550" eaLnBrk="1" fontAlgn="auto" hangingPunct="1">
              <a:lnSpc>
                <a:spcPct val="150000"/>
              </a:lnSpc>
              <a:spcAft>
                <a:spcPts val="0"/>
              </a:spcAft>
              <a:buClrTx/>
              <a:buFont typeface="Arial" panose="020B0604020202020204" pitchFamily="34" charset="0"/>
              <a:buChar char="•"/>
            </a:pPr>
            <a:r>
              <a:rPr lang="en-US" dirty="0" smtClean="0"/>
              <a:t>fees charged</a:t>
            </a:r>
          </a:p>
          <a:p>
            <a:pPr marL="1377950" lvl="0" indent="-463550" eaLnBrk="1" fontAlgn="auto" hangingPunct="1">
              <a:lnSpc>
                <a:spcPct val="150000"/>
              </a:lnSpc>
              <a:spcAft>
                <a:spcPts val="0"/>
              </a:spcAft>
              <a:buClrTx/>
              <a:buFont typeface="Arial" panose="020B0604020202020204" pitchFamily="34" charset="0"/>
              <a:buChar char="•"/>
            </a:pPr>
            <a:r>
              <a:rPr lang="en-US" dirty="0" smtClean="0"/>
              <a:t>reward points (if any)	</a:t>
            </a:r>
            <a:endParaRPr lang="en-US" dirty="0"/>
          </a:p>
        </p:txBody>
      </p:sp>
    </p:spTree>
    <p:extLst>
      <p:ext uri="{BB962C8B-B14F-4D97-AF65-F5344CB8AC3E}">
        <p14:creationId xmlns:p14="http://schemas.microsoft.com/office/powerpoint/2010/main" val="2347487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2d.Pay Day Advances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Pay Day Advances have very high interest rates and fees.  </a:t>
            </a:r>
            <a:endParaRPr lang="en-US" dirty="0"/>
          </a:p>
          <a:p>
            <a:pPr marL="463550" lvl="0" eaLnBrk="1" fontAlgn="auto" hangingPunct="1">
              <a:lnSpc>
                <a:spcPct val="150000"/>
              </a:lnSpc>
              <a:spcAft>
                <a:spcPts val="0"/>
              </a:spcAft>
              <a:buClrTx/>
            </a:pPr>
            <a:endParaRPr lang="en-US" dirty="0" smtClean="0"/>
          </a:p>
          <a:p>
            <a:pPr marL="463550" lvl="0" eaLnBrk="1" fontAlgn="auto" hangingPunct="1">
              <a:lnSpc>
                <a:spcPct val="150000"/>
              </a:lnSpc>
              <a:spcAft>
                <a:spcPts val="0"/>
              </a:spcAft>
              <a:buClrTx/>
            </a:pPr>
            <a:r>
              <a:rPr lang="en-US" dirty="0" smtClean="0"/>
              <a:t>They are meant to be used to fill in gaps in income for a short period of time (1-4 weeks).</a:t>
            </a:r>
          </a:p>
          <a:p>
            <a:pPr marL="463550" lvl="0" eaLnBrk="1" fontAlgn="auto" hangingPunct="1">
              <a:lnSpc>
                <a:spcPct val="130000"/>
              </a:lnSpc>
              <a:spcAft>
                <a:spcPts val="0"/>
              </a:spcAft>
              <a:buClrTx/>
            </a:pPr>
            <a:endParaRPr lang="en-US" dirty="0" smtClean="0"/>
          </a:p>
          <a:p>
            <a:pPr marL="463550" lvl="0" eaLnBrk="1" fontAlgn="auto" hangingPunct="1">
              <a:lnSpc>
                <a:spcPct val="130000"/>
              </a:lnSpc>
              <a:spcAft>
                <a:spcPts val="0"/>
              </a:spcAft>
              <a:buClrTx/>
            </a:pPr>
            <a:endParaRPr lang="en-US" dirty="0" smtClean="0"/>
          </a:p>
          <a:p>
            <a:pPr marL="463550" lvl="0" eaLnBrk="1" fontAlgn="auto" hangingPunct="1">
              <a:lnSpc>
                <a:spcPct val="130000"/>
              </a:lnSpc>
              <a:spcAft>
                <a:spcPts val="0"/>
              </a:spcAft>
              <a:buClrTx/>
            </a:pPr>
            <a:endParaRPr lang="en-US" dirty="0"/>
          </a:p>
        </p:txBody>
      </p:sp>
    </p:spTree>
    <p:extLst>
      <p:ext uri="{BB962C8B-B14F-4D97-AF65-F5344CB8AC3E}">
        <p14:creationId xmlns:p14="http://schemas.microsoft.com/office/powerpoint/2010/main" val="296965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Project Partners</a:t>
            </a:r>
            <a:endParaRPr lang="en-US" b="1" dirty="0">
              <a:solidFill>
                <a:schemeClr val="tx1"/>
              </a:solidFill>
            </a:endParaRP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2200" y="1600200"/>
            <a:ext cx="2743200" cy="847725"/>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10200" y="3033712"/>
            <a:ext cx="3048000" cy="11430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8092" y="5101520"/>
            <a:ext cx="1499016" cy="1130439"/>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4728" y="1447800"/>
            <a:ext cx="2119864" cy="1346313"/>
          </a:xfrm>
          <a:prstGeom prst="rect">
            <a:avLst/>
          </a:prstGeom>
        </p:spPr>
      </p:pic>
      <p:pic>
        <p:nvPicPr>
          <p:cNvPr id="12" name="Picture 11"/>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33675" y="2819400"/>
            <a:ext cx="1847850" cy="1571625"/>
          </a:xfrm>
          <a:prstGeom prst="rect">
            <a:avLst/>
          </a:prstGeom>
        </p:spPr>
      </p:pic>
      <p:pic>
        <p:nvPicPr>
          <p:cNvPr id="13" name="Picture 12"/>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29968" y="4648200"/>
            <a:ext cx="1690687" cy="1623060"/>
          </a:xfrm>
          <a:prstGeom prst="rect">
            <a:avLst/>
          </a:prstGeom>
        </p:spPr>
      </p:pic>
    </p:spTree>
    <p:extLst>
      <p:ext uri="{BB962C8B-B14F-4D97-AF65-F5344CB8AC3E}">
        <p14:creationId xmlns:p14="http://schemas.microsoft.com/office/powerpoint/2010/main" val="2475477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2d.Pay Day Advances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a:t>K</a:t>
            </a:r>
            <a:r>
              <a:rPr lang="en-US" dirty="0" smtClean="0"/>
              <a:t>eep in mind that with Pay Day Advances</a:t>
            </a:r>
          </a:p>
          <a:p>
            <a:pPr marL="1377950" lvl="1" indent="-463550" eaLnBrk="1" fontAlgn="auto" hangingPunct="1">
              <a:buClrTx/>
            </a:pPr>
            <a:r>
              <a:rPr lang="en-US" dirty="0" smtClean="0"/>
              <a:t>the details in the fine print aren’t always clear or easy to understand</a:t>
            </a:r>
          </a:p>
          <a:p>
            <a:pPr marL="1377950" lvl="1" indent="-463550" eaLnBrk="1" fontAlgn="auto" hangingPunct="1">
              <a:buClrTx/>
            </a:pPr>
            <a:r>
              <a:rPr lang="en-US" dirty="0" smtClean="0"/>
              <a:t>you have to apply and be approved for this loan</a:t>
            </a:r>
          </a:p>
          <a:p>
            <a:pPr marL="1377950" lvl="1" indent="-463550" eaLnBrk="1" fontAlgn="auto" hangingPunct="1">
              <a:buClrTx/>
            </a:pPr>
            <a:r>
              <a:rPr lang="en-US" dirty="0" smtClean="0"/>
              <a:t>you must repay the full amount plus interest at your next pay day – this can lead to an ongoing need to use these services</a:t>
            </a:r>
          </a:p>
          <a:p>
            <a:pPr marL="463550" lvl="0" eaLnBrk="1" fontAlgn="auto" hangingPunct="1">
              <a:lnSpc>
                <a:spcPct val="130000"/>
              </a:lnSpc>
              <a:spcAft>
                <a:spcPts val="0"/>
              </a:spcAft>
              <a:buClrTx/>
            </a:pPr>
            <a:endParaRPr lang="en-US" dirty="0"/>
          </a:p>
        </p:txBody>
      </p:sp>
    </p:spTree>
    <p:extLst>
      <p:ext uri="{BB962C8B-B14F-4D97-AF65-F5344CB8AC3E}">
        <p14:creationId xmlns:p14="http://schemas.microsoft.com/office/powerpoint/2010/main" val="1313589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69913" indent="-569913" algn="l"/>
            <a:r>
              <a:rPr lang="en-US" b="1" dirty="0" smtClean="0">
                <a:solidFill>
                  <a:schemeClr val="tx1"/>
                </a:solidFill>
              </a:rPr>
              <a:t>2e.Retail Credit or Buy Now              Pay Later</a:t>
            </a:r>
            <a:endParaRPr lang="en-US" sz="3200" b="1" dirty="0">
              <a:solidFill>
                <a:schemeClr val="tx1"/>
              </a:solidFill>
            </a:endParaRPr>
          </a:p>
        </p:txBody>
      </p:sp>
      <p:sp>
        <p:nvSpPr>
          <p:cNvPr id="3" name="Content Placeholder 2"/>
          <p:cNvSpPr>
            <a:spLocks noGrp="1"/>
          </p:cNvSpPr>
          <p:nvPr>
            <p:ph idx="1"/>
          </p:nvPr>
        </p:nvSpPr>
        <p:spPr/>
        <p:txBody>
          <a:bodyPr/>
          <a:lstStyle/>
          <a:p>
            <a:pPr marL="569913" lvl="0" eaLnBrk="1" fontAlgn="auto" hangingPunct="1">
              <a:lnSpc>
                <a:spcPct val="150000"/>
              </a:lnSpc>
              <a:spcAft>
                <a:spcPts val="0"/>
              </a:spcAft>
              <a:buClrTx/>
            </a:pPr>
            <a:r>
              <a:rPr lang="en-US" dirty="0" smtClean="0"/>
              <a:t>Retailers have different ways of getting you to use credit when making purchases.</a:t>
            </a:r>
          </a:p>
          <a:p>
            <a:pPr marL="569913" lvl="0" eaLnBrk="1" fontAlgn="auto" hangingPunct="1">
              <a:lnSpc>
                <a:spcPct val="150000"/>
              </a:lnSpc>
              <a:spcAft>
                <a:spcPts val="0"/>
              </a:spcAft>
              <a:buClrTx/>
            </a:pPr>
            <a:endParaRPr lang="en-US" dirty="0" smtClean="0"/>
          </a:p>
          <a:p>
            <a:pPr marL="569913" lvl="0" eaLnBrk="1" fontAlgn="auto" hangingPunct="1">
              <a:lnSpc>
                <a:spcPct val="150000"/>
              </a:lnSpc>
              <a:spcAft>
                <a:spcPts val="0"/>
              </a:spcAft>
              <a:buClrTx/>
            </a:pPr>
            <a:r>
              <a:rPr lang="en-US" dirty="0" smtClean="0"/>
              <a:t>They may mean offering you a no interest timeline or something that appears to be a great deal.  </a:t>
            </a:r>
          </a:p>
          <a:p>
            <a:pPr marL="569913" lvl="0" eaLnBrk="1" fontAlgn="auto" hangingPunct="1">
              <a:lnSpc>
                <a:spcPct val="150000"/>
              </a:lnSpc>
              <a:spcAft>
                <a:spcPts val="0"/>
              </a:spcAft>
              <a:buClrTx/>
            </a:pPr>
            <a:endParaRPr lang="en-US" dirty="0"/>
          </a:p>
          <a:p>
            <a:pPr marL="569913" lvl="0" eaLnBrk="1" fontAlgn="auto" hangingPunct="1">
              <a:lnSpc>
                <a:spcPct val="150000"/>
              </a:lnSpc>
              <a:spcAft>
                <a:spcPts val="0"/>
              </a:spcAft>
              <a:buClrTx/>
            </a:pPr>
            <a:r>
              <a:rPr lang="en-US" dirty="0" smtClean="0"/>
              <a:t>There are usually hidden                                  costs (interest or fees).</a:t>
            </a:r>
            <a:endParaRPr lang="en-US" dirty="0"/>
          </a:p>
        </p:txBody>
      </p:sp>
      <p:pic>
        <p:nvPicPr>
          <p:cNvPr id="8194" name="Picture 2" descr="C:\Users\edassist\AppData\Local\Microsoft\Windows\Temporary Internet Files\Content.IE5\F9L4MQUF\MC90038904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07125" y="4953000"/>
            <a:ext cx="2936876"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0639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Your credit report is a summary of your credit history.  </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You will have a credit history if you have</a:t>
            </a:r>
          </a:p>
          <a:p>
            <a:pPr marL="1377950" lvl="0" indent="-463550" eaLnBrk="1" fontAlgn="auto" hangingPunct="1">
              <a:lnSpc>
                <a:spcPct val="150000"/>
              </a:lnSpc>
              <a:spcAft>
                <a:spcPts val="0"/>
              </a:spcAft>
              <a:buClrTx/>
              <a:buFont typeface="Arial" panose="020B0604020202020204" pitchFamily="34" charset="0"/>
              <a:buChar char="•"/>
            </a:pPr>
            <a:r>
              <a:rPr lang="en-US" dirty="0" smtClean="0"/>
              <a:t>used a credit card</a:t>
            </a:r>
          </a:p>
          <a:p>
            <a:pPr marL="1377950" lvl="0" indent="-463550" eaLnBrk="1" fontAlgn="auto" hangingPunct="1">
              <a:lnSpc>
                <a:spcPct val="150000"/>
              </a:lnSpc>
              <a:spcAft>
                <a:spcPts val="0"/>
              </a:spcAft>
              <a:buClrTx/>
              <a:buFont typeface="Arial" panose="020B0604020202020204" pitchFamily="34" charset="0"/>
              <a:buChar char="•"/>
            </a:pPr>
            <a:r>
              <a:rPr lang="en-US" dirty="0" smtClean="0"/>
              <a:t>taken out a personal loan</a:t>
            </a:r>
          </a:p>
          <a:p>
            <a:pPr marL="1377950" lvl="0" indent="-463550" eaLnBrk="1" fontAlgn="auto" hangingPunct="1">
              <a:lnSpc>
                <a:spcPct val="150000"/>
              </a:lnSpc>
              <a:spcAft>
                <a:spcPts val="0"/>
              </a:spcAft>
              <a:buClrTx/>
              <a:buFont typeface="Arial" panose="020B0604020202020204" pitchFamily="34" charset="0"/>
              <a:buChar char="•"/>
            </a:pPr>
            <a:r>
              <a:rPr lang="en-US" dirty="0" smtClean="0"/>
              <a:t>used a “buy now, pay later” offer</a:t>
            </a:r>
            <a:endParaRPr lang="en-US" dirty="0"/>
          </a:p>
        </p:txBody>
      </p:sp>
    </p:spTree>
    <p:extLst>
      <p:ext uri="{BB962C8B-B14F-4D97-AF65-F5344CB8AC3E}">
        <p14:creationId xmlns:p14="http://schemas.microsoft.com/office/powerpoint/2010/main" val="2304691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Lenders send information about your accounts to the credit reporting agencies.</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Information will include</a:t>
            </a:r>
          </a:p>
          <a:p>
            <a:pPr marL="1377950" lvl="1" indent="-463550" eaLnBrk="1" fontAlgn="auto" hangingPunct="1">
              <a:lnSpc>
                <a:spcPct val="150000"/>
              </a:lnSpc>
              <a:buClrTx/>
            </a:pPr>
            <a:r>
              <a:rPr lang="en-US" dirty="0" smtClean="0"/>
              <a:t>when you opened your account</a:t>
            </a:r>
          </a:p>
          <a:p>
            <a:pPr marL="1377950" lvl="1" indent="-463550" eaLnBrk="1" fontAlgn="auto" hangingPunct="1">
              <a:lnSpc>
                <a:spcPct val="150000"/>
              </a:lnSpc>
              <a:buClrTx/>
            </a:pPr>
            <a:r>
              <a:rPr lang="en-US" dirty="0" smtClean="0"/>
              <a:t>how much you owe</a:t>
            </a:r>
          </a:p>
          <a:p>
            <a:pPr marL="1377950" lvl="1" indent="-463550" eaLnBrk="1" fontAlgn="auto" hangingPunct="1">
              <a:lnSpc>
                <a:spcPct val="150000"/>
              </a:lnSpc>
              <a:buClrTx/>
            </a:pPr>
            <a:r>
              <a:rPr lang="en-US" dirty="0" smtClean="0"/>
              <a:t>if you make your payments on time</a:t>
            </a:r>
          </a:p>
          <a:p>
            <a:pPr marL="1377950" lvl="1" indent="-463550" eaLnBrk="1" fontAlgn="auto" hangingPunct="1">
              <a:lnSpc>
                <a:spcPct val="150000"/>
              </a:lnSpc>
              <a:buClrTx/>
            </a:pPr>
            <a:r>
              <a:rPr lang="en-US" dirty="0" smtClean="0"/>
              <a:t>if you miss payments</a:t>
            </a:r>
          </a:p>
          <a:p>
            <a:pPr marL="1377950" lvl="1" indent="-463550" eaLnBrk="1" fontAlgn="auto" hangingPunct="1">
              <a:lnSpc>
                <a:spcPct val="150000"/>
              </a:lnSpc>
              <a:buClrTx/>
            </a:pPr>
            <a:r>
              <a:rPr lang="en-US" dirty="0" smtClean="0"/>
              <a:t>if you go over your credit limit</a:t>
            </a:r>
          </a:p>
        </p:txBody>
      </p:sp>
    </p:spTree>
    <p:extLst>
      <p:ext uri="{BB962C8B-B14F-4D97-AF65-F5344CB8AC3E}">
        <p14:creationId xmlns:p14="http://schemas.microsoft.com/office/powerpoint/2010/main" val="1117679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Mobile phone and internet accounts may be reported, even though they are not credit accounts.</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Chequing and savings accounts that have been closed “for cause” due to money owing or fraud committed by the account holder can also be included.</a:t>
            </a:r>
          </a:p>
        </p:txBody>
      </p:sp>
    </p:spTree>
    <p:extLst>
      <p:ext uri="{BB962C8B-B14F-4D97-AF65-F5344CB8AC3E}">
        <p14:creationId xmlns:p14="http://schemas.microsoft.com/office/powerpoint/2010/main" val="307154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A credit score is a 3 digit number that is determined by the information in your credit report.  </a:t>
            </a:r>
          </a:p>
          <a:p>
            <a:pPr marL="463550" lvl="0" eaLnBrk="1" fontAlgn="auto" hangingPunct="1">
              <a:lnSpc>
                <a:spcPct val="150000"/>
              </a:lnSpc>
              <a:spcAft>
                <a:spcPts val="0"/>
              </a:spcAft>
              <a:buClrTx/>
            </a:pPr>
            <a:r>
              <a:rPr lang="en-US" dirty="0" smtClean="0"/>
              <a:t>You</a:t>
            </a:r>
          </a:p>
          <a:p>
            <a:pPr marL="1377950" lvl="0" indent="-463550" eaLnBrk="1" fontAlgn="auto" hangingPunct="1">
              <a:lnSpc>
                <a:spcPct val="150000"/>
              </a:lnSpc>
              <a:spcAft>
                <a:spcPts val="0"/>
              </a:spcAft>
              <a:buClrTx/>
              <a:buFont typeface="Arial" panose="020B0604020202020204" pitchFamily="34" charset="0"/>
              <a:buChar char="•"/>
            </a:pPr>
            <a:r>
              <a:rPr lang="en-US" dirty="0" smtClean="0"/>
              <a:t>get points if the lenders see you use credit correctly</a:t>
            </a:r>
          </a:p>
          <a:p>
            <a:pPr marL="1377950" lvl="0" indent="-463550" eaLnBrk="1" fontAlgn="auto" hangingPunct="1">
              <a:lnSpc>
                <a:spcPct val="150000"/>
              </a:lnSpc>
              <a:spcAft>
                <a:spcPts val="0"/>
              </a:spcAft>
              <a:buClrTx/>
              <a:buFont typeface="Arial" panose="020B0604020202020204" pitchFamily="34" charset="0"/>
              <a:buChar char="•"/>
            </a:pPr>
            <a:r>
              <a:rPr lang="en-US" dirty="0" smtClean="0"/>
              <a:t>lose points if you have difficulty managing credit</a:t>
            </a:r>
          </a:p>
        </p:txBody>
      </p:sp>
    </p:spTree>
    <p:extLst>
      <p:ext uri="{BB962C8B-B14F-4D97-AF65-F5344CB8AC3E}">
        <p14:creationId xmlns:p14="http://schemas.microsoft.com/office/powerpoint/2010/main" val="3401054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In Canada – credit scores range from 300 to 900 points.</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Lenders and credit reporting agencies produce credit scores under different brand names, such as Beacon.</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Your score will change over time as your credit report is updated.</a:t>
            </a:r>
          </a:p>
        </p:txBody>
      </p:sp>
    </p:spTree>
    <p:extLst>
      <p:ext uri="{BB962C8B-B14F-4D97-AF65-F5344CB8AC3E}">
        <p14:creationId xmlns:p14="http://schemas.microsoft.com/office/powerpoint/2010/main" val="3030135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Lenders</a:t>
            </a:r>
          </a:p>
          <a:p>
            <a:pPr marL="1377950" lvl="1" indent="-463550" eaLnBrk="1" fontAlgn="auto" hangingPunct="1">
              <a:lnSpc>
                <a:spcPct val="150000"/>
              </a:lnSpc>
              <a:buClrTx/>
            </a:pPr>
            <a:r>
              <a:rPr lang="en-US" dirty="0" smtClean="0"/>
              <a:t>use your credit report and score to see how risky it would be for them to lend you money</a:t>
            </a:r>
          </a:p>
          <a:p>
            <a:pPr marL="1377950" lvl="1" indent="-463550" eaLnBrk="1" fontAlgn="auto" hangingPunct="1">
              <a:lnSpc>
                <a:spcPct val="150000"/>
              </a:lnSpc>
              <a:buClrTx/>
            </a:pPr>
            <a:r>
              <a:rPr lang="en-US" dirty="0" smtClean="0"/>
              <a:t>decide on the lowest score you can have and still borrow money from them</a:t>
            </a:r>
          </a:p>
          <a:p>
            <a:pPr marL="1377950" lvl="1" indent="-463550" eaLnBrk="1" fontAlgn="auto" hangingPunct="1">
              <a:lnSpc>
                <a:spcPct val="150000"/>
              </a:lnSpc>
              <a:buClrTx/>
            </a:pPr>
            <a:r>
              <a:rPr lang="en-US" dirty="0" smtClean="0"/>
              <a:t>use your score to set your interest rate and credit limit</a:t>
            </a:r>
          </a:p>
        </p:txBody>
      </p:sp>
    </p:spTree>
    <p:extLst>
      <p:ext uri="{BB962C8B-B14F-4D97-AF65-F5344CB8AC3E}">
        <p14:creationId xmlns:p14="http://schemas.microsoft.com/office/powerpoint/2010/main" val="2635361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Credit reports are made by private companies that collect, store and share information about how you use credit.</a:t>
            </a:r>
          </a:p>
          <a:p>
            <a:pPr marL="463550" lvl="0" eaLnBrk="1" fontAlgn="auto" hangingPunct="1">
              <a:lnSpc>
                <a:spcPct val="130000"/>
              </a:lnSpc>
              <a:spcAft>
                <a:spcPts val="0"/>
              </a:spcAft>
              <a:buClrTx/>
            </a:pPr>
            <a:endParaRPr lang="en-US" dirty="0" smtClean="0"/>
          </a:p>
          <a:p>
            <a:pPr marL="463550" lvl="0" eaLnBrk="1" fontAlgn="auto" hangingPunct="1">
              <a:lnSpc>
                <a:spcPct val="130000"/>
              </a:lnSpc>
              <a:spcAft>
                <a:spcPts val="0"/>
              </a:spcAft>
              <a:buClrTx/>
            </a:pPr>
            <a:endParaRPr lang="en-US" dirty="0"/>
          </a:p>
        </p:txBody>
      </p:sp>
    </p:spTree>
    <p:extLst>
      <p:ext uri="{BB962C8B-B14F-4D97-AF65-F5344CB8AC3E}">
        <p14:creationId xmlns:p14="http://schemas.microsoft.com/office/powerpoint/2010/main" val="2078786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These </a:t>
            </a:r>
            <a:r>
              <a:rPr lang="en-US" dirty="0"/>
              <a:t>agencies are governed by provincial regulations.  This means that each province may have different rules about </a:t>
            </a:r>
            <a:endParaRPr lang="en-CA" dirty="0"/>
          </a:p>
          <a:p>
            <a:pPr marL="1379538" lvl="0" indent="-465138">
              <a:lnSpc>
                <a:spcPct val="150000"/>
              </a:lnSpc>
              <a:buClrTx/>
              <a:buFont typeface="Arial" panose="020B0604020202020204" pitchFamily="34" charset="0"/>
              <a:buChar char="•"/>
            </a:pPr>
            <a:r>
              <a:rPr lang="en-US" dirty="0"/>
              <a:t>who is allowed to see your credit report  </a:t>
            </a:r>
            <a:endParaRPr lang="en-US" dirty="0" smtClean="0"/>
          </a:p>
          <a:p>
            <a:pPr marL="1379538" lvl="0" indent="-465138">
              <a:lnSpc>
                <a:spcPct val="150000"/>
              </a:lnSpc>
              <a:buClrTx/>
              <a:buFont typeface="Arial" panose="020B0604020202020204" pitchFamily="34" charset="0"/>
              <a:buChar char="•"/>
            </a:pPr>
            <a:r>
              <a:rPr lang="en-US" dirty="0" smtClean="0"/>
              <a:t>what </a:t>
            </a:r>
            <a:r>
              <a:rPr lang="en-US" dirty="0"/>
              <a:t>your credit report can be used for</a:t>
            </a:r>
            <a:endParaRPr lang="en-CA" dirty="0"/>
          </a:p>
          <a:p>
            <a:pPr marL="463550" lvl="0" eaLnBrk="1" fontAlgn="auto" hangingPunct="1">
              <a:lnSpc>
                <a:spcPct val="130000"/>
              </a:lnSpc>
              <a:spcAft>
                <a:spcPts val="0"/>
              </a:spcAft>
              <a:buClrTx/>
            </a:pPr>
            <a:endParaRPr lang="en-US" dirty="0"/>
          </a:p>
        </p:txBody>
      </p:sp>
    </p:spTree>
    <p:extLst>
      <p:ext uri="{BB962C8B-B14F-4D97-AF65-F5344CB8AC3E}">
        <p14:creationId xmlns:p14="http://schemas.microsoft.com/office/powerpoint/2010/main" val="32018173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Introduction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Managing your credit and debt can be challenging for most people.</a:t>
            </a:r>
          </a:p>
          <a:p>
            <a:pPr marL="463550" lvl="0" eaLnBrk="1" fontAlgn="auto" hangingPunct="1">
              <a:lnSpc>
                <a:spcPct val="150000"/>
              </a:lnSpc>
              <a:spcAft>
                <a:spcPts val="0"/>
              </a:spcAft>
              <a:buClrTx/>
            </a:pP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The following video will give a brief overview of credit and debt management.</a:t>
            </a:r>
          </a:p>
          <a:p>
            <a:pPr marL="463550"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endParaRPr lang="en-US" dirty="0"/>
          </a:p>
        </p:txBody>
      </p:sp>
      <p:pic>
        <p:nvPicPr>
          <p:cNvPr id="1026" name="Picture 2" descr="C:\Users\edassist\AppData\Local\Microsoft\Windows\Temporary Internet Files\Content.IE5\SH0L0LVV\MC900431621[1].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667594"/>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9110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In Canada there are 2 main credit reporting agencies.</a:t>
            </a:r>
          </a:p>
          <a:p>
            <a:pPr marL="1425575" lvl="0" indent="-511175" eaLnBrk="1" fontAlgn="auto" hangingPunct="1">
              <a:lnSpc>
                <a:spcPct val="150000"/>
              </a:lnSpc>
              <a:spcAft>
                <a:spcPts val="0"/>
              </a:spcAft>
              <a:buClrTx/>
              <a:buAutoNum type="alphaLcPeriod"/>
            </a:pPr>
            <a:r>
              <a:rPr lang="en-US" dirty="0" smtClean="0"/>
              <a:t>Equifax Canada</a:t>
            </a:r>
          </a:p>
          <a:p>
            <a:pPr marL="1425575" lvl="0" indent="-511175" eaLnBrk="1" fontAlgn="auto" hangingPunct="1">
              <a:lnSpc>
                <a:spcPct val="150000"/>
              </a:lnSpc>
              <a:spcAft>
                <a:spcPts val="0"/>
              </a:spcAft>
              <a:buClrTx/>
              <a:buAutoNum type="alphaLcPeriod"/>
            </a:pPr>
            <a:r>
              <a:rPr lang="en-US" dirty="0" smtClean="0"/>
              <a:t>TransUnion Canada</a:t>
            </a:r>
          </a:p>
          <a:p>
            <a:pPr marL="1425575" lvl="0" indent="-511175" eaLnBrk="1" fontAlgn="auto" hangingPunct="1">
              <a:lnSpc>
                <a:spcPct val="150000"/>
              </a:lnSpc>
              <a:spcAft>
                <a:spcPts val="0"/>
              </a:spcAft>
              <a:buClrTx/>
              <a:buAutoNum type="alphaLcPeriod"/>
            </a:pPr>
            <a:endParaRPr lang="en-US" dirty="0"/>
          </a:p>
          <a:p>
            <a:pPr marL="463550" lvl="0" eaLnBrk="1" fontAlgn="auto" hangingPunct="1">
              <a:lnSpc>
                <a:spcPct val="150000"/>
              </a:lnSpc>
              <a:spcAft>
                <a:spcPts val="0"/>
              </a:spcAft>
              <a:buClrTx/>
            </a:pPr>
            <a:r>
              <a:rPr lang="en-US" dirty="0" smtClean="0"/>
              <a:t>These agencies sell your credit reports to their members who use your credit report to help them make decisions about you.</a:t>
            </a:r>
          </a:p>
        </p:txBody>
      </p:sp>
    </p:spTree>
    <p:extLst>
      <p:ext uri="{BB962C8B-B14F-4D97-AF65-F5344CB8AC3E}">
        <p14:creationId xmlns:p14="http://schemas.microsoft.com/office/powerpoint/2010/main" val="2708616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There are 2 types of inquires: soft and hard.</a:t>
            </a:r>
          </a:p>
          <a:p>
            <a:pPr marL="463550" lvl="0" eaLnBrk="1" fontAlgn="auto" hangingPunct="1">
              <a:lnSpc>
                <a:spcPct val="130000"/>
              </a:lnSpc>
              <a:spcAft>
                <a:spcPts val="0"/>
              </a:spcAft>
              <a:buClrTx/>
            </a:pPr>
            <a:endParaRPr lang="en-US" dirty="0" smtClean="0"/>
          </a:p>
          <a:p>
            <a:pPr marL="463550" lvl="0" eaLnBrk="1" fontAlgn="auto" hangingPunct="1">
              <a:lnSpc>
                <a:spcPct val="130000"/>
              </a:lnSpc>
              <a:spcAft>
                <a:spcPts val="0"/>
              </a:spcAft>
              <a:buClrTx/>
            </a:pPr>
            <a:r>
              <a:rPr lang="en-US" dirty="0" smtClean="0"/>
              <a:t>Soft inquiries don’t affect your credit score – landlords, employers, insurance companies.</a:t>
            </a:r>
          </a:p>
          <a:p>
            <a:pPr marL="463550" lvl="0" eaLnBrk="1" fontAlgn="auto" hangingPunct="1">
              <a:lnSpc>
                <a:spcPct val="130000"/>
              </a:lnSpc>
              <a:spcAft>
                <a:spcPts val="0"/>
              </a:spcAft>
              <a:buClrTx/>
            </a:pPr>
            <a:endParaRPr lang="en-US" dirty="0"/>
          </a:p>
          <a:p>
            <a:pPr marL="463550" lvl="0" eaLnBrk="1" fontAlgn="auto" hangingPunct="1">
              <a:lnSpc>
                <a:spcPct val="130000"/>
              </a:lnSpc>
              <a:spcAft>
                <a:spcPts val="0"/>
              </a:spcAft>
              <a:buClrTx/>
            </a:pPr>
            <a:r>
              <a:rPr lang="en-US" dirty="0" smtClean="0"/>
              <a:t>Hard inquiries can affect your credit scores.  They show if you are actively trying to get credit – car loan, mortgage, student loan or credit card.</a:t>
            </a:r>
          </a:p>
        </p:txBody>
      </p:sp>
    </p:spTree>
    <p:extLst>
      <p:ext uri="{BB962C8B-B14F-4D97-AF65-F5344CB8AC3E}">
        <p14:creationId xmlns:p14="http://schemas.microsoft.com/office/powerpoint/2010/main" val="181327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Those who give information for your credit report include</a:t>
            </a:r>
          </a:p>
          <a:p>
            <a:pPr marL="1377950" lvl="0" indent="-463550" eaLnBrk="1" fontAlgn="auto" hangingPunct="1">
              <a:lnSpc>
                <a:spcPct val="150000"/>
              </a:lnSpc>
              <a:spcAft>
                <a:spcPts val="0"/>
              </a:spcAft>
              <a:buClrTx/>
              <a:buFont typeface="Arial" panose="020B0604020202020204" pitchFamily="34" charset="0"/>
              <a:buChar char="•"/>
            </a:pPr>
            <a:r>
              <a:rPr lang="en-US" dirty="0" smtClean="0"/>
              <a:t>lenders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collection agencies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offices that handle child support and public records filed with the courthouse</a:t>
            </a:r>
          </a:p>
        </p:txBody>
      </p:sp>
    </p:spTree>
    <p:extLst>
      <p:ext uri="{BB962C8B-B14F-4D97-AF65-F5344CB8AC3E}">
        <p14:creationId xmlns:p14="http://schemas.microsoft.com/office/powerpoint/2010/main" val="3578595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a:xfrm>
            <a:off x="2124074" y="1412875"/>
            <a:ext cx="7019925" cy="4997450"/>
          </a:xfrm>
        </p:spPr>
        <p:txBody>
          <a:bodyPr/>
          <a:lstStyle/>
          <a:p>
            <a:pPr marL="463550" lvl="0" eaLnBrk="1" fontAlgn="auto" hangingPunct="1">
              <a:lnSpc>
                <a:spcPct val="150000"/>
              </a:lnSpc>
              <a:spcAft>
                <a:spcPts val="0"/>
              </a:spcAft>
              <a:buClrTx/>
            </a:pPr>
            <a:r>
              <a:rPr lang="en-US" dirty="0" smtClean="0"/>
              <a:t>Usually, your credit report can only be used to</a:t>
            </a:r>
          </a:p>
          <a:p>
            <a:pPr marL="1377950" lvl="0" indent="-463550" eaLnBrk="1" fontAlgn="auto" hangingPunct="1">
              <a:lnSpc>
                <a:spcPct val="150000"/>
              </a:lnSpc>
              <a:spcAft>
                <a:spcPts val="0"/>
              </a:spcAft>
              <a:buClrTx/>
              <a:buFont typeface="Arial" panose="020B0604020202020204" pitchFamily="34" charset="0"/>
              <a:buChar char="•"/>
            </a:pPr>
            <a:r>
              <a:rPr lang="en-US" dirty="0" smtClean="0"/>
              <a:t>lend money or give you credit</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collect on a debt you owe</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consider you for rental housing or for a job</a:t>
            </a:r>
          </a:p>
          <a:p>
            <a:pPr marL="1377950" lvl="0" indent="-463550" eaLnBrk="1" fontAlgn="auto" hangingPunct="1">
              <a:lnSpc>
                <a:spcPct val="150000"/>
              </a:lnSpc>
              <a:spcAft>
                <a:spcPts val="0"/>
              </a:spcAft>
              <a:buClrTx/>
              <a:buFont typeface="Arial" panose="020B0604020202020204" pitchFamily="34" charset="0"/>
              <a:buChar char="•"/>
            </a:pPr>
            <a:r>
              <a:rPr lang="en-US" dirty="0" smtClean="0"/>
              <a:t>provide you with insurance (some provinces have restrictions)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meet a direct business need</a:t>
            </a:r>
          </a:p>
        </p:txBody>
      </p:sp>
    </p:spTree>
    <p:extLst>
      <p:ext uri="{BB962C8B-B14F-4D97-AF65-F5344CB8AC3E}">
        <p14:creationId xmlns:p14="http://schemas.microsoft.com/office/powerpoint/2010/main" val="4116289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Personal Information includes your</a:t>
            </a:r>
          </a:p>
          <a:p>
            <a:pPr marL="1377950" lvl="0" indent="-463550" eaLnBrk="1" fontAlgn="auto" hangingPunct="1">
              <a:lnSpc>
                <a:spcPct val="150000"/>
              </a:lnSpc>
              <a:spcAft>
                <a:spcPts val="0"/>
              </a:spcAft>
              <a:buClrTx/>
              <a:buFont typeface="Arial" panose="020B0604020202020204" pitchFamily="34" charset="0"/>
              <a:buChar char="•"/>
            </a:pPr>
            <a:r>
              <a:rPr lang="en-US" dirty="0" smtClean="0"/>
              <a:t>name and date of birth</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current and previous addresses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current and previous phone numbers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Social Insurance Number (SIN)</a:t>
            </a:r>
          </a:p>
          <a:p>
            <a:pPr marL="1377950" lvl="0" indent="-463550" eaLnBrk="1" fontAlgn="auto" hangingPunct="1">
              <a:lnSpc>
                <a:spcPct val="150000"/>
              </a:lnSpc>
              <a:spcAft>
                <a:spcPts val="0"/>
              </a:spcAft>
              <a:buClrTx/>
              <a:buFont typeface="Arial" panose="020B0604020202020204" pitchFamily="34" charset="0"/>
              <a:buChar char="•"/>
            </a:pPr>
            <a:r>
              <a:rPr lang="en-US" dirty="0" smtClean="0"/>
              <a:t>driver’s license</a:t>
            </a:r>
          </a:p>
          <a:p>
            <a:pPr marL="1377950" lvl="0" indent="-463550" eaLnBrk="1" fontAlgn="auto" hangingPunct="1">
              <a:lnSpc>
                <a:spcPct val="150000"/>
              </a:lnSpc>
              <a:spcAft>
                <a:spcPts val="0"/>
              </a:spcAft>
              <a:buClrTx/>
              <a:buFont typeface="Arial" panose="020B0604020202020204" pitchFamily="34" charset="0"/>
              <a:buChar char="•"/>
            </a:pPr>
            <a:r>
              <a:rPr lang="en-US" dirty="0" smtClean="0"/>
              <a:t>passport number</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current and previous employers</a:t>
            </a:r>
          </a:p>
        </p:txBody>
      </p:sp>
    </p:spTree>
    <p:extLst>
      <p:ext uri="{BB962C8B-B14F-4D97-AF65-F5344CB8AC3E}">
        <p14:creationId xmlns:p14="http://schemas.microsoft.com/office/powerpoint/2010/main" val="3338697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Credit history information includes your</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credit accounts and transactions for all credit cards, lines of credit and loans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mobile phone and internet accounts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banking information</a:t>
            </a:r>
          </a:p>
          <a:p>
            <a:pPr marL="1377950" lvl="0" indent="-463550" eaLnBrk="1" fontAlgn="auto" hangingPunct="1">
              <a:lnSpc>
                <a:spcPct val="150000"/>
              </a:lnSpc>
              <a:spcAft>
                <a:spcPts val="0"/>
              </a:spcAft>
              <a:buClrTx/>
              <a:buFont typeface="Arial" panose="020B0604020202020204" pitchFamily="34" charset="0"/>
              <a:buChar char="•"/>
            </a:pPr>
            <a:r>
              <a:rPr lang="en-US" dirty="0" smtClean="0"/>
              <a:t>public records</a:t>
            </a:r>
          </a:p>
        </p:txBody>
      </p:sp>
    </p:spTree>
    <p:extLst>
      <p:ext uri="{BB962C8B-B14F-4D97-AF65-F5344CB8AC3E}">
        <p14:creationId xmlns:p14="http://schemas.microsoft.com/office/powerpoint/2010/main" val="4203324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Credit history information includes your</a:t>
            </a:r>
          </a:p>
          <a:p>
            <a:pPr marL="1377950" lvl="0" indent="-463550" eaLnBrk="1" fontAlgn="auto" hangingPunct="1">
              <a:lnSpc>
                <a:spcPct val="150000"/>
              </a:lnSpc>
              <a:spcAft>
                <a:spcPts val="0"/>
              </a:spcAft>
              <a:buClrTx/>
              <a:buFont typeface="Arial" panose="020B0604020202020204" pitchFamily="34" charset="0"/>
              <a:buChar char="•"/>
            </a:pPr>
            <a:r>
              <a:rPr lang="en-US" dirty="0" smtClean="0"/>
              <a:t>debts sent to collection agencies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credit inquiries by lenders</a:t>
            </a:r>
          </a:p>
          <a:p>
            <a:pPr marL="1377950" lvl="0" indent="-463550" eaLnBrk="1" fontAlgn="auto" hangingPunct="1">
              <a:lnSpc>
                <a:spcPct val="150000"/>
              </a:lnSpc>
              <a:spcAft>
                <a:spcPts val="0"/>
              </a:spcAft>
              <a:buClrTx/>
              <a:buFont typeface="Arial" panose="020B0604020202020204" pitchFamily="34" charset="0"/>
              <a:buChar char="•"/>
            </a:pPr>
            <a:r>
              <a:rPr lang="en-US" dirty="0" smtClean="0"/>
              <a:t>consumer statements, fraud alerts and identify verification</a:t>
            </a:r>
          </a:p>
        </p:txBody>
      </p:sp>
    </p:spTree>
    <p:extLst>
      <p:ext uri="{BB962C8B-B14F-4D97-AF65-F5344CB8AC3E}">
        <p14:creationId xmlns:p14="http://schemas.microsoft.com/office/powerpoint/2010/main" val="1135601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It is important to begin building your credit history early.</a:t>
            </a:r>
          </a:p>
          <a:p>
            <a:pPr marL="463550" lvl="0" eaLnBrk="1" fontAlgn="auto" hangingPunct="1">
              <a:lnSpc>
                <a:spcPct val="150000"/>
              </a:lnSpc>
              <a:spcAft>
                <a:spcPts val="0"/>
              </a:spcAft>
              <a:buClrTx/>
            </a:pPr>
            <a:endParaRPr lang="en-US" dirty="0" smtClean="0"/>
          </a:p>
          <a:p>
            <a:pPr marL="463550" lvl="0" eaLnBrk="1" fontAlgn="auto" hangingPunct="1">
              <a:lnSpc>
                <a:spcPct val="150000"/>
              </a:lnSpc>
              <a:spcAft>
                <a:spcPts val="0"/>
              </a:spcAft>
              <a:buClrTx/>
            </a:pPr>
            <a:r>
              <a:rPr lang="en-US" dirty="0" smtClean="0"/>
              <a:t>One of the best ways to build a credit history is to apply for a credit card and make your payments on time.</a:t>
            </a:r>
          </a:p>
        </p:txBody>
      </p:sp>
    </p:spTree>
    <p:extLst>
      <p:ext uri="{BB962C8B-B14F-4D97-AF65-F5344CB8AC3E}">
        <p14:creationId xmlns:p14="http://schemas.microsoft.com/office/powerpoint/2010/main" val="1815432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If you find it hard to get a regular credit card you may find a ‘secured credit card’ is the way to go.</a:t>
            </a:r>
          </a:p>
          <a:p>
            <a:pPr marL="463550" lvl="0" eaLnBrk="1" fontAlgn="auto" hangingPunct="1">
              <a:lnSpc>
                <a:spcPct val="150000"/>
              </a:lnSpc>
              <a:spcAft>
                <a:spcPts val="0"/>
              </a:spcAft>
              <a:buClrTx/>
            </a:pPr>
            <a:r>
              <a:rPr lang="en-US" dirty="0" smtClean="0"/>
              <a:t>This </a:t>
            </a:r>
          </a:p>
          <a:p>
            <a:pPr marL="1139825" lvl="0" indent="-450850" eaLnBrk="1" fontAlgn="auto" hangingPunct="1">
              <a:lnSpc>
                <a:spcPct val="150000"/>
              </a:lnSpc>
              <a:spcAft>
                <a:spcPts val="0"/>
              </a:spcAft>
              <a:buClrTx/>
              <a:buFont typeface="Arial" panose="020B0604020202020204" pitchFamily="34" charset="0"/>
              <a:buChar char="•"/>
            </a:pPr>
            <a:r>
              <a:rPr lang="en-US" dirty="0" smtClean="0"/>
              <a:t>requires a deposit to be made into an account equal to the amount of your credit limit</a:t>
            </a:r>
          </a:p>
          <a:p>
            <a:pPr marL="1139825" lvl="0" indent="-450850" eaLnBrk="1" fontAlgn="auto" hangingPunct="1">
              <a:lnSpc>
                <a:spcPct val="150000"/>
              </a:lnSpc>
              <a:spcAft>
                <a:spcPts val="0"/>
              </a:spcAft>
              <a:buClrTx/>
              <a:buFont typeface="Arial" panose="020B0604020202020204" pitchFamily="34" charset="0"/>
              <a:buChar char="•"/>
            </a:pPr>
            <a:r>
              <a:rPr lang="en-US" dirty="0" smtClean="0"/>
              <a:t>could also be used to rebuild a poor credit history</a:t>
            </a:r>
          </a:p>
        </p:txBody>
      </p:sp>
    </p:spTree>
    <p:extLst>
      <p:ext uri="{BB962C8B-B14F-4D97-AF65-F5344CB8AC3E}">
        <p14:creationId xmlns:p14="http://schemas.microsoft.com/office/powerpoint/2010/main" val="3563952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Factors Affecting Your Credit Score</a:t>
            </a:r>
          </a:p>
          <a:p>
            <a:pPr marL="914400" lvl="0" eaLnBrk="1" fontAlgn="auto" hangingPunct="1">
              <a:lnSpc>
                <a:spcPct val="130000"/>
              </a:lnSpc>
              <a:spcAft>
                <a:spcPts val="0"/>
              </a:spcAft>
              <a:buClrTx/>
            </a:pPr>
            <a:r>
              <a:rPr lang="en-US" dirty="0" smtClean="0"/>
              <a:t>35% Payment History</a:t>
            </a:r>
          </a:p>
          <a:p>
            <a:pPr marL="914400" lvl="0" eaLnBrk="1" fontAlgn="auto" hangingPunct="1">
              <a:lnSpc>
                <a:spcPct val="130000"/>
              </a:lnSpc>
              <a:spcAft>
                <a:spcPts val="0"/>
              </a:spcAft>
              <a:buClrTx/>
            </a:pPr>
            <a:r>
              <a:rPr lang="en-US" dirty="0" smtClean="0"/>
              <a:t>30% Use of Available Credit</a:t>
            </a:r>
          </a:p>
          <a:p>
            <a:pPr marL="914400" lvl="0" eaLnBrk="1" fontAlgn="auto" hangingPunct="1">
              <a:lnSpc>
                <a:spcPct val="130000"/>
              </a:lnSpc>
              <a:spcAft>
                <a:spcPts val="0"/>
              </a:spcAft>
              <a:buClrTx/>
            </a:pPr>
            <a:r>
              <a:rPr lang="en-US" dirty="0" smtClean="0"/>
              <a:t>15% Length of Credit History</a:t>
            </a:r>
          </a:p>
          <a:p>
            <a:pPr marL="914400" lvl="0" eaLnBrk="1" fontAlgn="auto" hangingPunct="1">
              <a:lnSpc>
                <a:spcPct val="130000"/>
              </a:lnSpc>
              <a:spcAft>
                <a:spcPts val="0"/>
              </a:spcAft>
              <a:buClrTx/>
            </a:pPr>
            <a:r>
              <a:rPr lang="en-US" dirty="0" smtClean="0"/>
              <a:t>10% Types of Credit</a:t>
            </a:r>
          </a:p>
          <a:p>
            <a:pPr marL="914400" lvl="0" eaLnBrk="1" fontAlgn="auto" hangingPunct="1">
              <a:lnSpc>
                <a:spcPct val="130000"/>
              </a:lnSpc>
              <a:spcAft>
                <a:spcPts val="0"/>
              </a:spcAft>
              <a:buClrTx/>
            </a:pPr>
            <a:r>
              <a:rPr lang="en-US" dirty="0" smtClean="0"/>
              <a:t>10% Number of Inquiries</a:t>
            </a:r>
          </a:p>
        </p:txBody>
      </p:sp>
    </p:spTree>
    <p:extLst>
      <p:ext uri="{BB962C8B-B14F-4D97-AF65-F5344CB8AC3E}">
        <p14:creationId xmlns:p14="http://schemas.microsoft.com/office/powerpoint/2010/main" val="940362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2a.What 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marR="0">
              <a:lnSpc>
                <a:spcPct val="150000"/>
              </a:lnSpc>
              <a:spcBef>
                <a:spcPts val="0"/>
              </a:spcBef>
              <a:spcAft>
                <a:spcPts val="0"/>
              </a:spcAft>
            </a:pPr>
            <a:r>
              <a:rPr lang="en-US" dirty="0" smtClean="0">
                <a:latin typeface="Cambria"/>
              </a:rPr>
              <a:t>Credit is when you borrow money to buy something today and pay for it later.</a:t>
            </a:r>
          </a:p>
          <a:p>
            <a:pPr marL="463550" marR="0">
              <a:lnSpc>
                <a:spcPct val="150000"/>
              </a:lnSpc>
              <a:spcBef>
                <a:spcPts val="0"/>
              </a:spcBef>
              <a:spcAft>
                <a:spcPts val="0"/>
              </a:spcAft>
            </a:pPr>
            <a:endParaRPr lang="en-US" sz="2000" dirty="0">
              <a:latin typeface="Cambria"/>
              <a:ea typeface="Calibri"/>
              <a:cs typeface="Times New Roman"/>
            </a:endParaRPr>
          </a:p>
          <a:p>
            <a:pPr marL="463550" marR="0">
              <a:lnSpc>
                <a:spcPct val="150000"/>
              </a:lnSpc>
              <a:spcBef>
                <a:spcPts val="0"/>
              </a:spcBef>
              <a:spcAft>
                <a:spcPts val="0"/>
              </a:spcAft>
            </a:pPr>
            <a:r>
              <a:rPr lang="en-US" dirty="0" smtClean="0">
                <a:latin typeface="Cambria"/>
                <a:ea typeface="Calibri"/>
                <a:cs typeface="Times New Roman"/>
              </a:rPr>
              <a:t>You will pay interest on the money you borrow.  </a:t>
            </a:r>
            <a:endParaRPr lang="en-CA" dirty="0">
              <a:latin typeface="Calibri"/>
              <a:ea typeface="Calibri"/>
              <a:cs typeface="Times New Roman"/>
            </a:endParaRPr>
          </a:p>
          <a:p>
            <a:endParaRPr lang="en-US" dirty="0"/>
          </a:p>
        </p:txBody>
      </p:sp>
      <p:pic>
        <p:nvPicPr>
          <p:cNvPr id="2050" name="Picture 2" descr="C:\Users\edassist\AppData\Local\Microsoft\Windows\Temporary Internet Files\Content.IE5\WA1LS8UX\MP90040558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3955" y="3677587"/>
            <a:ext cx="2600045"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073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There are several ways to improve your credit score.</a:t>
            </a:r>
          </a:p>
          <a:p>
            <a:pPr marL="1425575" lvl="0" indent="-511175" eaLnBrk="1" fontAlgn="auto" hangingPunct="1">
              <a:lnSpc>
                <a:spcPct val="130000"/>
              </a:lnSpc>
              <a:spcAft>
                <a:spcPts val="0"/>
              </a:spcAft>
              <a:buClrTx/>
              <a:tabLst>
                <a:tab pos="1377950" algn="l"/>
              </a:tabLst>
            </a:pPr>
            <a:r>
              <a:rPr lang="en-US" dirty="0" smtClean="0"/>
              <a:t>a.	Pay on time – if you can’t pay the full amount, at least pay the minimum due.</a:t>
            </a:r>
          </a:p>
          <a:p>
            <a:pPr marL="1425575" lvl="0" indent="-511175" eaLnBrk="1" fontAlgn="auto" hangingPunct="1">
              <a:lnSpc>
                <a:spcPct val="130000"/>
              </a:lnSpc>
              <a:spcAft>
                <a:spcPts val="0"/>
              </a:spcAft>
              <a:buClrTx/>
              <a:buAutoNum type="alphaLcPeriod" startAt="2"/>
              <a:tabLst>
                <a:tab pos="1377950" algn="l"/>
              </a:tabLst>
            </a:pPr>
            <a:r>
              <a:rPr lang="en-US" dirty="0" smtClean="0"/>
              <a:t>Try to use less than 35% of your available credit.</a:t>
            </a:r>
          </a:p>
          <a:p>
            <a:pPr marL="1425575" lvl="0" indent="-511175" eaLnBrk="1" fontAlgn="auto" hangingPunct="1">
              <a:lnSpc>
                <a:spcPct val="130000"/>
              </a:lnSpc>
              <a:spcAft>
                <a:spcPts val="0"/>
              </a:spcAft>
              <a:buClrTx/>
              <a:buAutoNum type="alphaLcPeriod" startAt="2"/>
              <a:tabLst>
                <a:tab pos="1377950" algn="l"/>
              </a:tabLst>
            </a:pPr>
            <a:r>
              <a:rPr lang="en-US" dirty="0" smtClean="0"/>
              <a:t>Keep an older account open even if you no longer need to use it.</a:t>
            </a:r>
          </a:p>
        </p:txBody>
      </p:sp>
    </p:spTree>
    <p:extLst>
      <p:ext uri="{BB962C8B-B14F-4D97-AF65-F5344CB8AC3E}">
        <p14:creationId xmlns:p14="http://schemas.microsoft.com/office/powerpoint/2010/main" val="3828436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There are several ways to improve your credit score.</a:t>
            </a:r>
          </a:p>
          <a:p>
            <a:pPr marL="1425575" lvl="0" indent="-511175" eaLnBrk="1" fontAlgn="auto" hangingPunct="1">
              <a:lnSpc>
                <a:spcPct val="150000"/>
              </a:lnSpc>
              <a:spcAft>
                <a:spcPts val="0"/>
              </a:spcAft>
              <a:buClrTx/>
              <a:buAutoNum type="alphaLcPeriod" startAt="4"/>
              <a:tabLst>
                <a:tab pos="1377950" algn="l"/>
              </a:tabLst>
            </a:pPr>
            <a:r>
              <a:rPr lang="en-US" dirty="0" smtClean="0"/>
              <a:t>When shopping around for a car or mortgage, try to do it within a 2 week period – all information about your search will be considered as one inquiry.</a:t>
            </a:r>
          </a:p>
          <a:p>
            <a:pPr marL="1425575" lvl="0" indent="-511175" eaLnBrk="1" fontAlgn="auto" hangingPunct="1">
              <a:lnSpc>
                <a:spcPct val="150000"/>
              </a:lnSpc>
              <a:spcAft>
                <a:spcPts val="0"/>
              </a:spcAft>
              <a:buClrTx/>
              <a:buAutoNum type="alphaLcPeriod" startAt="4"/>
              <a:tabLst>
                <a:tab pos="1377950" algn="l"/>
              </a:tabLst>
            </a:pPr>
            <a:r>
              <a:rPr lang="en-US" dirty="0" smtClean="0"/>
              <a:t>Have different types of credit products, but don’t get too many!</a:t>
            </a:r>
          </a:p>
        </p:txBody>
      </p:sp>
    </p:spTree>
    <p:extLst>
      <p:ext uri="{BB962C8B-B14F-4D97-AF65-F5344CB8AC3E}">
        <p14:creationId xmlns:p14="http://schemas.microsoft.com/office/powerpoint/2010/main" val="1700453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algn="ctr" eaLnBrk="1" fontAlgn="auto" hangingPunct="1">
              <a:lnSpc>
                <a:spcPct val="130000"/>
              </a:lnSpc>
              <a:spcAft>
                <a:spcPts val="0"/>
              </a:spcAft>
              <a:buClrTx/>
            </a:pPr>
            <a:r>
              <a:rPr lang="en-US" b="1" dirty="0" smtClean="0"/>
              <a:t>How to Correct Errors and to </a:t>
            </a:r>
          </a:p>
          <a:p>
            <a:pPr marL="463550" lvl="0" algn="ctr" eaLnBrk="1" fontAlgn="auto" hangingPunct="1">
              <a:lnSpc>
                <a:spcPct val="130000"/>
              </a:lnSpc>
              <a:spcAft>
                <a:spcPts val="0"/>
              </a:spcAft>
              <a:buClrTx/>
            </a:pPr>
            <a:r>
              <a:rPr lang="en-US" b="1" dirty="0" smtClean="0"/>
              <a:t>Check for Fraud</a:t>
            </a:r>
          </a:p>
          <a:p>
            <a:pPr marL="463550" lvl="0" eaLnBrk="1" fontAlgn="auto" hangingPunct="1">
              <a:lnSpc>
                <a:spcPct val="130000"/>
              </a:lnSpc>
              <a:spcAft>
                <a:spcPts val="0"/>
              </a:spcAft>
              <a:buClrTx/>
            </a:pPr>
            <a:endParaRPr lang="en-US" dirty="0" smtClean="0"/>
          </a:p>
          <a:p>
            <a:pPr marL="463550" lvl="0" eaLnBrk="1" fontAlgn="auto" hangingPunct="1">
              <a:lnSpc>
                <a:spcPct val="150000"/>
              </a:lnSpc>
              <a:spcAft>
                <a:spcPts val="0"/>
              </a:spcAft>
              <a:buClrTx/>
            </a:pPr>
            <a:r>
              <a:rPr lang="en-US" dirty="0" smtClean="0"/>
              <a:t>Check your credit report at least once a year for errors and signs of identify theft.  </a:t>
            </a:r>
            <a:endParaRPr lang="en-US" dirty="0"/>
          </a:p>
          <a:p>
            <a:pPr marL="463550" lvl="0" eaLnBrk="1" fontAlgn="auto" hangingPunct="1">
              <a:lnSpc>
                <a:spcPct val="150000"/>
              </a:lnSpc>
              <a:spcAft>
                <a:spcPts val="0"/>
              </a:spcAft>
              <a:buClrTx/>
            </a:pPr>
            <a:endParaRPr lang="en-US" dirty="0" smtClean="0"/>
          </a:p>
          <a:p>
            <a:pPr marL="463550" lvl="0" eaLnBrk="1" fontAlgn="auto" hangingPunct="1">
              <a:lnSpc>
                <a:spcPct val="150000"/>
              </a:lnSpc>
              <a:spcAft>
                <a:spcPts val="0"/>
              </a:spcAft>
              <a:buClrTx/>
            </a:pPr>
            <a:r>
              <a:rPr lang="en-US" dirty="0" smtClean="0"/>
              <a:t>Think of it as an annual checkup for your financial health!</a:t>
            </a:r>
          </a:p>
        </p:txBody>
      </p:sp>
    </p:spTree>
    <p:extLst>
      <p:ext uri="{BB962C8B-B14F-4D97-AF65-F5344CB8AC3E}">
        <p14:creationId xmlns:p14="http://schemas.microsoft.com/office/powerpoint/2010/main" val="3690479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3.  Credit Report and Credit Scores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Watch out for</a:t>
            </a:r>
          </a:p>
          <a:p>
            <a:pPr marL="1438275" lvl="0" indent="-358775" eaLnBrk="1" fontAlgn="auto" hangingPunct="1">
              <a:lnSpc>
                <a:spcPct val="150000"/>
              </a:lnSpc>
              <a:spcAft>
                <a:spcPts val="0"/>
              </a:spcAft>
              <a:buClrTx/>
              <a:buFont typeface="Arial" panose="020B0604020202020204" pitchFamily="34" charset="0"/>
              <a:buChar char="•"/>
            </a:pPr>
            <a:r>
              <a:rPr lang="en-US" dirty="0"/>
              <a:t>m</a:t>
            </a:r>
            <a:r>
              <a:rPr lang="en-US" dirty="0" smtClean="0"/>
              <a:t>istakes in your personal information</a:t>
            </a:r>
          </a:p>
          <a:p>
            <a:pPr marL="1438275" lvl="0" indent="-358775" eaLnBrk="1" fontAlgn="auto" hangingPunct="1">
              <a:lnSpc>
                <a:spcPct val="150000"/>
              </a:lnSpc>
              <a:spcAft>
                <a:spcPts val="0"/>
              </a:spcAft>
              <a:buClrTx/>
              <a:buFont typeface="Arial" panose="020B0604020202020204" pitchFamily="34" charset="0"/>
              <a:buChar char="•"/>
            </a:pPr>
            <a:r>
              <a:rPr lang="en-US" dirty="0" smtClean="0"/>
              <a:t>errors in credit card and loan accounts</a:t>
            </a:r>
          </a:p>
          <a:p>
            <a:pPr marL="1438275" lvl="0" indent="-358775" eaLnBrk="1" fontAlgn="auto" hangingPunct="1">
              <a:lnSpc>
                <a:spcPct val="150000"/>
              </a:lnSpc>
              <a:spcAft>
                <a:spcPts val="0"/>
              </a:spcAft>
              <a:buClrTx/>
              <a:buFont typeface="Arial" panose="020B0604020202020204" pitchFamily="34" charset="0"/>
              <a:buChar char="•"/>
            </a:pPr>
            <a:r>
              <a:rPr lang="en-US" dirty="0" smtClean="0"/>
              <a:t>negative account information still listed after the maximum number of years it is allowed to stay on your report</a:t>
            </a:r>
          </a:p>
          <a:p>
            <a:pPr marL="1438275" lvl="0" indent="-358775" eaLnBrk="1" fontAlgn="auto" hangingPunct="1">
              <a:lnSpc>
                <a:spcPct val="150000"/>
              </a:lnSpc>
              <a:spcAft>
                <a:spcPts val="0"/>
              </a:spcAft>
              <a:buClrTx/>
              <a:buFont typeface="Arial" panose="020B0604020202020204" pitchFamily="34" charset="0"/>
              <a:buChar char="•"/>
            </a:pPr>
            <a:r>
              <a:rPr lang="en-US" dirty="0" smtClean="0"/>
              <a:t>accounts listed that you                  never opened</a:t>
            </a:r>
          </a:p>
        </p:txBody>
      </p:sp>
      <p:pic>
        <p:nvPicPr>
          <p:cNvPr id="9218" name="Picture 2" descr="C:\Users\edassist\AppData\Local\Microsoft\Windows\Temporary Internet Files\Content.IE5\SH0L0LVV\MP90034147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14374" y="5410200"/>
            <a:ext cx="2029626"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450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11175" indent="-511175" algn="l"/>
            <a:r>
              <a:rPr lang="en-US" b="1" dirty="0">
                <a:solidFill>
                  <a:schemeClr val="tx1"/>
                </a:solidFill>
              </a:rPr>
              <a:t>4</a:t>
            </a:r>
            <a:r>
              <a:rPr lang="en-US" b="1" dirty="0" smtClean="0">
                <a:solidFill>
                  <a:schemeClr val="tx1"/>
                </a:solidFill>
              </a:rPr>
              <a:t>.  What to Know Before You Borrow</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Questions to ask before borrowing include</a:t>
            </a:r>
          </a:p>
          <a:p>
            <a:pPr marL="1139825" lvl="0" indent="-450850" eaLnBrk="1" fontAlgn="auto" hangingPunct="1">
              <a:lnSpc>
                <a:spcPct val="150000"/>
              </a:lnSpc>
              <a:spcAft>
                <a:spcPts val="0"/>
              </a:spcAft>
              <a:buClrTx/>
              <a:buAutoNum type="alphaLcPeriod"/>
            </a:pPr>
            <a:r>
              <a:rPr lang="en-US" dirty="0" smtClean="0"/>
              <a:t>How much will the payment be?</a:t>
            </a:r>
          </a:p>
          <a:p>
            <a:pPr marL="1139825" lvl="0" indent="-450850" eaLnBrk="1" fontAlgn="auto" hangingPunct="1">
              <a:lnSpc>
                <a:spcPct val="150000"/>
              </a:lnSpc>
              <a:spcAft>
                <a:spcPts val="0"/>
              </a:spcAft>
              <a:buClrTx/>
              <a:buAutoNum type="alphaLcPeriod"/>
            </a:pPr>
            <a:r>
              <a:rPr lang="en-US" dirty="0" smtClean="0"/>
              <a:t>How often will the payment be?</a:t>
            </a:r>
          </a:p>
          <a:p>
            <a:pPr marL="1139825" lvl="0" indent="-450850" eaLnBrk="1" fontAlgn="auto" hangingPunct="1">
              <a:lnSpc>
                <a:spcPct val="150000"/>
              </a:lnSpc>
              <a:spcAft>
                <a:spcPts val="0"/>
              </a:spcAft>
              <a:buClrTx/>
              <a:buAutoNum type="alphaLcPeriod"/>
            </a:pPr>
            <a:r>
              <a:rPr lang="en-US" dirty="0" smtClean="0"/>
              <a:t>What is the interest rate?</a:t>
            </a:r>
          </a:p>
          <a:p>
            <a:pPr marL="1139825" lvl="0" indent="-450850" eaLnBrk="1" fontAlgn="auto" hangingPunct="1">
              <a:lnSpc>
                <a:spcPct val="150000"/>
              </a:lnSpc>
              <a:spcAft>
                <a:spcPts val="0"/>
              </a:spcAft>
              <a:buClrTx/>
              <a:buAutoNum type="alphaLcPeriod"/>
            </a:pPr>
            <a:r>
              <a:rPr lang="en-US" dirty="0" smtClean="0"/>
              <a:t>How much principal and how much interest has to be repaid?</a:t>
            </a:r>
          </a:p>
          <a:p>
            <a:pPr marL="1139825" lvl="0" indent="-450850" eaLnBrk="1" fontAlgn="auto" hangingPunct="1">
              <a:lnSpc>
                <a:spcPct val="150000"/>
              </a:lnSpc>
              <a:spcAft>
                <a:spcPts val="0"/>
              </a:spcAft>
              <a:buClrTx/>
              <a:buAutoNum type="alphaLcPeriod"/>
            </a:pPr>
            <a:r>
              <a:rPr lang="en-US" dirty="0" smtClean="0"/>
              <a:t>Is the loan secured or unsecured?</a:t>
            </a:r>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1284554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smtClean="0">
                <a:solidFill>
                  <a:schemeClr val="tx1"/>
                </a:solidFill>
              </a:rPr>
              <a:t>5. How to Lower Your Borrowing Costs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You can lower your borrowing costs by</a:t>
            </a:r>
          </a:p>
          <a:p>
            <a:pPr marL="1079500" lvl="0" indent="-360363" eaLnBrk="1" fontAlgn="auto" hangingPunct="1">
              <a:lnSpc>
                <a:spcPct val="150000"/>
              </a:lnSpc>
              <a:spcAft>
                <a:spcPts val="0"/>
              </a:spcAft>
              <a:buClrTx/>
              <a:buFont typeface="Arial" panose="020B0604020202020204" pitchFamily="34" charset="0"/>
              <a:buChar char="•"/>
            </a:pPr>
            <a:r>
              <a:rPr lang="en-US" dirty="0" smtClean="0"/>
              <a:t>only borrowing when you need to</a:t>
            </a:r>
          </a:p>
          <a:p>
            <a:pPr marL="1079500" lvl="0" indent="-360363" eaLnBrk="1" fontAlgn="auto" hangingPunct="1">
              <a:lnSpc>
                <a:spcPct val="150000"/>
              </a:lnSpc>
              <a:spcAft>
                <a:spcPts val="0"/>
              </a:spcAft>
              <a:buClrTx/>
              <a:buFont typeface="Arial" panose="020B0604020202020204" pitchFamily="34" charset="0"/>
              <a:buChar char="•"/>
            </a:pPr>
            <a:r>
              <a:rPr lang="en-US" dirty="0" smtClean="0"/>
              <a:t>only borrowing </a:t>
            </a:r>
            <a:r>
              <a:rPr lang="en-US" smtClean="0"/>
              <a:t>the amount you need</a:t>
            </a:r>
            <a:endParaRPr lang="en-US" dirty="0" smtClean="0"/>
          </a:p>
          <a:p>
            <a:pPr marL="1079500" lvl="0" indent="-360363" eaLnBrk="1" fontAlgn="auto" hangingPunct="1">
              <a:lnSpc>
                <a:spcPct val="150000"/>
              </a:lnSpc>
              <a:spcAft>
                <a:spcPts val="0"/>
              </a:spcAft>
              <a:buClrTx/>
              <a:buFont typeface="Arial" panose="020B0604020202020204" pitchFamily="34" charset="0"/>
              <a:buChar char="•"/>
            </a:pPr>
            <a:r>
              <a:rPr lang="en-US" dirty="0" smtClean="0"/>
              <a:t>looking for the best rate you can get</a:t>
            </a:r>
          </a:p>
          <a:p>
            <a:pPr marL="1079500" lvl="0" indent="-360363" eaLnBrk="1" fontAlgn="auto" hangingPunct="1">
              <a:lnSpc>
                <a:spcPct val="150000"/>
              </a:lnSpc>
              <a:spcAft>
                <a:spcPts val="0"/>
              </a:spcAft>
              <a:buClrTx/>
              <a:buFont typeface="Arial" panose="020B0604020202020204" pitchFamily="34" charset="0"/>
              <a:buChar char="•"/>
            </a:pPr>
            <a:r>
              <a:rPr lang="en-US" dirty="0" smtClean="0"/>
              <a:t>paying down debt quickly – don’t ignore other costs you have</a:t>
            </a:r>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3103258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smtClean="0">
                <a:solidFill>
                  <a:schemeClr val="tx1"/>
                </a:solidFill>
              </a:rPr>
              <a:t>6. Long 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Student Loans from a Financial Institution</a:t>
            </a:r>
            <a:r>
              <a:rPr lang="en-US" dirty="0" smtClean="0"/>
              <a:t> </a:t>
            </a:r>
          </a:p>
          <a:p>
            <a:pPr marL="463550" lvl="0" eaLnBrk="1" fontAlgn="auto" hangingPunct="1">
              <a:lnSpc>
                <a:spcPct val="130000"/>
              </a:lnSpc>
              <a:spcAft>
                <a:spcPts val="0"/>
              </a:spcAft>
              <a:buClrTx/>
            </a:pPr>
            <a:r>
              <a:rPr lang="en-US" dirty="0" smtClean="0"/>
              <a:t>These loans are</a:t>
            </a:r>
          </a:p>
          <a:p>
            <a:pPr marL="1076325" lvl="0" indent="-342900" eaLnBrk="1" fontAlgn="auto" hangingPunct="1">
              <a:lnSpc>
                <a:spcPct val="130000"/>
              </a:lnSpc>
              <a:spcAft>
                <a:spcPts val="0"/>
              </a:spcAft>
              <a:buClrTx/>
              <a:buFont typeface="Arial" panose="020B0604020202020204" pitchFamily="34" charset="0"/>
              <a:buChar char="•"/>
            </a:pPr>
            <a:r>
              <a:rPr lang="en-US" dirty="0" smtClean="0"/>
              <a:t>great for those in school with little to low income</a:t>
            </a:r>
          </a:p>
          <a:p>
            <a:pPr marL="1076325" lvl="0" indent="-342900" eaLnBrk="1" fontAlgn="auto" hangingPunct="1">
              <a:lnSpc>
                <a:spcPct val="130000"/>
              </a:lnSpc>
              <a:spcAft>
                <a:spcPts val="0"/>
              </a:spcAft>
              <a:buClrTx/>
              <a:buFont typeface="Arial" panose="020B0604020202020204" pitchFamily="34" charset="0"/>
              <a:buChar char="•"/>
            </a:pPr>
            <a:r>
              <a:rPr lang="en-US" dirty="0" smtClean="0"/>
              <a:t>backed by lenders who assume you will get a job when you graduate and will start making payments on the loan</a:t>
            </a:r>
          </a:p>
          <a:p>
            <a:pPr marL="1079500" indent="-360363" eaLnBrk="1" fontAlgn="auto" hangingPunct="1">
              <a:buClrTx/>
              <a:buFont typeface="Arial" panose="020B0604020202020204" pitchFamily="34" charset="0"/>
              <a:buChar char="•"/>
            </a:pPr>
            <a:endParaRPr lang="en-US" dirty="0" smtClean="0"/>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2470548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a:t>
            </a:r>
            <a:r>
              <a:rPr lang="en-US" b="1" dirty="0" smtClean="0">
                <a:solidFill>
                  <a:schemeClr val="tx1"/>
                </a:solidFill>
              </a:rPr>
              <a:t>Long </a:t>
            </a:r>
            <a:r>
              <a:rPr lang="en-US" b="1" dirty="0">
                <a:solidFill>
                  <a:schemeClr val="tx1"/>
                </a:solidFill>
              </a:rPr>
              <a:t>Term:  What Types of </a:t>
            </a:r>
            <a:r>
              <a:rPr lang="en-US" b="1" dirty="0" smtClean="0">
                <a:solidFill>
                  <a:schemeClr val="tx1"/>
                </a:solidFill>
              </a:rPr>
              <a:t>  Borrowing </a:t>
            </a:r>
            <a:r>
              <a:rPr lang="en-US" b="1" dirty="0">
                <a:solidFill>
                  <a:schemeClr val="tx1"/>
                </a:solidFill>
              </a:rPr>
              <a:t>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Personal Loans</a:t>
            </a:r>
          </a:p>
          <a:p>
            <a:pPr marL="463550" lvl="0" eaLnBrk="1" fontAlgn="auto" hangingPunct="1">
              <a:lnSpc>
                <a:spcPct val="130000"/>
              </a:lnSpc>
              <a:spcAft>
                <a:spcPts val="0"/>
              </a:spcAft>
              <a:buClrTx/>
            </a:pPr>
            <a:r>
              <a:rPr lang="en-US" dirty="0" smtClean="0"/>
              <a:t>With personal loans you</a:t>
            </a:r>
          </a:p>
          <a:p>
            <a:pPr marL="1079500" lvl="0" indent="-360363" eaLnBrk="1" fontAlgn="auto" hangingPunct="1">
              <a:lnSpc>
                <a:spcPct val="130000"/>
              </a:lnSpc>
              <a:spcAft>
                <a:spcPts val="0"/>
              </a:spcAft>
              <a:buClrTx/>
              <a:buFont typeface="Arial" panose="020B0604020202020204" pitchFamily="34" charset="0"/>
              <a:buChar char="•"/>
            </a:pPr>
            <a:r>
              <a:rPr lang="en-US" dirty="0" smtClean="0"/>
              <a:t>get a large lump sum today using expected future income</a:t>
            </a:r>
          </a:p>
          <a:p>
            <a:pPr marL="1079500" lvl="0" indent="-360363" eaLnBrk="1" fontAlgn="auto" hangingPunct="1">
              <a:lnSpc>
                <a:spcPct val="130000"/>
              </a:lnSpc>
              <a:spcAft>
                <a:spcPts val="0"/>
              </a:spcAft>
              <a:buClrTx/>
              <a:buFont typeface="Arial" panose="020B0604020202020204" pitchFamily="34" charset="0"/>
              <a:buChar char="•"/>
            </a:pPr>
            <a:r>
              <a:rPr lang="en-US" dirty="0" smtClean="0"/>
              <a:t>usually have higher interest rates if the loan is unsecured</a:t>
            </a:r>
          </a:p>
          <a:p>
            <a:pPr marL="1079500" lvl="0" indent="-360363" eaLnBrk="1" fontAlgn="auto" hangingPunct="1">
              <a:lnSpc>
                <a:spcPct val="130000"/>
              </a:lnSpc>
              <a:spcAft>
                <a:spcPts val="0"/>
              </a:spcAft>
              <a:buClrTx/>
              <a:buFont typeface="Arial" panose="020B0604020202020204" pitchFamily="34" charset="0"/>
              <a:buChar char="•"/>
            </a:pPr>
            <a:r>
              <a:rPr lang="en-US" dirty="0" smtClean="0"/>
              <a:t>usually repay with blended</a:t>
            </a:r>
          </a:p>
          <a:p>
            <a:pPr marL="717550" eaLnBrk="1" fontAlgn="auto" hangingPunct="1">
              <a:buClrTx/>
            </a:pPr>
            <a:r>
              <a:rPr lang="en-US" dirty="0" smtClean="0"/>
              <a:t>	  payments</a:t>
            </a:r>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474479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a:t>
            </a:r>
            <a:r>
              <a:rPr lang="en-US" b="1" dirty="0" smtClean="0">
                <a:solidFill>
                  <a:schemeClr val="tx1"/>
                </a:solidFill>
              </a:rPr>
              <a:t>Long </a:t>
            </a:r>
            <a:r>
              <a:rPr lang="en-US" b="1" dirty="0">
                <a:solidFill>
                  <a:schemeClr val="tx1"/>
                </a:solidFill>
              </a:rPr>
              <a:t>Term:  What Types </a:t>
            </a:r>
            <a:r>
              <a:rPr lang="en-US" b="1" dirty="0" smtClean="0">
                <a:solidFill>
                  <a:schemeClr val="tx1"/>
                </a:solidFill>
              </a:rPr>
              <a:t>of Borrowing </a:t>
            </a:r>
            <a:r>
              <a:rPr lang="en-US" b="1" dirty="0">
                <a:solidFill>
                  <a:schemeClr val="tx1"/>
                </a:solidFill>
              </a:rPr>
              <a:t>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dirty="0" smtClean="0"/>
              <a:t>Co-signing for Another Person’s Loan</a:t>
            </a:r>
          </a:p>
          <a:p>
            <a:pPr marL="463550" lvl="0" eaLnBrk="1" fontAlgn="auto" hangingPunct="1">
              <a:lnSpc>
                <a:spcPct val="150000"/>
              </a:lnSpc>
              <a:spcAft>
                <a:spcPts val="0"/>
              </a:spcAft>
              <a:buClrTx/>
            </a:pPr>
            <a:r>
              <a:rPr lang="en-US" dirty="0" smtClean="0"/>
              <a:t>True or False</a:t>
            </a:r>
          </a:p>
          <a:p>
            <a:pPr marL="463550" lvl="0" eaLnBrk="1" fontAlgn="auto" hangingPunct="1">
              <a:lnSpc>
                <a:spcPct val="150000"/>
              </a:lnSpc>
              <a:spcAft>
                <a:spcPts val="0"/>
              </a:spcAft>
              <a:buClrTx/>
            </a:pPr>
            <a:r>
              <a:rPr lang="en-US" dirty="0" smtClean="0"/>
              <a:t>If you co-sign a loan or if you signed for a loan with another person, you are responsible for the payments if the other person stops making payments.</a:t>
            </a:r>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3720783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a:t>
            </a:r>
            <a:r>
              <a:rPr lang="en-US" b="1" dirty="0" smtClean="0">
                <a:solidFill>
                  <a:schemeClr val="tx1"/>
                </a:solidFill>
              </a:rPr>
              <a:t>Long </a:t>
            </a:r>
            <a:r>
              <a:rPr lang="en-US" b="1" dirty="0">
                <a:solidFill>
                  <a:schemeClr val="tx1"/>
                </a:solidFill>
              </a:rPr>
              <a:t>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Car Loan</a:t>
            </a:r>
          </a:p>
          <a:p>
            <a:pPr marL="463550" lvl="0" eaLnBrk="1" fontAlgn="auto" hangingPunct="1">
              <a:lnSpc>
                <a:spcPct val="150000"/>
              </a:lnSpc>
              <a:spcAft>
                <a:spcPts val="0"/>
              </a:spcAft>
              <a:buClrTx/>
            </a:pPr>
            <a:r>
              <a:rPr lang="en-US" dirty="0" smtClean="0"/>
              <a:t>Car loans can be for new and used cars.  </a:t>
            </a:r>
          </a:p>
          <a:p>
            <a:pPr marL="463550" lvl="0" eaLnBrk="1" fontAlgn="auto" hangingPunct="1">
              <a:lnSpc>
                <a:spcPct val="150000"/>
              </a:lnSpc>
              <a:spcAft>
                <a:spcPts val="0"/>
              </a:spcAft>
              <a:buClrTx/>
            </a:pPr>
            <a:endParaRPr lang="en-US" dirty="0" smtClean="0"/>
          </a:p>
          <a:p>
            <a:pPr marL="463550" lvl="0" eaLnBrk="1" fontAlgn="auto" hangingPunct="1">
              <a:lnSpc>
                <a:spcPct val="150000"/>
              </a:lnSpc>
              <a:spcAft>
                <a:spcPts val="0"/>
              </a:spcAft>
              <a:buClrTx/>
            </a:pPr>
            <a:r>
              <a:rPr lang="en-US" dirty="0" smtClean="0"/>
              <a:t>The car is used as security on the loan so if you don’t make your payments the lender takes the car.</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Most car loans are repaid by </a:t>
            </a:r>
          </a:p>
          <a:p>
            <a:pPr marL="463550" lvl="0" eaLnBrk="1" fontAlgn="auto" hangingPunct="1">
              <a:lnSpc>
                <a:spcPct val="150000"/>
              </a:lnSpc>
              <a:spcAft>
                <a:spcPts val="0"/>
              </a:spcAft>
              <a:buClrTx/>
            </a:pPr>
            <a:r>
              <a:rPr lang="en-US" dirty="0" smtClean="0"/>
              <a:t>blended payments.</a:t>
            </a:r>
            <a:endParaRPr lang="en-US" dirty="0"/>
          </a:p>
          <a:p>
            <a:pPr marL="463550" lvl="0" eaLnBrk="1" fontAlgn="auto" hangingPunct="1">
              <a:lnSpc>
                <a:spcPct val="130000"/>
              </a:lnSpc>
              <a:spcAft>
                <a:spcPts val="0"/>
              </a:spcAft>
              <a:buClrTx/>
            </a:pPr>
            <a:endParaRPr lang="en-US" dirty="0" smtClean="0"/>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pic>
        <p:nvPicPr>
          <p:cNvPr id="11266" name="Picture 2" descr="C:\Users\edassist\AppData\Local\Microsoft\Windows\Temporary Internet Files\Content.IE5\WA1LS8UX\MP90042234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1487" y="4114800"/>
            <a:ext cx="2428759" cy="3641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9656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a:t>
            </a:r>
            <a:r>
              <a:rPr lang="en-US" b="1" dirty="0" smtClean="0">
                <a:solidFill>
                  <a:schemeClr val="tx1"/>
                </a:solidFill>
              </a:rPr>
              <a:t>Credit?</a:t>
            </a:r>
            <a:endParaRPr lang="en-US" b="1" dirty="0">
              <a:solidFill>
                <a:schemeClr val="tx1"/>
              </a:solidFill>
            </a:endParaRPr>
          </a:p>
        </p:txBody>
      </p:sp>
      <p:sp>
        <p:nvSpPr>
          <p:cNvPr id="3" name="Content Placeholder 2"/>
          <p:cNvSpPr>
            <a:spLocks noGrp="1"/>
          </p:cNvSpPr>
          <p:nvPr>
            <p:ph idx="1"/>
          </p:nvPr>
        </p:nvSpPr>
        <p:spPr/>
        <p:txBody>
          <a:bodyPr/>
          <a:lstStyle/>
          <a:p>
            <a:pPr marL="511175" lvl="0" indent="-47625" eaLnBrk="1" fontAlgn="auto" hangingPunct="1">
              <a:lnSpc>
                <a:spcPct val="150000"/>
              </a:lnSpc>
              <a:spcAft>
                <a:spcPts val="0"/>
              </a:spcAft>
              <a:buClrTx/>
            </a:pPr>
            <a:r>
              <a:rPr lang="en-US" kern="1200" dirty="0" smtClean="0">
                <a:solidFill>
                  <a:prstClr val="black"/>
                </a:solidFill>
                <a:latin typeface="Cambria" panose="02040503050406030204" pitchFamily="18" charset="0"/>
              </a:rPr>
              <a:t>There are different types of  credit including</a:t>
            </a:r>
          </a:p>
          <a:p>
            <a:pPr marL="1377950" lvl="1" indent="-463550" eaLnBrk="1" fontAlgn="auto" hangingPunct="1">
              <a:lnSpc>
                <a:spcPct val="150000"/>
              </a:lnSpc>
              <a:buClrTx/>
            </a:pPr>
            <a:r>
              <a:rPr lang="en-US" kern="1200" dirty="0">
                <a:solidFill>
                  <a:prstClr val="black"/>
                </a:solidFill>
              </a:rPr>
              <a:t>c</a:t>
            </a:r>
            <a:r>
              <a:rPr lang="en-US" kern="1200" dirty="0" smtClean="0">
                <a:solidFill>
                  <a:prstClr val="black"/>
                </a:solidFill>
              </a:rPr>
              <a:t>redit cards</a:t>
            </a:r>
            <a:endParaRPr lang="en-US" kern="1200" dirty="0" smtClean="0">
              <a:solidFill>
                <a:prstClr val="black"/>
              </a:solidFill>
              <a:latin typeface="Cambria" panose="02040503050406030204" pitchFamily="18" charset="0"/>
            </a:endParaRPr>
          </a:p>
          <a:p>
            <a:pPr marL="1377950" lvl="1" indent="-463550" eaLnBrk="1" fontAlgn="auto" hangingPunct="1">
              <a:lnSpc>
                <a:spcPct val="150000"/>
              </a:lnSpc>
              <a:buClrTx/>
            </a:pPr>
            <a:r>
              <a:rPr lang="en-US" kern="1200" dirty="0">
                <a:solidFill>
                  <a:prstClr val="black"/>
                </a:solidFill>
              </a:rPr>
              <a:t>c</a:t>
            </a:r>
            <a:r>
              <a:rPr lang="en-US" kern="1200" dirty="0" smtClean="0">
                <a:solidFill>
                  <a:prstClr val="black"/>
                </a:solidFill>
              </a:rPr>
              <a:t>harge cards</a:t>
            </a:r>
          </a:p>
          <a:p>
            <a:pPr marL="1377950" lvl="1" indent="-463550" eaLnBrk="1" fontAlgn="auto" hangingPunct="1">
              <a:lnSpc>
                <a:spcPct val="150000"/>
              </a:lnSpc>
              <a:buClrTx/>
            </a:pPr>
            <a:r>
              <a:rPr lang="en-US" kern="1200" dirty="0">
                <a:solidFill>
                  <a:prstClr val="black"/>
                </a:solidFill>
              </a:rPr>
              <a:t>p</a:t>
            </a:r>
            <a:r>
              <a:rPr lang="en-US" kern="1200" dirty="0" smtClean="0">
                <a:solidFill>
                  <a:prstClr val="black"/>
                </a:solidFill>
              </a:rPr>
              <a:t>ay advances</a:t>
            </a:r>
            <a:endParaRPr lang="en-US" kern="1200" dirty="0" smtClean="0">
              <a:solidFill>
                <a:prstClr val="black"/>
              </a:solidFill>
              <a:latin typeface="Cambria" panose="02040503050406030204" pitchFamily="18" charset="0"/>
            </a:endParaRPr>
          </a:p>
          <a:p>
            <a:pPr marL="1377950" lvl="1" indent="-463550" eaLnBrk="1" fontAlgn="auto" hangingPunct="1">
              <a:lnSpc>
                <a:spcPct val="150000"/>
              </a:lnSpc>
              <a:buClrTx/>
            </a:pPr>
            <a:r>
              <a:rPr lang="en-US" kern="1200" dirty="0">
                <a:solidFill>
                  <a:prstClr val="black"/>
                </a:solidFill>
              </a:rPr>
              <a:t>r</a:t>
            </a:r>
            <a:r>
              <a:rPr lang="en-US" kern="1200" dirty="0" smtClean="0">
                <a:solidFill>
                  <a:prstClr val="black"/>
                </a:solidFill>
              </a:rPr>
              <a:t>etail credit</a:t>
            </a:r>
          </a:p>
          <a:p>
            <a:pPr marL="1377950" lvl="1" indent="-463550" eaLnBrk="1" fontAlgn="auto" hangingPunct="1">
              <a:lnSpc>
                <a:spcPct val="150000"/>
              </a:lnSpc>
              <a:buClrTx/>
            </a:pPr>
            <a:r>
              <a:rPr lang="en-US" kern="1200" dirty="0">
                <a:solidFill>
                  <a:prstClr val="black"/>
                </a:solidFill>
              </a:rPr>
              <a:t>s</a:t>
            </a:r>
            <a:r>
              <a:rPr lang="en-US" kern="1200" dirty="0" smtClean="0">
                <a:solidFill>
                  <a:prstClr val="black"/>
                </a:solidFill>
                <a:latin typeface="Cambria" panose="02040503050406030204" pitchFamily="18" charset="0"/>
              </a:rPr>
              <a:t>tudent loans</a:t>
            </a:r>
          </a:p>
          <a:p>
            <a:endParaRPr lang="en-US" dirty="0"/>
          </a:p>
        </p:txBody>
      </p:sp>
    </p:spTree>
    <p:extLst>
      <p:ext uri="{BB962C8B-B14F-4D97-AF65-F5344CB8AC3E}">
        <p14:creationId xmlns:p14="http://schemas.microsoft.com/office/powerpoint/2010/main" val="7337720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a:t>
            </a:r>
            <a:r>
              <a:rPr lang="en-US" b="1" dirty="0" smtClean="0">
                <a:solidFill>
                  <a:schemeClr val="tx1"/>
                </a:solidFill>
              </a:rPr>
              <a:t>Long </a:t>
            </a:r>
            <a:r>
              <a:rPr lang="en-US" b="1" dirty="0">
                <a:solidFill>
                  <a:schemeClr val="tx1"/>
                </a:solidFill>
              </a:rPr>
              <a:t>Term:  What Types of </a:t>
            </a:r>
            <a:r>
              <a:rPr lang="en-US" b="1" dirty="0" smtClean="0">
                <a:solidFill>
                  <a:schemeClr val="tx1"/>
                </a:solidFill>
              </a:rPr>
              <a:t> Borrowing </a:t>
            </a:r>
            <a:r>
              <a:rPr lang="en-US" b="1" dirty="0">
                <a:solidFill>
                  <a:schemeClr val="tx1"/>
                </a:solidFill>
              </a:rPr>
              <a:t>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Line of Credit </a:t>
            </a:r>
          </a:p>
          <a:p>
            <a:pPr marL="463550" lvl="0" eaLnBrk="1" fontAlgn="auto" hangingPunct="1">
              <a:lnSpc>
                <a:spcPct val="150000"/>
              </a:lnSpc>
              <a:spcAft>
                <a:spcPts val="0"/>
              </a:spcAft>
              <a:buClrTx/>
            </a:pPr>
            <a:r>
              <a:rPr lang="en-US" dirty="0" smtClean="0"/>
              <a:t>The line of credit works like a bank account or credit card.  </a:t>
            </a:r>
          </a:p>
          <a:p>
            <a:pPr marL="463550" lvl="0" eaLnBrk="1" fontAlgn="auto" hangingPunct="1">
              <a:lnSpc>
                <a:spcPct val="150000"/>
              </a:lnSpc>
              <a:spcAft>
                <a:spcPts val="0"/>
              </a:spcAft>
              <a:buClrTx/>
            </a:pPr>
            <a:endParaRPr lang="en-US" dirty="0" smtClean="0"/>
          </a:p>
          <a:p>
            <a:pPr marL="463550" lvl="0" eaLnBrk="1" fontAlgn="auto" hangingPunct="1">
              <a:lnSpc>
                <a:spcPct val="150000"/>
              </a:lnSpc>
              <a:spcAft>
                <a:spcPts val="0"/>
              </a:spcAft>
              <a:buClrTx/>
            </a:pPr>
            <a:r>
              <a:rPr lang="en-US" dirty="0" smtClean="0"/>
              <a:t>With these loans you</a:t>
            </a:r>
          </a:p>
          <a:p>
            <a:pPr marL="1079500" lvl="0" indent="-360363" eaLnBrk="1" fontAlgn="auto" hangingPunct="1">
              <a:lnSpc>
                <a:spcPct val="150000"/>
              </a:lnSpc>
              <a:spcAft>
                <a:spcPts val="0"/>
              </a:spcAft>
              <a:buClrTx/>
              <a:buFont typeface="Arial" panose="020B0604020202020204" pitchFamily="34" charset="0"/>
              <a:buChar char="•"/>
            </a:pPr>
            <a:r>
              <a:rPr lang="en-US" dirty="0" smtClean="0"/>
              <a:t>pay interest on the money you borrow</a:t>
            </a:r>
          </a:p>
          <a:p>
            <a:pPr marL="1079500" lvl="0" indent="-360363" eaLnBrk="1" fontAlgn="auto" hangingPunct="1">
              <a:lnSpc>
                <a:spcPct val="150000"/>
              </a:lnSpc>
              <a:spcAft>
                <a:spcPts val="0"/>
              </a:spcAft>
              <a:buClrTx/>
              <a:buFont typeface="Arial" panose="020B0604020202020204" pitchFamily="34" charset="0"/>
              <a:buChar char="•"/>
            </a:pPr>
            <a:r>
              <a:rPr lang="en-US" dirty="0" smtClean="0"/>
              <a:t>get better interest rates than with credit cards</a:t>
            </a:r>
          </a:p>
          <a:p>
            <a:pPr marL="1079500" lvl="0" indent="-360363" eaLnBrk="1" fontAlgn="auto" hangingPunct="1">
              <a:lnSpc>
                <a:spcPct val="130000"/>
              </a:lnSpc>
              <a:spcAft>
                <a:spcPts val="0"/>
              </a:spcAft>
              <a:buClrTx/>
              <a:buFont typeface="Arial" panose="020B0604020202020204" pitchFamily="34" charset="0"/>
              <a:buChar char="•"/>
            </a:pPr>
            <a:endParaRPr lang="en-US" dirty="0" smtClean="0"/>
          </a:p>
          <a:p>
            <a:pPr marL="463550" lvl="0" eaLnBrk="1" fontAlgn="auto" hangingPunct="1">
              <a:lnSpc>
                <a:spcPct val="130000"/>
              </a:lnSpc>
              <a:spcAft>
                <a:spcPts val="0"/>
              </a:spcAft>
              <a:buClrTx/>
            </a:pPr>
            <a:endParaRPr lang="en-US" dirty="0" smtClean="0"/>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3940971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a:t>
            </a:r>
            <a:r>
              <a:rPr lang="en-US" b="1" dirty="0" smtClean="0">
                <a:solidFill>
                  <a:schemeClr val="tx1"/>
                </a:solidFill>
              </a:rPr>
              <a:t>Long </a:t>
            </a:r>
            <a:r>
              <a:rPr lang="en-US" b="1" dirty="0">
                <a:solidFill>
                  <a:schemeClr val="tx1"/>
                </a:solidFill>
              </a:rPr>
              <a:t>Term:  What Types of </a:t>
            </a:r>
            <a:r>
              <a:rPr lang="en-US" b="1" dirty="0" smtClean="0">
                <a:solidFill>
                  <a:schemeClr val="tx1"/>
                </a:solidFill>
              </a:rPr>
              <a:t> Borrowing </a:t>
            </a:r>
            <a:r>
              <a:rPr lang="en-US" b="1" dirty="0">
                <a:solidFill>
                  <a:schemeClr val="tx1"/>
                </a:solidFill>
              </a:rPr>
              <a:t>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Line of Credit </a:t>
            </a:r>
          </a:p>
          <a:p>
            <a:pPr marL="463550" lvl="0" eaLnBrk="1" fontAlgn="auto" hangingPunct="1">
              <a:lnSpc>
                <a:spcPct val="150000"/>
              </a:lnSpc>
              <a:spcAft>
                <a:spcPts val="0"/>
              </a:spcAft>
              <a:buClrTx/>
            </a:pPr>
            <a:r>
              <a:rPr lang="en-US" dirty="0" smtClean="0"/>
              <a:t>With these loans you</a:t>
            </a:r>
          </a:p>
          <a:p>
            <a:pPr marL="1079500" lvl="0" indent="-360363" eaLnBrk="1" fontAlgn="auto" hangingPunct="1">
              <a:lnSpc>
                <a:spcPct val="150000"/>
              </a:lnSpc>
              <a:spcAft>
                <a:spcPts val="0"/>
              </a:spcAft>
              <a:buClrTx/>
              <a:buFont typeface="Arial" panose="020B0604020202020204" pitchFamily="34" charset="0"/>
              <a:buChar char="•"/>
            </a:pPr>
            <a:r>
              <a:rPr lang="en-US" dirty="0" smtClean="0"/>
              <a:t>can get secured and unsecured loans</a:t>
            </a:r>
          </a:p>
          <a:p>
            <a:pPr marL="1079500" lvl="0" indent="-360363" eaLnBrk="1" fontAlgn="auto" hangingPunct="1">
              <a:lnSpc>
                <a:spcPct val="150000"/>
              </a:lnSpc>
              <a:spcAft>
                <a:spcPts val="0"/>
              </a:spcAft>
              <a:buClrTx/>
              <a:buFont typeface="Arial" panose="020B0604020202020204" pitchFamily="34" charset="0"/>
              <a:buChar char="•"/>
            </a:pPr>
            <a:r>
              <a:rPr lang="en-US" dirty="0" smtClean="0"/>
              <a:t>can get small or large amounts </a:t>
            </a:r>
          </a:p>
          <a:p>
            <a:pPr marL="1079500" lvl="0" indent="-360363" eaLnBrk="1" fontAlgn="auto" hangingPunct="1">
              <a:lnSpc>
                <a:spcPct val="150000"/>
              </a:lnSpc>
              <a:spcAft>
                <a:spcPts val="0"/>
              </a:spcAft>
              <a:buClrTx/>
              <a:buFont typeface="Arial" panose="020B0604020202020204" pitchFamily="34" charset="0"/>
              <a:buChar char="•"/>
            </a:pPr>
            <a:r>
              <a:rPr lang="en-US" dirty="0" smtClean="0"/>
              <a:t>can pay interest only payments if the loan is fully secured </a:t>
            </a:r>
          </a:p>
          <a:p>
            <a:pPr marL="463550" lvl="0" eaLnBrk="1" fontAlgn="auto" hangingPunct="1">
              <a:lnSpc>
                <a:spcPct val="130000"/>
              </a:lnSpc>
              <a:spcAft>
                <a:spcPts val="0"/>
              </a:spcAft>
              <a:buClrTx/>
            </a:pPr>
            <a:endParaRPr lang="en-US" dirty="0" smtClean="0"/>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2373250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Long 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True or False</a:t>
            </a:r>
          </a:p>
          <a:p>
            <a:pPr marL="463550" lvl="0" eaLnBrk="1" fontAlgn="auto" hangingPunct="1">
              <a:lnSpc>
                <a:spcPct val="150000"/>
              </a:lnSpc>
              <a:spcAft>
                <a:spcPts val="0"/>
              </a:spcAft>
              <a:buClrTx/>
            </a:pPr>
            <a:endParaRPr lang="en-US" dirty="0"/>
          </a:p>
          <a:p>
            <a:pPr marL="463550" lvl="0" eaLnBrk="1" fontAlgn="auto" hangingPunct="1">
              <a:lnSpc>
                <a:spcPct val="150000"/>
              </a:lnSpc>
              <a:spcAft>
                <a:spcPts val="0"/>
              </a:spcAft>
              <a:buClrTx/>
            </a:pPr>
            <a:r>
              <a:rPr lang="en-US" dirty="0" smtClean="0"/>
              <a:t>If you have a line of credit of $500 and you purchase a cell phone for $250, you will pay interest on the full $500 available.</a:t>
            </a:r>
          </a:p>
          <a:p>
            <a:pPr marL="463550" lvl="0" eaLnBrk="1" fontAlgn="auto" hangingPunct="1">
              <a:lnSpc>
                <a:spcPct val="130000"/>
              </a:lnSpc>
              <a:spcAft>
                <a:spcPts val="0"/>
              </a:spcAft>
              <a:buClrTx/>
            </a:pPr>
            <a:endParaRPr lang="en-US" dirty="0" smtClean="0"/>
          </a:p>
          <a:p>
            <a:pPr marL="920750" lvl="0" indent="-457200" eaLnBrk="1" fontAlgn="auto" hangingPunct="1">
              <a:lnSpc>
                <a:spcPct val="130000"/>
              </a:lnSpc>
              <a:spcAft>
                <a:spcPts val="0"/>
              </a:spcAft>
              <a:buClrTx/>
              <a:buAutoNum type="alphaLcPeriod"/>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1134707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Long 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Mortgages</a:t>
            </a:r>
          </a:p>
          <a:p>
            <a:pPr marL="463550" lvl="0" eaLnBrk="1" fontAlgn="auto" hangingPunct="1">
              <a:lnSpc>
                <a:spcPct val="150000"/>
              </a:lnSpc>
              <a:spcAft>
                <a:spcPts val="0"/>
              </a:spcAft>
              <a:buClrTx/>
            </a:pPr>
            <a:r>
              <a:rPr lang="en-US" dirty="0" smtClean="0"/>
              <a:t>A mortgage is used to buy a house.  </a:t>
            </a:r>
          </a:p>
          <a:p>
            <a:pPr marL="463550" lvl="0" eaLnBrk="1" fontAlgn="auto" hangingPunct="1">
              <a:lnSpc>
                <a:spcPct val="150000"/>
              </a:lnSpc>
              <a:spcAft>
                <a:spcPts val="0"/>
              </a:spcAft>
              <a:buClrTx/>
            </a:pPr>
            <a:r>
              <a:rPr lang="en-US" dirty="0" smtClean="0"/>
              <a:t>It is a</a:t>
            </a:r>
          </a:p>
          <a:p>
            <a:pPr marL="1076325" lvl="0" indent="-342900" eaLnBrk="1" fontAlgn="auto" hangingPunct="1">
              <a:lnSpc>
                <a:spcPct val="150000"/>
              </a:lnSpc>
              <a:spcAft>
                <a:spcPts val="0"/>
              </a:spcAft>
              <a:buClrTx/>
              <a:buFont typeface="Arial" panose="020B0604020202020204" pitchFamily="34" charset="0"/>
              <a:buChar char="•"/>
            </a:pPr>
            <a:r>
              <a:rPr lang="en-US" dirty="0" smtClean="0"/>
              <a:t>large lump sum borrowed for real estate – uses the real estate as security </a:t>
            </a:r>
          </a:p>
          <a:p>
            <a:pPr marL="1076325" lvl="0" indent="-342900" eaLnBrk="1" fontAlgn="auto" hangingPunct="1">
              <a:lnSpc>
                <a:spcPct val="150000"/>
              </a:lnSpc>
              <a:spcAft>
                <a:spcPts val="0"/>
              </a:spcAft>
              <a:buClrTx/>
              <a:buFont typeface="Arial" panose="020B0604020202020204" pitchFamily="34" charset="0"/>
              <a:buChar char="•"/>
            </a:pPr>
            <a:r>
              <a:rPr lang="en-US" dirty="0" smtClean="0"/>
              <a:t>long term debt that may have changes in interest rates through the term</a:t>
            </a:r>
          </a:p>
          <a:p>
            <a:pPr marL="463550" lvl="0" eaLnBrk="1" fontAlgn="auto" hangingPunct="1">
              <a:lnSpc>
                <a:spcPct val="150000"/>
              </a:lnSpc>
              <a:spcAft>
                <a:spcPts val="0"/>
              </a:spcAft>
              <a:buClrTx/>
            </a:pPr>
            <a:r>
              <a:rPr lang="en-US" dirty="0" smtClean="0"/>
              <a:t>Lenders will set terms and rules.</a:t>
            </a:r>
          </a:p>
          <a:p>
            <a:pPr marL="463550" lvl="0" eaLnBrk="1" fontAlgn="auto" hangingPunct="1">
              <a:lnSpc>
                <a:spcPct val="130000"/>
              </a:lnSpc>
              <a:spcAft>
                <a:spcPts val="0"/>
              </a:spcAft>
              <a:buClrTx/>
            </a:pPr>
            <a:endParaRPr lang="en-US" dirty="0" smtClean="0"/>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4231964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Long Term:  What Types of  </a:t>
            </a:r>
            <a:r>
              <a:rPr lang="en-US" b="1" dirty="0" smtClean="0">
                <a:solidFill>
                  <a:schemeClr val="tx1"/>
                </a:solidFill>
              </a:rPr>
              <a:t>  Borrowing </a:t>
            </a:r>
            <a:r>
              <a:rPr lang="en-US" b="1" dirty="0">
                <a:solidFill>
                  <a:schemeClr val="tx1"/>
                </a:solidFill>
              </a:rPr>
              <a:t>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dirty="0" smtClean="0"/>
              <a:t>There are Variable and Fixed interest rate mortgages.</a:t>
            </a:r>
          </a:p>
          <a:p>
            <a:pPr marL="1176337" lvl="0" indent="-457200" eaLnBrk="1" fontAlgn="auto" hangingPunct="1">
              <a:lnSpc>
                <a:spcPct val="150000"/>
              </a:lnSpc>
              <a:spcAft>
                <a:spcPts val="0"/>
              </a:spcAft>
              <a:buClrTx/>
              <a:buAutoNum type="alphaLcPeriod"/>
            </a:pPr>
            <a:r>
              <a:rPr lang="en-US" dirty="0" smtClean="0"/>
              <a:t>Variable rates change with the market conditions.</a:t>
            </a:r>
          </a:p>
          <a:p>
            <a:pPr marL="1176337" lvl="0" indent="-457200" eaLnBrk="1" fontAlgn="auto" hangingPunct="1">
              <a:lnSpc>
                <a:spcPct val="150000"/>
              </a:lnSpc>
              <a:spcAft>
                <a:spcPts val="0"/>
              </a:spcAft>
              <a:buClrTx/>
              <a:buAutoNum type="alphaLcPeriod"/>
            </a:pPr>
            <a:r>
              <a:rPr lang="en-US" dirty="0" smtClean="0"/>
              <a:t>Fixed rates are locked in for the amount of time agreed upon.  It is then set again when that time period has ended (usually 3-5 years).</a:t>
            </a:r>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3886659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Long 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Features to Look for in a Mortgage</a:t>
            </a:r>
          </a:p>
          <a:p>
            <a:pPr marL="463550" lvl="0" eaLnBrk="1" fontAlgn="auto" hangingPunct="1">
              <a:lnSpc>
                <a:spcPct val="150000"/>
              </a:lnSpc>
              <a:spcAft>
                <a:spcPts val="0"/>
              </a:spcAft>
              <a:buClrTx/>
            </a:pPr>
            <a:r>
              <a:rPr lang="en-US" dirty="0" smtClean="0"/>
              <a:t>When getting a mortgage ask about</a:t>
            </a:r>
          </a:p>
          <a:p>
            <a:pPr marL="1079500" lvl="0" indent="-360363" eaLnBrk="1" fontAlgn="auto" hangingPunct="1">
              <a:lnSpc>
                <a:spcPct val="150000"/>
              </a:lnSpc>
              <a:spcAft>
                <a:spcPts val="0"/>
              </a:spcAft>
              <a:buClrTx/>
              <a:buFont typeface="Arial" panose="020B0604020202020204" pitchFamily="34" charset="0"/>
              <a:buChar char="•"/>
            </a:pPr>
            <a:r>
              <a:rPr lang="en-US" dirty="0" smtClean="0"/>
              <a:t>the payback period</a:t>
            </a:r>
          </a:p>
          <a:p>
            <a:pPr marL="1079500" lvl="0" indent="-360363" eaLnBrk="1" fontAlgn="auto" hangingPunct="1">
              <a:lnSpc>
                <a:spcPct val="150000"/>
              </a:lnSpc>
              <a:spcAft>
                <a:spcPts val="0"/>
              </a:spcAft>
              <a:buClrTx/>
              <a:buFont typeface="Arial" panose="020B0604020202020204" pitchFamily="34" charset="0"/>
              <a:buChar char="•"/>
            </a:pPr>
            <a:r>
              <a:rPr lang="en-US" dirty="0" smtClean="0"/>
              <a:t>if there is a lump sum payment option or penalty</a:t>
            </a:r>
          </a:p>
          <a:p>
            <a:pPr marL="1079500" lvl="0" indent="-360363" eaLnBrk="1" fontAlgn="auto" hangingPunct="1">
              <a:lnSpc>
                <a:spcPct val="150000"/>
              </a:lnSpc>
              <a:spcAft>
                <a:spcPts val="0"/>
              </a:spcAft>
              <a:buClrTx/>
              <a:buFont typeface="Arial" panose="020B0604020202020204" pitchFamily="34" charset="0"/>
              <a:buChar char="•"/>
            </a:pPr>
            <a:r>
              <a:rPr lang="en-US" dirty="0" smtClean="0"/>
              <a:t>if extra principal payments are allowed and what the limit is</a:t>
            </a:r>
          </a:p>
        </p:txBody>
      </p:sp>
    </p:spTree>
    <p:extLst>
      <p:ext uri="{BB962C8B-B14F-4D97-AF65-F5344CB8AC3E}">
        <p14:creationId xmlns:p14="http://schemas.microsoft.com/office/powerpoint/2010/main" val="3133993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Long 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Features to Look for in a Mortgage</a:t>
            </a:r>
          </a:p>
          <a:p>
            <a:pPr marL="463550" lvl="0" eaLnBrk="1" fontAlgn="auto" hangingPunct="1">
              <a:lnSpc>
                <a:spcPct val="150000"/>
              </a:lnSpc>
              <a:spcAft>
                <a:spcPts val="0"/>
              </a:spcAft>
              <a:buClrTx/>
            </a:pPr>
            <a:r>
              <a:rPr lang="en-US" dirty="0" smtClean="0"/>
              <a:t>When getting a mortgage ask about</a:t>
            </a:r>
          </a:p>
          <a:p>
            <a:pPr marL="1079500" lvl="0" indent="-360363" eaLnBrk="1" fontAlgn="auto" hangingPunct="1">
              <a:lnSpc>
                <a:spcPct val="150000"/>
              </a:lnSpc>
              <a:spcAft>
                <a:spcPts val="0"/>
              </a:spcAft>
              <a:buClrTx/>
              <a:buFont typeface="Arial" panose="020B0604020202020204" pitchFamily="34" charset="0"/>
              <a:buChar char="•"/>
            </a:pPr>
            <a:r>
              <a:rPr lang="en-US" dirty="0" smtClean="0"/>
              <a:t>if insurance is needed</a:t>
            </a:r>
          </a:p>
          <a:p>
            <a:pPr marL="1079500" lvl="0" indent="-360363" eaLnBrk="1" fontAlgn="auto" hangingPunct="1">
              <a:lnSpc>
                <a:spcPct val="150000"/>
              </a:lnSpc>
              <a:spcAft>
                <a:spcPts val="0"/>
              </a:spcAft>
              <a:buClrTx/>
              <a:buFont typeface="Arial" panose="020B0604020202020204" pitchFamily="34" charset="0"/>
              <a:buChar char="•"/>
            </a:pPr>
            <a:r>
              <a:rPr lang="en-US" dirty="0" smtClean="0"/>
              <a:t>if there are fees and expenses included in the mortgage above the purchase price</a:t>
            </a:r>
          </a:p>
          <a:p>
            <a:pPr marL="463550" lvl="0" eaLnBrk="1" fontAlgn="auto" hangingPunct="1">
              <a:lnSpc>
                <a:spcPct val="150000"/>
              </a:lnSpc>
              <a:spcAft>
                <a:spcPts val="0"/>
              </a:spcAft>
              <a:buClrTx/>
            </a:pPr>
            <a:endParaRPr lang="en-US" dirty="0" smtClean="0"/>
          </a:p>
        </p:txBody>
      </p:sp>
    </p:spTree>
    <p:extLst>
      <p:ext uri="{BB962C8B-B14F-4D97-AF65-F5344CB8AC3E}">
        <p14:creationId xmlns:p14="http://schemas.microsoft.com/office/powerpoint/2010/main" val="2919824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49263" indent="-449263" algn="l"/>
            <a:r>
              <a:rPr lang="en-US" b="1" dirty="0">
                <a:solidFill>
                  <a:schemeClr val="tx1"/>
                </a:solidFill>
              </a:rPr>
              <a:t>6. Long Term:  What Types of  Borrowing Options are There?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dirty="0" smtClean="0"/>
              <a:t>True or False</a:t>
            </a:r>
          </a:p>
          <a:p>
            <a:pPr marL="463550" lvl="0" eaLnBrk="1" fontAlgn="auto" hangingPunct="1">
              <a:lnSpc>
                <a:spcPct val="130000"/>
              </a:lnSpc>
              <a:spcAft>
                <a:spcPts val="0"/>
              </a:spcAft>
              <a:buClrTx/>
            </a:pPr>
            <a:r>
              <a:rPr lang="en-US" b="1" dirty="0" smtClean="0"/>
              <a:t>What do you know about credit?</a:t>
            </a:r>
            <a:r>
              <a:rPr lang="en-US" dirty="0" smtClean="0"/>
              <a:t>	</a:t>
            </a:r>
            <a:endParaRPr lang="en-US" dirty="0"/>
          </a:p>
        </p:txBody>
      </p:sp>
      <p:pic>
        <p:nvPicPr>
          <p:cNvPr id="6146" name="Picture 2" descr="C:\Users\Leah\AppData\Local\Microsoft\Windows\Temporary Internet Files\Content.IE5\TLU3Y8W9\MC900448745[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43400" y="3657600"/>
            <a:ext cx="42291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4042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endParaRPr lang="en-US" sz="6000" dirty="0" smtClean="0"/>
          </a:p>
          <a:p>
            <a:pPr marL="463550" lvl="0" eaLnBrk="1" fontAlgn="auto" hangingPunct="1">
              <a:lnSpc>
                <a:spcPct val="130000"/>
              </a:lnSpc>
              <a:spcAft>
                <a:spcPts val="0"/>
              </a:spcAft>
              <a:buClrTx/>
            </a:pPr>
            <a:r>
              <a:rPr lang="en-US" sz="6000" dirty="0" smtClean="0"/>
              <a:t> </a:t>
            </a:r>
          </a:p>
          <a:p>
            <a:pPr marL="463550" lvl="0" eaLnBrk="1" fontAlgn="auto" hangingPunct="1">
              <a:lnSpc>
                <a:spcPct val="130000"/>
              </a:lnSpc>
              <a:spcAft>
                <a:spcPts val="0"/>
              </a:spcAft>
              <a:buClrTx/>
            </a:pPr>
            <a:endParaRPr lang="en-US" dirty="0"/>
          </a:p>
          <a:p>
            <a:pPr marL="463550" lvl="0" eaLnBrk="1" fontAlgn="auto" hangingPunct="1">
              <a:lnSpc>
                <a:spcPct val="130000"/>
              </a:lnSpc>
              <a:spcAft>
                <a:spcPts val="0"/>
              </a:spcAft>
              <a:buClrTx/>
            </a:pPr>
            <a:endParaRPr lang="en-US" dirty="0" smtClean="0"/>
          </a:p>
          <a:p>
            <a:pPr marL="463550" lvl="0" eaLnBrk="1" fontAlgn="auto" hangingPunct="1">
              <a:lnSpc>
                <a:spcPct val="130000"/>
              </a:lnSpc>
              <a:spcAft>
                <a:spcPts val="0"/>
              </a:spcAft>
              <a:buClrTx/>
            </a:pPr>
            <a:r>
              <a:rPr lang="en-US" dirty="0" smtClean="0"/>
              <a:t>				</a:t>
            </a:r>
            <a:endParaRPr lang="en-US" sz="6000" dirty="0" smtClean="0"/>
          </a:p>
        </p:txBody>
      </p:sp>
      <p:pic>
        <p:nvPicPr>
          <p:cNvPr id="5" name="Picture 2" descr="C:\Users\Leah\AppData\Local\Microsoft\Windows\Temporary Internet Files\Content.IE5\2INA02J9\MC90043491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362200"/>
            <a:ext cx="2285714" cy="22857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248400" y="4008698"/>
            <a:ext cx="2590800" cy="1015663"/>
          </a:xfrm>
          <a:prstGeom prst="rect">
            <a:avLst/>
          </a:prstGeom>
          <a:noFill/>
        </p:spPr>
        <p:txBody>
          <a:bodyPr wrap="square" rtlCol="0">
            <a:spAutoFit/>
          </a:bodyPr>
          <a:lstStyle/>
          <a:p>
            <a:r>
              <a:rPr lang="en-CA" sz="6000" dirty="0" smtClean="0"/>
              <a:t>Signs</a:t>
            </a:r>
            <a:endParaRPr lang="en-CA" sz="6000" dirty="0"/>
          </a:p>
        </p:txBody>
      </p:sp>
      <p:sp>
        <p:nvSpPr>
          <p:cNvPr id="7" name="TextBox 6"/>
          <p:cNvSpPr txBox="1"/>
          <p:nvPr/>
        </p:nvSpPr>
        <p:spPr>
          <a:xfrm>
            <a:off x="2590800" y="1879936"/>
            <a:ext cx="2590800" cy="1015663"/>
          </a:xfrm>
          <a:prstGeom prst="rect">
            <a:avLst/>
          </a:prstGeom>
          <a:noFill/>
        </p:spPr>
        <p:txBody>
          <a:bodyPr wrap="square" rtlCol="0">
            <a:spAutoFit/>
          </a:bodyPr>
          <a:lstStyle/>
          <a:p>
            <a:r>
              <a:rPr lang="en-CA" sz="6000" dirty="0" smtClean="0"/>
              <a:t>7. Debt</a:t>
            </a:r>
            <a:endParaRPr lang="en-CA" sz="6000" dirty="0"/>
          </a:p>
        </p:txBody>
      </p:sp>
    </p:spTree>
    <p:extLst>
      <p:ext uri="{BB962C8B-B14F-4D97-AF65-F5344CB8AC3E}">
        <p14:creationId xmlns:p14="http://schemas.microsoft.com/office/powerpoint/2010/main" val="2117312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7. Debt Danger Signs</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30000"/>
              </a:lnSpc>
              <a:spcAft>
                <a:spcPts val="0"/>
              </a:spcAft>
              <a:buClrTx/>
            </a:pPr>
            <a:r>
              <a:rPr lang="en-US" b="1" dirty="0" smtClean="0"/>
              <a:t>Danger Signs</a:t>
            </a:r>
          </a:p>
          <a:p>
            <a:pPr marL="1176337" lvl="0" indent="-457200" eaLnBrk="1" fontAlgn="auto" hangingPunct="1">
              <a:lnSpc>
                <a:spcPct val="150000"/>
              </a:lnSpc>
              <a:spcAft>
                <a:spcPts val="0"/>
              </a:spcAft>
              <a:buClrTx/>
              <a:buAutoNum type="alphaLcPeriod"/>
            </a:pPr>
            <a:r>
              <a:rPr lang="en-US" dirty="0" smtClean="0"/>
              <a:t>Necessity versus convenience</a:t>
            </a:r>
          </a:p>
          <a:p>
            <a:pPr marL="1176337" lvl="0" indent="-457200" eaLnBrk="1" fontAlgn="auto" hangingPunct="1">
              <a:lnSpc>
                <a:spcPct val="150000"/>
              </a:lnSpc>
              <a:spcAft>
                <a:spcPts val="0"/>
              </a:spcAft>
              <a:buClrTx/>
              <a:buAutoNum type="alphaLcPeriod"/>
            </a:pPr>
            <a:r>
              <a:rPr lang="en-US" dirty="0" smtClean="0"/>
              <a:t>Credit card </a:t>
            </a:r>
            <a:r>
              <a:rPr lang="en-US" dirty="0"/>
              <a:t>c</a:t>
            </a:r>
            <a:r>
              <a:rPr lang="en-US" dirty="0" smtClean="0"/>
              <a:t>ash </a:t>
            </a:r>
            <a:r>
              <a:rPr lang="en-US" dirty="0"/>
              <a:t>a</a:t>
            </a:r>
            <a:r>
              <a:rPr lang="en-US" dirty="0" smtClean="0"/>
              <a:t>dvances</a:t>
            </a:r>
          </a:p>
          <a:p>
            <a:pPr marL="1176337" lvl="0" indent="-457200" eaLnBrk="1" fontAlgn="auto" hangingPunct="1">
              <a:lnSpc>
                <a:spcPct val="150000"/>
              </a:lnSpc>
              <a:spcAft>
                <a:spcPts val="0"/>
              </a:spcAft>
              <a:buClrTx/>
              <a:buAutoNum type="alphaLcPeriod"/>
            </a:pPr>
            <a:r>
              <a:rPr lang="en-US" dirty="0" smtClean="0"/>
              <a:t>Regularly missing payments</a:t>
            </a:r>
          </a:p>
          <a:p>
            <a:pPr marL="1176337" lvl="0" indent="-457200" eaLnBrk="1" fontAlgn="auto" hangingPunct="1">
              <a:lnSpc>
                <a:spcPct val="150000"/>
              </a:lnSpc>
              <a:spcAft>
                <a:spcPts val="0"/>
              </a:spcAft>
              <a:buClrTx/>
              <a:buAutoNum type="alphaLcPeriod"/>
            </a:pPr>
            <a:r>
              <a:rPr lang="en-US" dirty="0" smtClean="0"/>
              <a:t>Transferring balances between credit cards</a:t>
            </a:r>
          </a:p>
          <a:p>
            <a:pPr marL="1176337" lvl="0" indent="-457200" eaLnBrk="1" fontAlgn="auto" hangingPunct="1">
              <a:lnSpc>
                <a:spcPct val="150000"/>
              </a:lnSpc>
              <a:spcAft>
                <a:spcPts val="0"/>
              </a:spcAft>
              <a:buClrTx/>
              <a:buAutoNum type="alphaLcPeriod"/>
            </a:pPr>
            <a:r>
              <a:rPr lang="en-US" dirty="0" smtClean="0"/>
              <a:t>Reaching or going over the credit limit on a regular basis</a:t>
            </a:r>
          </a:p>
          <a:p>
            <a:pPr marL="1176337" lvl="0" indent="-457200" eaLnBrk="1" fontAlgn="auto" hangingPunct="1">
              <a:lnSpc>
                <a:spcPct val="150000"/>
              </a:lnSpc>
              <a:spcAft>
                <a:spcPts val="0"/>
              </a:spcAft>
              <a:buClrTx/>
              <a:buAutoNum type="alphaLcPeriod"/>
            </a:pPr>
            <a:r>
              <a:rPr lang="en-US" dirty="0" smtClean="0"/>
              <a:t>Not knowing how much you owe</a:t>
            </a:r>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7273346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a:t>
            </a:r>
            <a:r>
              <a:rPr lang="en-US" b="1" dirty="0" smtClean="0">
                <a:solidFill>
                  <a:schemeClr val="tx1"/>
                </a:solidFill>
              </a:rPr>
              <a:t>Credit?</a:t>
            </a:r>
            <a:endParaRPr lang="en-US" b="1" dirty="0">
              <a:solidFill>
                <a:schemeClr val="tx1"/>
              </a:solidFill>
            </a:endParaRPr>
          </a:p>
        </p:txBody>
      </p:sp>
      <p:sp>
        <p:nvSpPr>
          <p:cNvPr id="3" name="Content Placeholder 2"/>
          <p:cNvSpPr>
            <a:spLocks noGrp="1"/>
          </p:cNvSpPr>
          <p:nvPr>
            <p:ph idx="1"/>
          </p:nvPr>
        </p:nvSpPr>
        <p:spPr/>
        <p:txBody>
          <a:bodyPr/>
          <a:lstStyle/>
          <a:p>
            <a:pPr marL="511175" lvl="0" indent="-47625" eaLnBrk="1" fontAlgn="auto" hangingPunct="1">
              <a:lnSpc>
                <a:spcPct val="150000"/>
              </a:lnSpc>
              <a:spcAft>
                <a:spcPts val="0"/>
              </a:spcAft>
              <a:buClrTx/>
            </a:pPr>
            <a:r>
              <a:rPr lang="en-US" kern="1200" dirty="0" smtClean="0">
                <a:solidFill>
                  <a:prstClr val="black"/>
                </a:solidFill>
                <a:latin typeface="Cambria" panose="02040503050406030204" pitchFamily="18" charset="0"/>
              </a:rPr>
              <a:t>There are different types of  credit including</a:t>
            </a:r>
          </a:p>
          <a:p>
            <a:pPr marL="1377950" lvl="1" indent="-463550" eaLnBrk="1" fontAlgn="auto" hangingPunct="1">
              <a:lnSpc>
                <a:spcPct val="150000"/>
              </a:lnSpc>
              <a:buClrTx/>
            </a:pPr>
            <a:r>
              <a:rPr lang="en-US" kern="1200" dirty="0" smtClean="0">
                <a:solidFill>
                  <a:prstClr val="black"/>
                </a:solidFill>
              </a:rPr>
              <a:t>p</a:t>
            </a:r>
            <a:r>
              <a:rPr lang="en-US" kern="1200" dirty="0" smtClean="0">
                <a:solidFill>
                  <a:prstClr val="black"/>
                </a:solidFill>
                <a:latin typeface="Cambria" panose="02040503050406030204" pitchFamily="18" charset="0"/>
              </a:rPr>
              <a:t>ersonal loans</a:t>
            </a:r>
          </a:p>
          <a:p>
            <a:pPr marL="1377950" lvl="1" indent="-463550" eaLnBrk="1" fontAlgn="auto" hangingPunct="1">
              <a:lnSpc>
                <a:spcPct val="150000"/>
              </a:lnSpc>
              <a:buClrTx/>
            </a:pPr>
            <a:r>
              <a:rPr lang="en-US" kern="1200" dirty="0">
                <a:solidFill>
                  <a:prstClr val="black"/>
                </a:solidFill>
              </a:rPr>
              <a:t>c</a:t>
            </a:r>
            <a:r>
              <a:rPr lang="en-US" kern="1200" dirty="0" smtClean="0">
                <a:solidFill>
                  <a:prstClr val="black"/>
                </a:solidFill>
              </a:rPr>
              <a:t>ar loans</a:t>
            </a:r>
          </a:p>
          <a:p>
            <a:pPr marL="1377950" lvl="1" indent="-463550" eaLnBrk="1" fontAlgn="auto" hangingPunct="1">
              <a:lnSpc>
                <a:spcPct val="150000"/>
              </a:lnSpc>
              <a:buClrTx/>
            </a:pPr>
            <a:r>
              <a:rPr lang="en-US" kern="1200" dirty="0" smtClean="0">
                <a:solidFill>
                  <a:prstClr val="black"/>
                </a:solidFill>
              </a:rPr>
              <a:t>lines</a:t>
            </a:r>
            <a:r>
              <a:rPr lang="en-US" kern="1200" dirty="0" smtClean="0">
                <a:solidFill>
                  <a:prstClr val="black"/>
                </a:solidFill>
                <a:latin typeface="Cambria" panose="02040503050406030204" pitchFamily="18" charset="0"/>
              </a:rPr>
              <a:t> of credit</a:t>
            </a:r>
          </a:p>
          <a:p>
            <a:pPr marL="1377950" lvl="1" indent="-463550" eaLnBrk="1" fontAlgn="auto" hangingPunct="1">
              <a:lnSpc>
                <a:spcPct val="150000"/>
              </a:lnSpc>
              <a:buClrTx/>
            </a:pPr>
            <a:r>
              <a:rPr lang="en-US" kern="1200" dirty="0" smtClean="0">
                <a:solidFill>
                  <a:prstClr val="black"/>
                </a:solidFill>
              </a:rPr>
              <a:t>mortgages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2236940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smtClean="0">
                <a:solidFill>
                  <a:schemeClr val="tx1"/>
                </a:solidFill>
              </a:rPr>
              <a:t>8. Ways to Reduce Your Debt</a:t>
            </a:r>
            <a:endParaRPr lang="en-US" sz="3200" b="1" dirty="0">
              <a:solidFill>
                <a:schemeClr val="tx1"/>
              </a:solidFill>
            </a:endParaRPr>
          </a:p>
        </p:txBody>
      </p:sp>
      <p:sp>
        <p:nvSpPr>
          <p:cNvPr id="3" name="Content Placeholder 2"/>
          <p:cNvSpPr>
            <a:spLocks noGrp="1"/>
          </p:cNvSpPr>
          <p:nvPr>
            <p:ph idx="1"/>
          </p:nvPr>
        </p:nvSpPr>
        <p:spPr/>
        <p:txBody>
          <a:bodyPr/>
          <a:lstStyle/>
          <a:p>
            <a:pPr marL="1176337" lvl="0" indent="-457200" eaLnBrk="1" fontAlgn="auto" hangingPunct="1">
              <a:lnSpc>
                <a:spcPct val="150000"/>
              </a:lnSpc>
              <a:spcAft>
                <a:spcPts val="0"/>
              </a:spcAft>
              <a:buClrTx/>
              <a:buFont typeface="+mj-lt"/>
              <a:buAutoNum type="alphaLcParenR"/>
            </a:pPr>
            <a:r>
              <a:rPr lang="en-US" dirty="0" smtClean="0"/>
              <a:t>Always pay at least the minimum payment balance.</a:t>
            </a:r>
          </a:p>
          <a:p>
            <a:pPr marL="1079500" lvl="0" indent="-360363" eaLnBrk="1" fontAlgn="auto" hangingPunct="1">
              <a:lnSpc>
                <a:spcPct val="150000"/>
              </a:lnSpc>
              <a:spcAft>
                <a:spcPts val="0"/>
              </a:spcAft>
              <a:buClrTx/>
              <a:buAutoNum type="alphaLcParenR"/>
            </a:pPr>
            <a:r>
              <a:rPr lang="en-US" dirty="0" smtClean="0"/>
              <a:t>Pay off as much as you can and as soon as you can.</a:t>
            </a:r>
          </a:p>
          <a:p>
            <a:pPr marL="1079500" lvl="0" indent="-360363" eaLnBrk="1" fontAlgn="auto" hangingPunct="1">
              <a:lnSpc>
                <a:spcPct val="150000"/>
              </a:lnSpc>
              <a:spcAft>
                <a:spcPts val="0"/>
              </a:spcAft>
              <a:buClrTx/>
              <a:buAutoNum type="alphaLcParenR"/>
            </a:pPr>
            <a:r>
              <a:rPr lang="en-US" dirty="0" smtClean="0"/>
              <a:t>Pay off the debt with the highest interest rate first.</a:t>
            </a:r>
          </a:p>
          <a:p>
            <a:pPr marL="1079500" lvl="0" indent="-360363" eaLnBrk="1" fontAlgn="auto" hangingPunct="1">
              <a:lnSpc>
                <a:spcPct val="150000"/>
              </a:lnSpc>
              <a:spcAft>
                <a:spcPts val="0"/>
              </a:spcAft>
              <a:buClrTx/>
              <a:buAutoNum type="alphaLcParenR"/>
            </a:pPr>
            <a:r>
              <a:rPr lang="en-US" dirty="0" smtClean="0"/>
              <a:t>Ask for lower interest rates or re-negotiate on long term loans.</a:t>
            </a:r>
          </a:p>
          <a:p>
            <a:pPr marL="463550"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2015083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a:solidFill>
                  <a:schemeClr val="tx1"/>
                </a:solidFill>
              </a:rPr>
              <a:t>8. </a:t>
            </a:r>
            <a:r>
              <a:rPr lang="en-US" b="1" dirty="0" smtClean="0">
                <a:solidFill>
                  <a:schemeClr val="tx1"/>
                </a:solidFill>
              </a:rPr>
              <a:t>Ways </a:t>
            </a:r>
            <a:r>
              <a:rPr lang="en-US" b="1" dirty="0">
                <a:solidFill>
                  <a:schemeClr val="tx1"/>
                </a:solidFill>
              </a:rPr>
              <a:t>to Reduce Your Debt</a:t>
            </a:r>
            <a:endParaRPr lang="en-US" sz="3200" b="1" dirty="0">
              <a:solidFill>
                <a:schemeClr val="tx1"/>
              </a:solidFill>
            </a:endParaRPr>
          </a:p>
        </p:txBody>
      </p:sp>
      <p:sp>
        <p:nvSpPr>
          <p:cNvPr id="3" name="Content Placeholder 2"/>
          <p:cNvSpPr>
            <a:spLocks noGrp="1"/>
          </p:cNvSpPr>
          <p:nvPr>
            <p:ph idx="1"/>
          </p:nvPr>
        </p:nvSpPr>
        <p:spPr/>
        <p:txBody>
          <a:bodyPr/>
          <a:lstStyle/>
          <a:p>
            <a:pPr marL="1174750" lvl="0" indent="-457200" eaLnBrk="1" fontAlgn="auto" hangingPunct="1">
              <a:lnSpc>
                <a:spcPct val="150000"/>
              </a:lnSpc>
              <a:spcAft>
                <a:spcPts val="0"/>
              </a:spcAft>
              <a:buClrTx/>
              <a:buFont typeface="+mj-lt"/>
              <a:buAutoNum type="alphaLcParenR" startAt="5"/>
            </a:pPr>
            <a:r>
              <a:rPr lang="en-US" dirty="0" smtClean="0"/>
              <a:t>Stop using credit cards.</a:t>
            </a:r>
          </a:p>
          <a:p>
            <a:pPr marL="1079500" lvl="0" indent="-361950" eaLnBrk="1" fontAlgn="auto" hangingPunct="1">
              <a:lnSpc>
                <a:spcPct val="150000"/>
              </a:lnSpc>
              <a:spcAft>
                <a:spcPts val="0"/>
              </a:spcAft>
              <a:buClrTx/>
              <a:buAutoNum type="alphaLcParenR" startAt="5"/>
            </a:pPr>
            <a:r>
              <a:rPr lang="en-US" dirty="0" smtClean="0"/>
              <a:t>Get a consolidating debt loan.</a:t>
            </a:r>
          </a:p>
          <a:p>
            <a:pPr marL="719137" lvl="0" eaLnBrk="1" fontAlgn="auto" hangingPunct="1">
              <a:lnSpc>
                <a:spcPct val="150000"/>
              </a:lnSpc>
              <a:spcAft>
                <a:spcPts val="0"/>
              </a:spcAft>
              <a:buClrTx/>
            </a:pPr>
            <a:endParaRPr lang="en-US" dirty="0"/>
          </a:p>
          <a:p>
            <a:pPr marL="719137" lvl="0" eaLnBrk="1" fontAlgn="auto" hangingPunct="1">
              <a:lnSpc>
                <a:spcPct val="130000"/>
              </a:lnSpc>
              <a:spcAft>
                <a:spcPts val="0"/>
              </a:spcAft>
              <a:buClrTx/>
            </a:pPr>
            <a:endParaRPr lang="en-US" dirty="0"/>
          </a:p>
        </p:txBody>
      </p:sp>
    </p:spTree>
    <p:extLst>
      <p:ext uri="{BB962C8B-B14F-4D97-AF65-F5344CB8AC3E}">
        <p14:creationId xmlns:p14="http://schemas.microsoft.com/office/powerpoint/2010/main" val="58287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28650" indent="-628650" algn="l"/>
            <a:r>
              <a:rPr lang="en-US" b="1" dirty="0">
                <a:solidFill>
                  <a:schemeClr val="tx1"/>
                </a:solidFill>
              </a:rPr>
              <a:t>8. </a:t>
            </a:r>
            <a:r>
              <a:rPr lang="en-US" b="1" dirty="0" smtClean="0">
                <a:solidFill>
                  <a:schemeClr val="tx1"/>
                </a:solidFill>
              </a:rPr>
              <a:t>Ways </a:t>
            </a:r>
            <a:r>
              <a:rPr lang="en-US" b="1" dirty="0">
                <a:solidFill>
                  <a:schemeClr val="tx1"/>
                </a:solidFill>
              </a:rPr>
              <a:t>to Reduce Your Debt</a:t>
            </a:r>
            <a:endParaRPr lang="en-US" sz="3200" b="1" dirty="0">
              <a:solidFill>
                <a:schemeClr val="tx1"/>
              </a:solidFill>
            </a:endParaRPr>
          </a:p>
        </p:txBody>
      </p:sp>
      <p:sp>
        <p:nvSpPr>
          <p:cNvPr id="3" name="Content Placeholder 2"/>
          <p:cNvSpPr>
            <a:spLocks noGrp="1"/>
          </p:cNvSpPr>
          <p:nvPr>
            <p:ph idx="1"/>
          </p:nvPr>
        </p:nvSpPr>
        <p:spPr/>
        <p:txBody>
          <a:bodyPr/>
          <a:lstStyle/>
          <a:p>
            <a:pPr marL="717550" lvl="0" indent="-177800" eaLnBrk="1" fontAlgn="auto" hangingPunct="1">
              <a:lnSpc>
                <a:spcPct val="150000"/>
              </a:lnSpc>
              <a:spcAft>
                <a:spcPts val="0"/>
              </a:spcAft>
              <a:buClrTx/>
            </a:pPr>
            <a:r>
              <a:rPr lang="en-US" dirty="0" smtClean="0"/>
              <a:t>Other Repayment Options are</a:t>
            </a:r>
          </a:p>
          <a:p>
            <a:pPr marL="1060450" lvl="0" indent="-342900" eaLnBrk="1" fontAlgn="auto" hangingPunct="1">
              <a:lnSpc>
                <a:spcPct val="150000"/>
              </a:lnSpc>
              <a:spcAft>
                <a:spcPts val="0"/>
              </a:spcAft>
              <a:buClrTx/>
              <a:buFont typeface="Arial" panose="020B0604020202020204" pitchFamily="34" charset="0"/>
              <a:buChar char="•"/>
            </a:pPr>
            <a:r>
              <a:rPr lang="en-US" dirty="0" smtClean="0"/>
              <a:t>remortgaging first or getting a second mortgage to pay debt</a:t>
            </a:r>
          </a:p>
          <a:p>
            <a:pPr marL="1062037" lvl="0" indent="-342900" eaLnBrk="1" fontAlgn="auto" hangingPunct="1">
              <a:lnSpc>
                <a:spcPct val="150000"/>
              </a:lnSpc>
              <a:spcAft>
                <a:spcPts val="0"/>
              </a:spcAft>
              <a:buClrTx/>
              <a:buFont typeface="Arial" panose="020B0604020202020204" pitchFamily="34" charset="0"/>
              <a:buChar char="•"/>
            </a:pPr>
            <a:r>
              <a:rPr lang="en-US" dirty="0" smtClean="0"/>
              <a:t>accessing the debt management program</a:t>
            </a:r>
          </a:p>
          <a:p>
            <a:pPr marL="1062037" lvl="0" indent="-342900" eaLnBrk="1" fontAlgn="auto" hangingPunct="1">
              <a:lnSpc>
                <a:spcPct val="150000"/>
              </a:lnSpc>
              <a:spcAft>
                <a:spcPts val="0"/>
              </a:spcAft>
              <a:buClrTx/>
              <a:buFont typeface="Arial" panose="020B0604020202020204" pitchFamily="34" charset="0"/>
              <a:buChar char="•"/>
            </a:pPr>
            <a:r>
              <a:rPr lang="en-US" dirty="0" smtClean="0"/>
              <a:t>using a consumer proposal</a:t>
            </a:r>
          </a:p>
          <a:p>
            <a:pPr marL="1062037" lvl="0" indent="-342900" eaLnBrk="1" fontAlgn="auto" hangingPunct="1">
              <a:lnSpc>
                <a:spcPct val="150000"/>
              </a:lnSpc>
              <a:spcAft>
                <a:spcPts val="0"/>
              </a:spcAft>
              <a:buClrTx/>
              <a:buFont typeface="Arial" panose="020B0604020202020204" pitchFamily="34" charset="0"/>
              <a:buChar char="•"/>
            </a:pPr>
            <a:r>
              <a:rPr lang="en-US" dirty="0" smtClean="0"/>
              <a:t>filing for bankruptcy</a:t>
            </a:r>
          </a:p>
          <a:p>
            <a:pPr marL="719137" lvl="0" eaLnBrk="1" fontAlgn="auto" hangingPunct="1">
              <a:lnSpc>
                <a:spcPct val="130000"/>
              </a:lnSpc>
              <a:spcAft>
                <a:spcPts val="0"/>
              </a:spcAft>
              <a:buClrTx/>
            </a:pPr>
            <a:endParaRPr lang="en-US" dirty="0"/>
          </a:p>
        </p:txBody>
      </p:sp>
    </p:spTree>
    <p:extLst>
      <p:ext uri="{BB962C8B-B14F-4D97-AF65-F5344CB8AC3E}">
        <p14:creationId xmlns:p14="http://schemas.microsoft.com/office/powerpoint/2010/main" val="1961207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39750" indent="-539750" algn="l"/>
            <a:r>
              <a:rPr lang="en-US" b="1" dirty="0" smtClean="0">
                <a:solidFill>
                  <a:schemeClr val="tx1"/>
                </a:solidFill>
              </a:rPr>
              <a:t>9.  Helpful Tips to Keep in Mind When It Comes to Borrowing </a:t>
            </a:r>
            <a:endParaRPr lang="en-US" sz="3200" b="1" dirty="0">
              <a:solidFill>
                <a:schemeClr val="tx1"/>
              </a:solidFill>
            </a:endParaRPr>
          </a:p>
        </p:txBody>
      </p:sp>
      <p:sp>
        <p:nvSpPr>
          <p:cNvPr id="3" name="Content Placeholder 2"/>
          <p:cNvSpPr>
            <a:spLocks noGrp="1"/>
          </p:cNvSpPr>
          <p:nvPr>
            <p:ph idx="1"/>
          </p:nvPr>
        </p:nvSpPr>
        <p:spPr/>
        <p:txBody>
          <a:bodyPr/>
          <a:lstStyle/>
          <a:p>
            <a:pPr marL="719137" lvl="0" eaLnBrk="1" fontAlgn="auto" hangingPunct="1">
              <a:lnSpc>
                <a:spcPct val="150000"/>
              </a:lnSpc>
              <a:spcAft>
                <a:spcPts val="0"/>
              </a:spcAft>
              <a:buClrTx/>
            </a:pPr>
            <a:r>
              <a:rPr lang="en-US" b="1" dirty="0" smtClean="0"/>
              <a:t>The 20/10 Rule</a:t>
            </a:r>
          </a:p>
          <a:p>
            <a:pPr marL="719137" lvl="0" eaLnBrk="1" fontAlgn="auto" hangingPunct="1">
              <a:lnSpc>
                <a:spcPct val="150000"/>
              </a:lnSpc>
              <a:spcAft>
                <a:spcPts val="0"/>
              </a:spcAft>
              <a:buClrTx/>
            </a:pPr>
            <a:r>
              <a:rPr lang="en-US" dirty="0" smtClean="0"/>
              <a:t>Never borrow more than 20% of your yearly net income. </a:t>
            </a:r>
          </a:p>
          <a:p>
            <a:pPr marL="719137" lvl="0" eaLnBrk="1" fontAlgn="auto" hangingPunct="1">
              <a:lnSpc>
                <a:spcPct val="150000"/>
              </a:lnSpc>
              <a:spcAft>
                <a:spcPts val="0"/>
              </a:spcAft>
              <a:buClrTx/>
            </a:pPr>
            <a:endParaRPr lang="en-US" dirty="0" smtClean="0"/>
          </a:p>
          <a:p>
            <a:pPr marL="719137" lvl="0" eaLnBrk="1" fontAlgn="auto" hangingPunct="1">
              <a:lnSpc>
                <a:spcPct val="150000"/>
              </a:lnSpc>
              <a:spcAft>
                <a:spcPts val="0"/>
              </a:spcAft>
              <a:buClrTx/>
            </a:pPr>
            <a:r>
              <a:rPr lang="en-US" dirty="0" smtClean="0"/>
              <a:t>Repayment should be no more than 10% of your monthly net income.</a:t>
            </a:r>
            <a:endParaRPr lang="en-US" dirty="0"/>
          </a:p>
          <a:p>
            <a:pPr marL="719137" lvl="0" eaLnBrk="1" fontAlgn="auto" hangingPunct="1">
              <a:lnSpc>
                <a:spcPct val="130000"/>
              </a:lnSpc>
              <a:spcAft>
                <a:spcPts val="0"/>
              </a:spcAft>
              <a:buClrTx/>
            </a:pPr>
            <a:endParaRPr lang="en-US" dirty="0" smtClean="0"/>
          </a:p>
        </p:txBody>
      </p:sp>
    </p:spTree>
    <p:extLst>
      <p:ext uri="{BB962C8B-B14F-4D97-AF65-F5344CB8AC3E}">
        <p14:creationId xmlns:p14="http://schemas.microsoft.com/office/powerpoint/2010/main" val="1611600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39750" indent="-539750" algn="l"/>
            <a:r>
              <a:rPr lang="en-US" b="1" dirty="0" smtClean="0">
                <a:solidFill>
                  <a:schemeClr val="tx1"/>
                </a:solidFill>
              </a:rPr>
              <a:t>9.  Helpful Tips to Keep in Mind When It Comes to Borrowing </a:t>
            </a:r>
            <a:endParaRPr lang="en-US" sz="3200" b="1" dirty="0">
              <a:solidFill>
                <a:schemeClr val="tx1"/>
              </a:solidFill>
            </a:endParaRPr>
          </a:p>
        </p:txBody>
      </p:sp>
      <p:sp>
        <p:nvSpPr>
          <p:cNvPr id="3" name="Content Placeholder 2"/>
          <p:cNvSpPr>
            <a:spLocks noGrp="1"/>
          </p:cNvSpPr>
          <p:nvPr>
            <p:ph idx="1"/>
          </p:nvPr>
        </p:nvSpPr>
        <p:spPr/>
        <p:txBody>
          <a:bodyPr/>
          <a:lstStyle/>
          <a:p>
            <a:pPr marL="1176337" lvl="0" indent="-457200" eaLnBrk="1" fontAlgn="auto" hangingPunct="1">
              <a:lnSpc>
                <a:spcPct val="150000"/>
              </a:lnSpc>
              <a:spcAft>
                <a:spcPts val="0"/>
              </a:spcAft>
              <a:buClrTx/>
              <a:buAutoNum type="alphaLcPeriod"/>
              <a:tabLst>
                <a:tab pos="1079500" algn="l"/>
              </a:tabLst>
            </a:pPr>
            <a:r>
              <a:rPr lang="en-US" dirty="0" smtClean="0"/>
              <a:t>Don’t treat credit like free money.</a:t>
            </a:r>
          </a:p>
          <a:p>
            <a:pPr marL="1176337" lvl="0" indent="-457200" eaLnBrk="1" fontAlgn="auto" hangingPunct="1">
              <a:lnSpc>
                <a:spcPct val="150000"/>
              </a:lnSpc>
              <a:spcAft>
                <a:spcPts val="0"/>
              </a:spcAft>
              <a:buClrTx/>
              <a:buAutoNum type="alphaLcPeriod"/>
              <a:tabLst>
                <a:tab pos="1079500" algn="l"/>
              </a:tabLst>
            </a:pPr>
            <a:r>
              <a:rPr lang="en-US" dirty="0" smtClean="0"/>
              <a:t>Shop around for the lowest interest rate.</a:t>
            </a:r>
          </a:p>
          <a:p>
            <a:pPr marL="1176337" lvl="0" indent="-457200" eaLnBrk="1" fontAlgn="auto" hangingPunct="1">
              <a:lnSpc>
                <a:spcPct val="150000"/>
              </a:lnSpc>
              <a:spcAft>
                <a:spcPts val="0"/>
              </a:spcAft>
              <a:buClrTx/>
              <a:buAutoNum type="alphaLcPeriod"/>
              <a:tabLst>
                <a:tab pos="1079500" algn="l"/>
              </a:tabLst>
            </a:pPr>
            <a:r>
              <a:rPr lang="en-US" dirty="0" smtClean="0"/>
              <a:t>Understand your agreements.  Know your payments deadlines and penalties.</a:t>
            </a:r>
          </a:p>
          <a:p>
            <a:pPr marL="1176337" lvl="0" indent="-457200" eaLnBrk="1" fontAlgn="auto" hangingPunct="1">
              <a:lnSpc>
                <a:spcPct val="150000"/>
              </a:lnSpc>
              <a:spcAft>
                <a:spcPts val="0"/>
              </a:spcAft>
              <a:buClrTx/>
              <a:buAutoNum type="alphaLcPeriod"/>
              <a:tabLst>
                <a:tab pos="1079500" algn="l"/>
              </a:tabLst>
            </a:pPr>
            <a:r>
              <a:rPr lang="en-US" dirty="0" smtClean="0"/>
              <a:t>Avoid “maxing-out” or using all your available credit.</a:t>
            </a:r>
          </a:p>
        </p:txBody>
      </p:sp>
    </p:spTree>
    <p:extLst>
      <p:ext uri="{BB962C8B-B14F-4D97-AF65-F5344CB8AC3E}">
        <p14:creationId xmlns:p14="http://schemas.microsoft.com/office/powerpoint/2010/main" val="2818636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39750" indent="-539750" algn="l"/>
            <a:r>
              <a:rPr lang="en-US" b="1" dirty="0" smtClean="0">
                <a:solidFill>
                  <a:schemeClr val="tx1"/>
                </a:solidFill>
              </a:rPr>
              <a:t>9.  Helpful Tips to Keep in Mind When It Comes to Borrowing </a:t>
            </a:r>
            <a:endParaRPr lang="en-US" sz="3200" b="1" dirty="0">
              <a:solidFill>
                <a:schemeClr val="tx1"/>
              </a:solidFill>
            </a:endParaRPr>
          </a:p>
        </p:txBody>
      </p:sp>
      <p:sp>
        <p:nvSpPr>
          <p:cNvPr id="3" name="Content Placeholder 2"/>
          <p:cNvSpPr>
            <a:spLocks noGrp="1"/>
          </p:cNvSpPr>
          <p:nvPr>
            <p:ph idx="1"/>
          </p:nvPr>
        </p:nvSpPr>
        <p:spPr/>
        <p:txBody>
          <a:bodyPr/>
          <a:lstStyle/>
          <a:p>
            <a:pPr marL="1176337" indent="-457200" eaLnBrk="1" fontAlgn="auto" hangingPunct="1">
              <a:lnSpc>
                <a:spcPct val="130000"/>
              </a:lnSpc>
              <a:spcAft>
                <a:spcPts val="0"/>
              </a:spcAft>
              <a:buClrTx/>
              <a:buAutoNum type="alphaLcPeriod" startAt="5"/>
              <a:tabLst>
                <a:tab pos="1079500" algn="l"/>
              </a:tabLst>
            </a:pPr>
            <a:r>
              <a:rPr lang="en-US" dirty="0" smtClean="0"/>
              <a:t>Figure out the total price you are paying when you use credit.  How much will interest cost you</a:t>
            </a:r>
            <a:r>
              <a:rPr lang="en-US" dirty="0"/>
              <a:t>? </a:t>
            </a:r>
            <a:endParaRPr lang="en-US" dirty="0" smtClean="0"/>
          </a:p>
          <a:p>
            <a:pPr marL="1139825" indent="-422275" eaLnBrk="1" fontAlgn="auto" hangingPunct="1">
              <a:lnSpc>
                <a:spcPct val="130000"/>
              </a:lnSpc>
              <a:spcAft>
                <a:spcPts val="0"/>
              </a:spcAft>
              <a:buClrTx/>
              <a:buAutoNum type="alphaLcPeriod" startAt="5"/>
              <a:tabLst>
                <a:tab pos="1079500" algn="l"/>
              </a:tabLst>
            </a:pPr>
            <a:r>
              <a:rPr lang="en-US" dirty="0" smtClean="0"/>
              <a:t>Read </a:t>
            </a:r>
            <a:r>
              <a:rPr lang="en-US" dirty="0"/>
              <a:t>your credit card statements.  </a:t>
            </a:r>
            <a:endParaRPr lang="en-US" dirty="0" smtClean="0"/>
          </a:p>
          <a:p>
            <a:pPr marL="1603375" indent="-885825" eaLnBrk="1" fontAlgn="auto" hangingPunct="1">
              <a:lnSpc>
                <a:spcPct val="130000"/>
              </a:lnSpc>
              <a:spcAft>
                <a:spcPts val="0"/>
              </a:spcAft>
              <a:buClrTx/>
            </a:pPr>
            <a:r>
              <a:rPr lang="en-US" dirty="0"/>
              <a:t>	</a:t>
            </a:r>
            <a:r>
              <a:rPr lang="en-US" dirty="0" smtClean="0"/>
              <a:t>Make </a:t>
            </a:r>
            <a:r>
              <a:rPr lang="en-US" dirty="0"/>
              <a:t>sure the charges and </a:t>
            </a:r>
            <a:r>
              <a:rPr lang="en-US" dirty="0" smtClean="0"/>
              <a:t>purchases listed </a:t>
            </a:r>
            <a:r>
              <a:rPr lang="en-US" dirty="0"/>
              <a:t>are correct.  </a:t>
            </a:r>
            <a:endParaRPr lang="en-US" dirty="0" smtClean="0"/>
          </a:p>
          <a:p>
            <a:pPr marL="1603375" indent="-885825" eaLnBrk="1" fontAlgn="auto" hangingPunct="1">
              <a:lnSpc>
                <a:spcPct val="130000"/>
              </a:lnSpc>
              <a:spcAft>
                <a:spcPts val="0"/>
              </a:spcAft>
              <a:buClrTx/>
            </a:pPr>
            <a:r>
              <a:rPr lang="en-US" dirty="0"/>
              <a:t>	</a:t>
            </a:r>
            <a:r>
              <a:rPr lang="en-US" dirty="0" smtClean="0"/>
              <a:t>If </a:t>
            </a:r>
            <a:r>
              <a:rPr lang="en-US" dirty="0"/>
              <a:t>they aren’t correct, </a:t>
            </a:r>
            <a:r>
              <a:rPr lang="en-US" dirty="0" smtClean="0"/>
              <a:t>call </a:t>
            </a:r>
            <a:r>
              <a:rPr lang="en-US" dirty="0"/>
              <a:t>your credit card company right </a:t>
            </a:r>
            <a:r>
              <a:rPr lang="en-US" dirty="0" smtClean="0"/>
              <a:t>away</a:t>
            </a:r>
            <a:r>
              <a:rPr lang="en-US" dirty="0"/>
              <a:t>.</a:t>
            </a:r>
          </a:p>
          <a:p>
            <a:pPr marL="719137" lvl="0" eaLnBrk="1" fontAlgn="auto" hangingPunct="1">
              <a:lnSpc>
                <a:spcPct val="130000"/>
              </a:lnSpc>
              <a:spcAft>
                <a:spcPts val="0"/>
              </a:spcAft>
              <a:buClrTx/>
              <a:tabLst>
                <a:tab pos="1079500" algn="l"/>
              </a:tabLst>
            </a:pPr>
            <a:endParaRPr lang="en-US" dirty="0" smtClean="0"/>
          </a:p>
        </p:txBody>
      </p:sp>
    </p:spTree>
    <p:extLst>
      <p:ext uri="{BB962C8B-B14F-4D97-AF65-F5344CB8AC3E}">
        <p14:creationId xmlns:p14="http://schemas.microsoft.com/office/powerpoint/2010/main" val="2446330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39750" indent="-539750" algn="l"/>
            <a:r>
              <a:rPr lang="en-US" b="1" dirty="0" smtClean="0">
                <a:solidFill>
                  <a:schemeClr val="tx1"/>
                </a:solidFill>
              </a:rPr>
              <a:t>9.  Helpful Tips to Keep in Mind When It Comes to Borrowing </a:t>
            </a:r>
            <a:endParaRPr lang="en-US" sz="3200" b="1" dirty="0">
              <a:solidFill>
                <a:schemeClr val="tx1"/>
              </a:solidFill>
            </a:endParaRPr>
          </a:p>
        </p:txBody>
      </p:sp>
      <p:sp>
        <p:nvSpPr>
          <p:cNvPr id="3" name="Content Placeholder 2"/>
          <p:cNvSpPr>
            <a:spLocks noGrp="1"/>
          </p:cNvSpPr>
          <p:nvPr>
            <p:ph idx="1"/>
          </p:nvPr>
        </p:nvSpPr>
        <p:spPr/>
        <p:txBody>
          <a:bodyPr/>
          <a:lstStyle/>
          <a:p>
            <a:pPr marL="717550" lvl="0" eaLnBrk="1" fontAlgn="auto" hangingPunct="1">
              <a:lnSpc>
                <a:spcPct val="150000"/>
              </a:lnSpc>
              <a:spcAft>
                <a:spcPts val="0"/>
              </a:spcAft>
              <a:buClrTx/>
              <a:tabLst>
                <a:tab pos="1139825" algn="l"/>
              </a:tabLst>
            </a:pPr>
            <a:r>
              <a:rPr lang="en-US" dirty="0" smtClean="0"/>
              <a:t>g.	Mark your payment deadlines on a 	calendar.  Allow a few days to process 	payments.</a:t>
            </a:r>
          </a:p>
          <a:p>
            <a:pPr marL="1174750" indent="-457200" eaLnBrk="1" fontAlgn="auto" hangingPunct="1">
              <a:lnSpc>
                <a:spcPct val="150000"/>
              </a:lnSpc>
              <a:spcAft>
                <a:spcPts val="0"/>
              </a:spcAft>
              <a:buClrTx/>
              <a:buAutoNum type="alphaLcPeriod" startAt="8"/>
              <a:tabLst>
                <a:tab pos="1200150" algn="l"/>
              </a:tabLst>
            </a:pPr>
            <a:r>
              <a:rPr lang="en-US" dirty="0" smtClean="0"/>
              <a:t>Pay your balance in full by the due date 	every month if you can</a:t>
            </a:r>
            <a:r>
              <a:rPr lang="en-US" dirty="0"/>
              <a:t>. </a:t>
            </a:r>
            <a:endParaRPr lang="en-US" dirty="0" smtClean="0"/>
          </a:p>
          <a:p>
            <a:pPr marL="1174750" indent="-457200" eaLnBrk="1" fontAlgn="auto" hangingPunct="1">
              <a:lnSpc>
                <a:spcPct val="150000"/>
              </a:lnSpc>
              <a:spcAft>
                <a:spcPts val="0"/>
              </a:spcAft>
              <a:buClrTx/>
              <a:buAutoNum type="alphaLcPeriod" startAt="8"/>
              <a:tabLst>
                <a:tab pos="1079500" algn="l"/>
              </a:tabLst>
            </a:pPr>
            <a:r>
              <a:rPr lang="en-US" dirty="0" smtClean="0"/>
              <a:t>Don’t </a:t>
            </a:r>
            <a:r>
              <a:rPr lang="en-US" dirty="0"/>
              <a:t>miss payments.  </a:t>
            </a:r>
            <a:endParaRPr lang="en-US" dirty="0" smtClean="0"/>
          </a:p>
          <a:p>
            <a:pPr marL="717550" eaLnBrk="1" fontAlgn="auto" hangingPunct="1">
              <a:lnSpc>
                <a:spcPct val="150000"/>
              </a:lnSpc>
              <a:spcAft>
                <a:spcPts val="0"/>
              </a:spcAft>
              <a:buClrTx/>
              <a:tabLst>
                <a:tab pos="1079500" algn="l"/>
              </a:tabLst>
            </a:pPr>
            <a:r>
              <a:rPr lang="en-US" dirty="0"/>
              <a:t>	</a:t>
            </a:r>
            <a:r>
              <a:rPr lang="en-US" dirty="0" smtClean="0"/>
              <a:t>	If </a:t>
            </a:r>
            <a:r>
              <a:rPr lang="en-US" dirty="0"/>
              <a:t>you can’t </a:t>
            </a:r>
            <a:r>
              <a:rPr lang="en-US" dirty="0" smtClean="0"/>
              <a:t>pay the </a:t>
            </a:r>
            <a:r>
              <a:rPr lang="en-US" dirty="0"/>
              <a:t>full amount, at </a:t>
            </a:r>
            <a:r>
              <a:rPr lang="en-US" dirty="0" smtClean="0"/>
              <a:t>		least </a:t>
            </a:r>
            <a:r>
              <a:rPr lang="en-US" dirty="0"/>
              <a:t>make </a:t>
            </a:r>
            <a:r>
              <a:rPr lang="en-US" dirty="0" smtClean="0"/>
              <a:t>the minimum </a:t>
            </a:r>
            <a:r>
              <a:rPr lang="en-US" dirty="0"/>
              <a:t>payment.</a:t>
            </a:r>
          </a:p>
          <a:p>
            <a:pPr marL="717550" lvl="0" eaLnBrk="1" fontAlgn="auto" hangingPunct="1">
              <a:lnSpc>
                <a:spcPct val="150000"/>
              </a:lnSpc>
              <a:spcAft>
                <a:spcPts val="0"/>
              </a:spcAft>
              <a:buClrTx/>
              <a:tabLst>
                <a:tab pos="1079500" algn="l"/>
              </a:tabLst>
            </a:pPr>
            <a:endParaRPr lang="en-US" dirty="0" smtClean="0"/>
          </a:p>
        </p:txBody>
      </p:sp>
    </p:spTree>
    <p:extLst>
      <p:ext uri="{BB962C8B-B14F-4D97-AF65-F5344CB8AC3E}">
        <p14:creationId xmlns:p14="http://schemas.microsoft.com/office/powerpoint/2010/main" val="474224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39750" indent="-539750" algn="l"/>
            <a:r>
              <a:rPr lang="en-US" b="1" dirty="0" smtClean="0">
                <a:solidFill>
                  <a:schemeClr val="tx1"/>
                </a:solidFill>
              </a:rPr>
              <a:t>9.  Helpful Tips to Keep in Mind When It Comes to Borrowing </a:t>
            </a:r>
            <a:endParaRPr lang="en-US" sz="3200" b="1" dirty="0">
              <a:solidFill>
                <a:schemeClr val="tx1"/>
              </a:solidFill>
            </a:endParaRPr>
          </a:p>
        </p:txBody>
      </p:sp>
      <p:sp>
        <p:nvSpPr>
          <p:cNvPr id="3" name="Content Placeholder 2"/>
          <p:cNvSpPr>
            <a:spLocks noGrp="1"/>
          </p:cNvSpPr>
          <p:nvPr>
            <p:ph idx="1"/>
          </p:nvPr>
        </p:nvSpPr>
        <p:spPr/>
        <p:txBody>
          <a:bodyPr/>
          <a:lstStyle/>
          <a:p>
            <a:pPr marL="1200150" lvl="0" indent="-482600" eaLnBrk="1" fontAlgn="auto" hangingPunct="1">
              <a:lnSpc>
                <a:spcPct val="150000"/>
              </a:lnSpc>
              <a:spcAft>
                <a:spcPts val="0"/>
              </a:spcAft>
              <a:buClrTx/>
              <a:buAutoNum type="alphaLcPeriod" startAt="10"/>
              <a:tabLst>
                <a:tab pos="1079500" algn="l"/>
                <a:tab pos="1081088" algn="l"/>
              </a:tabLst>
            </a:pPr>
            <a:r>
              <a:rPr lang="en-US" dirty="0" smtClean="0"/>
              <a:t>Tell your creditor if you can’t make a payment on time.  </a:t>
            </a:r>
          </a:p>
          <a:p>
            <a:pPr marL="1200150" lvl="0" indent="-482600" eaLnBrk="1" fontAlgn="auto" hangingPunct="1">
              <a:lnSpc>
                <a:spcPct val="150000"/>
              </a:lnSpc>
              <a:spcAft>
                <a:spcPts val="0"/>
              </a:spcAft>
              <a:buClrTx/>
              <a:tabLst>
                <a:tab pos="1079500" algn="l"/>
                <a:tab pos="1081088" algn="l"/>
              </a:tabLst>
            </a:pPr>
            <a:r>
              <a:rPr lang="en-US" dirty="0"/>
              <a:t>	</a:t>
            </a:r>
            <a:r>
              <a:rPr lang="en-US" dirty="0" smtClean="0"/>
              <a:t>  Many lenders will be willing to help you manage your payments if you ask them.</a:t>
            </a:r>
          </a:p>
          <a:p>
            <a:pPr marL="1200150" lvl="0" indent="-482600" eaLnBrk="1" fontAlgn="auto" hangingPunct="1">
              <a:lnSpc>
                <a:spcPct val="150000"/>
              </a:lnSpc>
              <a:spcAft>
                <a:spcPts val="0"/>
              </a:spcAft>
              <a:buClrTx/>
              <a:tabLst>
                <a:tab pos="1079500" algn="l"/>
                <a:tab pos="1081088" algn="l"/>
              </a:tabLst>
            </a:pPr>
            <a:r>
              <a:rPr lang="en-US" dirty="0" smtClean="0"/>
              <a:t>k.			</a:t>
            </a:r>
            <a:r>
              <a:rPr lang="en-US" dirty="0"/>
              <a:t>Use pre-authorized payments if possible. These are automatic payments that go to paying off your loan.</a:t>
            </a:r>
            <a:endParaRPr lang="en-US" dirty="0" smtClean="0"/>
          </a:p>
          <a:p>
            <a:pPr marL="1231900" lvl="0" indent="-514350" eaLnBrk="1" fontAlgn="auto" hangingPunct="1">
              <a:lnSpc>
                <a:spcPct val="130000"/>
              </a:lnSpc>
              <a:spcAft>
                <a:spcPts val="0"/>
              </a:spcAft>
              <a:buClrTx/>
              <a:buAutoNum type="romanLcPeriod"/>
              <a:tabLst>
                <a:tab pos="1079500" algn="l"/>
              </a:tabLst>
            </a:pPr>
            <a:endParaRPr lang="en-US" dirty="0" smtClean="0"/>
          </a:p>
        </p:txBody>
      </p:sp>
    </p:spTree>
    <p:extLst>
      <p:ext uri="{BB962C8B-B14F-4D97-AF65-F5344CB8AC3E}">
        <p14:creationId xmlns:p14="http://schemas.microsoft.com/office/powerpoint/2010/main" val="1516669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Credit Cards, Charge Cards and Pay Advances are used for</a:t>
            </a:r>
          </a:p>
          <a:p>
            <a:pPr marL="1377950" lvl="1" indent="-463550" eaLnBrk="1" fontAlgn="auto" hangingPunct="1">
              <a:lnSpc>
                <a:spcPct val="150000"/>
              </a:lnSpc>
              <a:buClrTx/>
            </a:pPr>
            <a:r>
              <a:rPr lang="en-US" kern="1200" dirty="0">
                <a:solidFill>
                  <a:prstClr val="black"/>
                </a:solidFill>
              </a:rPr>
              <a:t>d</a:t>
            </a:r>
            <a:r>
              <a:rPr lang="en-US" kern="1200" dirty="0" smtClean="0">
                <a:solidFill>
                  <a:prstClr val="black"/>
                </a:solidFill>
              </a:rPr>
              <a:t>aily purchases</a:t>
            </a:r>
          </a:p>
          <a:p>
            <a:pPr marL="1377950" lvl="1" indent="-463550" eaLnBrk="1" fontAlgn="auto" hangingPunct="1">
              <a:lnSpc>
                <a:spcPct val="150000"/>
              </a:lnSpc>
              <a:buClrTx/>
            </a:pPr>
            <a:r>
              <a:rPr lang="en-US" kern="1200" dirty="0" smtClean="0">
                <a:solidFill>
                  <a:prstClr val="black"/>
                </a:solidFill>
                <a:latin typeface="Cambria" panose="02040503050406030204" pitchFamily="18" charset="0"/>
              </a:rPr>
              <a:t>monthly bills and expenses</a:t>
            </a:r>
          </a:p>
          <a:p>
            <a:pPr marL="1377950" lvl="1" indent="-463550" eaLnBrk="1" fontAlgn="auto" hangingPunct="1">
              <a:lnSpc>
                <a:spcPct val="150000"/>
              </a:lnSpc>
              <a:buClrTx/>
            </a:pPr>
            <a:r>
              <a:rPr lang="en-US" kern="1200" dirty="0" smtClean="0">
                <a:solidFill>
                  <a:prstClr val="black"/>
                </a:solidFill>
              </a:rPr>
              <a:t>internet shopping</a:t>
            </a:r>
            <a:endParaRPr lang="en-US" kern="1200" dirty="0" smtClean="0">
              <a:solidFill>
                <a:prstClr val="black"/>
              </a:solidFill>
              <a:latin typeface="Cambria" panose="02040503050406030204" pitchFamily="18" charset="0"/>
            </a:endParaRPr>
          </a:p>
          <a:p>
            <a:pPr marL="1377950" lvl="1" indent="-463550" eaLnBrk="1" fontAlgn="auto" hangingPunct="1">
              <a:buClrTx/>
            </a:pPr>
            <a:endParaRPr lang="en-US" kern="1200" dirty="0">
              <a:solidFill>
                <a:prstClr val="black"/>
              </a:solidFill>
              <a:latin typeface="Cambria" panose="02040503050406030204" pitchFamily="18" charset="0"/>
            </a:endParaRPr>
          </a:p>
          <a:p>
            <a:endParaRPr lang="en-US" dirty="0"/>
          </a:p>
        </p:txBody>
      </p:sp>
      <p:pic>
        <p:nvPicPr>
          <p:cNvPr id="3075" name="Picture 3" descr="C:\Users\edassist\AppData\Local\Microsoft\Windows\Temporary Internet Files\Content.IE5\SH0L0LVV\MC90044038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114800"/>
            <a:ext cx="2743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5145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Charge Cards are very similar to credit cards but they must be paid in full every month.</a:t>
            </a: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Pay Advances are used to cover expenses before you are actually paid.  Pay advances are used for </a:t>
            </a:r>
          </a:p>
          <a:p>
            <a:pPr marL="1379538" lvl="0" indent="-404813" eaLnBrk="1" fontAlgn="auto" hangingPunct="1">
              <a:lnSpc>
                <a:spcPct val="150000"/>
              </a:lnSpc>
              <a:spcAft>
                <a:spcPts val="0"/>
              </a:spcAft>
              <a:buClrTx/>
              <a:buFont typeface="Arial" panose="020B0604020202020204" pitchFamily="34" charset="0"/>
              <a:buChar char="•"/>
            </a:pPr>
            <a:r>
              <a:rPr lang="en-US" kern="1200" dirty="0" smtClean="0">
                <a:solidFill>
                  <a:prstClr val="black"/>
                </a:solidFill>
                <a:latin typeface="Cambria" panose="02040503050406030204" pitchFamily="18" charset="0"/>
              </a:rPr>
              <a:t>daily purchases </a:t>
            </a:r>
          </a:p>
          <a:p>
            <a:pPr marL="1379538" lvl="0" indent="-404813" eaLnBrk="1" fontAlgn="auto" hangingPunct="1">
              <a:lnSpc>
                <a:spcPct val="150000"/>
              </a:lnSpc>
              <a:spcAft>
                <a:spcPts val="0"/>
              </a:spcAft>
              <a:buClrTx/>
              <a:buFont typeface="Arial" panose="020B0604020202020204" pitchFamily="34" charset="0"/>
              <a:buChar char="•"/>
            </a:pPr>
            <a:r>
              <a:rPr lang="en-US" kern="1200" dirty="0" smtClean="0">
                <a:solidFill>
                  <a:prstClr val="black"/>
                </a:solidFill>
                <a:latin typeface="Cambria" panose="02040503050406030204" pitchFamily="18" charset="0"/>
              </a:rPr>
              <a:t>monthly bills and expenses</a:t>
            </a:r>
          </a:p>
          <a:p>
            <a:pPr marL="1379538" lvl="0" indent="-404813" eaLnBrk="1" fontAlgn="auto" hangingPunct="1">
              <a:lnSpc>
                <a:spcPct val="150000"/>
              </a:lnSpc>
              <a:spcAft>
                <a:spcPts val="0"/>
              </a:spcAft>
              <a:buClrTx/>
              <a:buFont typeface="Arial" panose="020B0604020202020204" pitchFamily="34" charset="0"/>
              <a:buChar char="•"/>
            </a:pPr>
            <a:r>
              <a:rPr lang="en-US" kern="1200" dirty="0" smtClean="0">
                <a:solidFill>
                  <a:prstClr val="black"/>
                </a:solidFill>
                <a:latin typeface="Cambria" panose="02040503050406030204" pitchFamily="18" charset="0"/>
              </a:rPr>
              <a:t>Internet shopping </a:t>
            </a:r>
            <a:endParaRPr lang="en-US" kern="1200" dirty="0">
              <a:solidFill>
                <a:prstClr val="black"/>
              </a:solidFill>
            </a:endParaRPr>
          </a:p>
          <a:p>
            <a:pPr marL="463550" lvl="0" eaLnBrk="1" fontAlgn="auto" hangingPunct="1">
              <a:lnSpc>
                <a:spcPct val="130000"/>
              </a:lnSpc>
              <a:spcAft>
                <a:spcPts val="0"/>
              </a:spcAft>
              <a:buClrTx/>
            </a:pPr>
            <a:endParaRPr lang="en-US" kern="1200" dirty="0" smtClean="0">
              <a:solidFill>
                <a:prstClr val="black"/>
              </a:solidFill>
              <a:latin typeface="Cambria" panose="02040503050406030204" pitchFamily="18" charset="0"/>
            </a:endParaRPr>
          </a:p>
          <a:p>
            <a:pPr marL="1377950" lvl="1" indent="-463550" eaLnBrk="1" fontAlgn="auto" hangingPunct="1">
              <a:buClrTx/>
            </a:pP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242859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2a.What </a:t>
            </a:r>
            <a:r>
              <a:rPr lang="en-US" b="1" dirty="0">
                <a:solidFill>
                  <a:schemeClr val="tx1"/>
                </a:solidFill>
              </a:rPr>
              <a:t>is Credit?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Retail Credit is often advertised as “no money down, no interest for 3 months” etc.</a:t>
            </a:r>
          </a:p>
          <a:p>
            <a:pPr marL="463550"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They are used for</a:t>
            </a:r>
          </a:p>
          <a:p>
            <a:pPr marL="1377950" lvl="1" indent="-463550" eaLnBrk="1" fontAlgn="auto" hangingPunct="1">
              <a:lnSpc>
                <a:spcPct val="150000"/>
              </a:lnSpc>
              <a:buClrTx/>
            </a:pPr>
            <a:r>
              <a:rPr lang="en-US" kern="1200" dirty="0" smtClean="0">
                <a:solidFill>
                  <a:prstClr val="black"/>
                </a:solidFill>
              </a:rPr>
              <a:t>appliances</a:t>
            </a:r>
          </a:p>
          <a:p>
            <a:pPr marL="1377950" lvl="1" indent="-463550" eaLnBrk="1" fontAlgn="auto" hangingPunct="1">
              <a:lnSpc>
                <a:spcPct val="150000"/>
              </a:lnSpc>
              <a:buClrTx/>
            </a:pPr>
            <a:r>
              <a:rPr lang="en-US" kern="1200" dirty="0" smtClean="0">
                <a:solidFill>
                  <a:prstClr val="black"/>
                </a:solidFill>
              </a:rPr>
              <a:t>furniture</a:t>
            </a:r>
            <a:endParaRPr lang="en-US" kern="1200" dirty="0">
              <a:solidFill>
                <a:prstClr val="black"/>
              </a:solidFill>
            </a:endParaRPr>
          </a:p>
          <a:p>
            <a:pPr marL="463550" lvl="0" eaLnBrk="1" fontAlgn="auto" hangingPunct="1">
              <a:lnSpc>
                <a:spcPct val="130000"/>
              </a:lnSpc>
              <a:spcAft>
                <a:spcPts val="0"/>
              </a:spcAft>
              <a:buClrTx/>
            </a:pPr>
            <a:endParaRPr lang="en-US" kern="1200" dirty="0" smtClean="0">
              <a:solidFill>
                <a:prstClr val="black"/>
              </a:solidFill>
              <a:latin typeface="Cambria" panose="02040503050406030204" pitchFamily="18" charset="0"/>
            </a:endParaRPr>
          </a:p>
          <a:p>
            <a:pPr marL="1377950" lvl="1" indent="-463550" eaLnBrk="1" fontAlgn="auto" hangingPunct="1">
              <a:buClrTx/>
            </a:pPr>
            <a:endParaRPr lang="en-US" kern="1200" dirty="0">
              <a:solidFill>
                <a:prstClr val="black"/>
              </a:solidFill>
              <a:latin typeface="Cambria" panose="02040503050406030204" pitchFamily="18" charset="0"/>
            </a:endParaRPr>
          </a:p>
          <a:p>
            <a:endParaRPr lang="en-US" dirty="0"/>
          </a:p>
        </p:txBody>
      </p:sp>
      <p:pic>
        <p:nvPicPr>
          <p:cNvPr id="4098" name="Picture 2" descr="C:\Users\edassist\AppData\Local\Microsoft\Windows\Temporary Internet Files\Content.IE5\SH0L0LVV\MP90042305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599" y="3643858"/>
            <a:ext cx="3186659" cy="3186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049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2339</TotalTime>
  <Words>5559</Words>
  <Application>Microsoft Office PowerPoint</Application>
  <PresentationFormat>On-screen Show (4:3)</PresentationFormat>
  <Paragraphs>758</Paragraphs>
  <Slides>67</Slides>
  <Notes>67</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Default Design</vt:lpstr>
      <vt:lpstr>Financial Literacy  Credit and Debt</vt:lpstr>
      <vt:lpstr>Project Partners</vt:lpstr>
      <vt:lpstr>1. Introduction</vt:lpstr>
      <vt:lpstr>2a.What is Credit?</vt:lpstr>
      <vt:lpstr>2a.What is Credit?</vt:lpstr>
      <vt:lpstr>2a.What is Credit?</vt:lpstr>
      <vt:lpstr>2a.What is Credit?</vt:lpstr>
      <vt:lpstr>2a.What is Credit?</vt:lpstr>
      <vt:lpstr>2a.What is Credit?</vt:lpstr>
      <vt:lpstr>2a.What is Credit?</vt:lpstr>
      <vt:lpstr>2a.What is Credit?</vt:lpstr>
      <vt:lpstr>2a.What is Credit?</vt:lpstr>
      <vt:lpstr>2a.What is Credit?</vt:lpstr>
      <vt:lpstr>2b.Short Term Credit</vt:lpstr>
      <vt:lpstr>2b.Short Term Credit</vt:lpstr>
      <vt:lpstr>2c.Credit Card Case Study</vt:lpstr>
      <vt:lpstr>2c.Credit Card Case Study</vt:lpstr>
      <vt:lpstr>2c.Credit Card Case Study</vt:lpstr>
      <vt:lpstr>2d.Pay Day Advances</vt:lpstr>
      <vt:lpstr>2d.Pay Day Advances</vt:lpstr>
      <vt:lpstr>2e.Retail Credit or Buy Now              Pay Later</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3.  Credit Report and Credit Scores</vt:lpstr>
      <vt:lpstr>4.  What to Know Before You Borrow</vt:lpstr>
      <vt:lpstr>5. How to Lower Your Borrowing Costs</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6. Long Term:  What Types of  Borrowing Options are There?</vt:lpstr>
      <vt:lpstr>PowerPoint Presentation</vt:lpstr>
      <vt:lpstr>7. Debt Danger Signs</vt:lpstr>
      <vt:lpstr>8. Ways to Reduce Your Debt</vt:lpstr>
      <vt:lpstr>8. Ways to Reduce Your Debt</vt:lpstr>
      <vt:lpstr>8. Ways to Reduce Your Debt</vt:lpstr>
      <vt:lpstr>9.  Helpful Tips to Keep in Mind When It Comes to Borrowing </vt:lpstr>
      <vt:lpstr>9.  Helpful Tips to Keep in Mind When It Comes to Borrowing </vt:lpstr>
      <vt:lpstr>9.  Helpful Tips to Keep in Mind When It Comes to Borrowing </vt:lpstr>
      <vt:lpstr>9.  Helpful Tips to Keep in Mind When It Comes to Borrowing </vt:lpstr>
      <vt:lpstr>9.  Helpful Tips to Keep in Mind When It Comes to Borrowing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asnoek</dc:creator>
  <cp:lastModifiedBy>edassist</cp:lastModifiedBy>
  <cp:revision>337</cp:revision>
  <cp:lastPrinted>2014-07-18T14:09:29Z</cp:lastPrinted>
  <dcterms:created xsi:type="dcterms:W3CDTF">2013-08-15T19:18:39Z</dcterms:created>
  <dcterms:modified xsi:type="dcterms:W3CDTF">2015-04-29T15:43:24Z</dcterms:modified>
</cp:coreProperties>
</file>