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2"/>
  </p:notesMasterIdLst>
  <p:handoutMasterIdLst>
    <p:handoutMasterId r:id="rId63"/>
  </p:handoutMasterIdLst>
  <p:sldIdLst>
    <p:sldId id="306" r:id="rId2"/>
    <p:sldId id="323" r:id="rId3"/>
    <p:sldId id="307" r:id="rId4"/>
    <p:sldId id="371" r:id="rId5"/>
    <p:sldId id="308" r:id="rId6"/>
    <p:sldId id="372" r:id="rId7"/>
    <p:sldId id="309" r:id="rId8"/>
    <p:sldId id="310" r:id="rId9"/>
    <p:sldId id="311" r:id="rId10"/>
    <p:sldId id="358" r:id="rId11"/>
    <p:sldId id="359" r:id="rId12"/>
    <p:sldId id="312" r:id="rId13"/>
    <p:sldId id="313" r:id="rId14"/>
    <p:sldId id="314" r:id="rId15"/>
    <p:sldId id="315" r:id="rId16"/>
    <p:sldId id="317" r:id="rId17"/>
    <p:sldId id="318" r:id="rId18"/>
    <p:sldId id="319" r:id="rId19"/>
    <p:sldId id="373" r:id="rId20"/>
    <p:sldId id="320" r:id="rId21"/>
    <p:sldId id="321" r:id="rId22"/>
    <p:sldId id="322" r:id="rId23"/>
    <p:sldId id="324" r:id="rId24"/>
    <p:sldId id="325" r:id="rId25"/>
    <p:sldId id="354" r:id="rId26"/>
    <p:sldId id="355" r:id="rId27"/>
    <p:sldId id="326" r:id="rId28"/>
    <p:sldId id="327" r:id="rId29"/>
    <p:sldId id="363" r:id="rId30"/>
    <p:sldId id="328" r:id="rId31"/>
    <p:sldId id="329" r:id="rId32"/>
    <p:sldId id="330" r:id="rId33"/>
    <p:sldId id="331" r:id="rId34"/>
    <p:sldId id="332" r:id="rId35"/>
    <p:sldId id="333" r:id="rId36"/>
    <p:sldId id="364" r:id="rId37"/>
    <p:sldId id="337" r:id="rId38"/>
    <p:sldId id="360" r:id="rId39"/>
    <p:sldId id="365" r:id="rId40"/>
    <p:sldId id="361" r:id="rId41"/>
    <p:sldId id="362" r:id="rId42"/>
    <p:sldId id="340" r:id="rId43"/>
    <p:sldId id="341" r:id="rId44"/>
    <p:sldId id="342" r:id="rId45"/>
    <p:sldId id="343" r:id="rId46"/>
    <p:sldId id="344" r:id="rId47"/>
    <p:sldId id="366" r:id="rId48"/>
    <p:sldId id="356" r:id="rId49"/>
    <p:sldId id="345" r:id="rId50"/>
    <p:sldId id="346" r:id="rId51"/>
    <p:sldId id="368" r:id="rId52"/>
    <p:sldId id="347" r:id="rId53"/>
    <p:sldId id="348" r:id="rId54"/>
    <p:sldId id="349" r:id="rId55"/>
    <p:sldId id="369" r:id="rId56"/>
    <p:sldId id="351" r:id="rId57"/>
    <p:sldId id="370" r:id="rId58"/>
    <p:sldId id="352" r:id="rId59"/>
    <p:sldId id="357" r:id="rId60"/>
    <p:sldId id="353" r:id="rId61"/>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CC"/>
    <a:srgbClr val="0C1C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771" autoAdjust="0"/>
  </p:normalViewPr>
  <p:slideViewPr>
    <p:cSldViewPr>
      <p:cViewPr>
        <p:scale>
          <a:sx n="64" d="100"/>
          <a:sy n="64" d="100"/>
        </p:scale>
        <p:origin x="-2274" y="-666"/>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858" y="-78"/>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3320" tIns="46660" rIns="93320" bIns="46660" rtlCol="0"/>
          <a:lstStyle>
            <a:lvl1pPr algn="l">
              <a:defRPr sz="1200"/>
            </a:lvl1pPr>
          </a:lstStyle>
          <a:p>
            <a:endParaRPr lang="en-US"/>
          </a:p>
        </p:txBody>
      </p:sp>
      <p:sp>
        <p:nvSpPr>
          <p:cNvPr id="3" name="Date Placeholder 2"/>
          <p:cNvSpPr>
            <a:spLocks noGrp="1"/>
          </p:cNvSpPr>
          <p:nvPr>
            <p:ph type="dt" sz="quarter" idx="1"/>
          </p:nvPr>
        </p:nvSpPr>
        <p:spPr>
          <a:xfrm>
            <a:off x="3978133" y="0"/>
            <a:ext cx="3043343" cy="465455"/>
          </a:xfrm>
          <a:prstGeom prst="rect">
            <a:avLst/>
          </a:prstGeom>
        </p:spPr>
        <p:txBody>
          <a:bodyPr vert="horz" lIns="93320" tIns="46660" rIns="93320" bIns="46660" rtlCol="0"/>
          <a:lstStyle>
            <a:lvl1pPr algn="r">
              <a:defRPr sz="1200"/>
            </a:lvl1pPr>
          </a:lstStyle>
          <a:p>
            <a:fld id="{93A96CEA-61B0-4084-B053-CEB830DECEC3}" type="datetimeFigureOut">
              <a:rPr lang="en-US" smtClean="0"/>
              <a:t>5/8/2015</a:t>
            </a:fld>
            <a:endParaRPr lang="en-US"/>
          </a:p>
        </p:txBody>
      </p:sp>
      <p:sp>
        <p:nvSpPr>
          <p:cNvPr id="4" name="Footer Placeholder 3"/>
          <p:cNvSpPr>
            <a:spLocks noGrp="1"/>
          </p:cNvSpPr>
          <p:nvPr>
            <p:ph type="ftr" sz="quarter" idx="2"/>
          </p:nvPr>
        </p:nvSpPr>
        <p:spPr>
          <a:xfrm>
            <a:off x="1" y="8842029"/>
            <a:ext cx="3043343" cy="465455"/>
          </a:xfrm>
          <a:prstGeom prst="rect">
            <a:avLst/>
          </a:prstGeom>
        </p:spPr>
        <p:txBody>
          <a:bodyPr vert="horz" lIns="93320" tIns="46660" rIns="93320" bIns="46660" rtlCol="0" anchor="b"/>
          <a:lstStyle>
            <a:lvl1pPr algn="l">
              <a:defRPr sz="1200"/>
            </a:lvl1pPr>
          </a:lstStyle>
          <a:p>
            <a:endParaRPr lang="en-US"/>
          </a:p>
        </p:txBody>
      </p:sp>
      <p:sp>
        <p:nvSpPr>
          <p:cNvPr id="5" name="Slide Number Placeholder 4"/>
          <p:cNvSpPr>
            <a:spLocks noGrp="1"/>
          </p:cNvSpPr>
          <p:nvPr>
            <p:ph type="sldNum" sz="quarter" idx="3"/>
          </p:nvPr>
        </p:nvSpPr>
        <p:spPr>
          <a:xfrm>
            <a:off x="3978133" y="8842029"/>
            <a:ext cx="3043343" cy="465455"/>
          </a:xfrm>
          <a:prstGeom prst="rect">
            <a:avLst/>
          </a:prstGeom>
        </p:spPr>
        <p:txBody>
          <a:bodyPr vert="horz" lIns="93320" tIns="46660" rIns="93320" bIns="46660" rtlCol="0" anchor="b"/>
          <a:lstStyle>
            <a:lvl1pPr algn="r">
              <a:defRPr sz="1200"/>
            </a:lvl1pPr>
          </a:lstStyle>
          <a:p>
            <a:fld id="{EFF08A74-6D1C-4DF1-B13B-8AB5C940340F}" type="slidenum">
              <a:rPr lang="en-US" smtClean="0"/>
              <a:t>‹#›</a:t>
            </a:fld>
            <a:endParaRPr lang="en-US"/>
          </a:p>
        </p:txBody>
      </p:sp>
    </p:spTree>
    <p:extLst>
      <p:ext uri="{BB962C8B-B14F-4D97-AF65-F5344CB8AC3E}">
        <p14:creationId xmlns:p14="http://schemas.microsoft.com/office/powerpoint/2010/main" val="19804405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43238" cy="465138"/>
          </a:xfrm>
          <a:prstGeom prst="rect">
            <a:avLst/>
          </a:prstGeom>
        </p:spPr>
        <p:txBody>
          <a:bodyPr vert="horz" lIns="91437" tIns="45718" rIns="91437" bIns="45718" rtlCol="0"/>
          <a:lstStyle>
            <a:lvl1pPr algn="l">
              <a:defRPr sz="1200"/>
            </a:lvl1pPr>
          </a:lstStyle>
          <a:p>
            <a:endParaRPr lang="en-US"/>
          </a:p>
        </p:txBody>
      </p:sp>
      <p:sp>
        <p:nvSpPr>
          <p:cNvPr id="3" name="Date Placeholder 2"/>
          <p:cNvSpPr>
            <a:spLocks noGrp="1"/>
          </p:cNvSpPr>
          <p:nvPr>
            <p:ph type="dt" idx="1"/>
          </p:nvPr>
        </p:nvSpPr>
        <p:spPr>
          <a:xfrm>
            <a:off x="3978275" y="1"/>
            <a:ext cx="3043238" cy="465138"/>
          </a:xfrm>
          <a:prstGeom prst="rect">
            <a:avLst/>
          </a:prstGeom>
        </p:spPr>
        <p:txBody>
          <a:bodyPr vert="horz" lIns="91437" tIns="45718" rIns="91437" bIns="45718" rtlCol="0"/>
          <a:lstStyle>
            <a:lvl1pPr algn="r">
              <a:defRPr sz="1200"/>
            </a:lvl1pPr>
          </a:lstStyle>
          <a:p>
            <a:fld id="{AE75C1DB-8C60-40C3-9203-69A99C61ECF3}" type="datetimeFigureOut">
              <a:rPr lang="en-US" smtClean="0"/>
              <a:t>5/8/2015</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1437" tIns="45718" rIns="91437" bIns="45718" rtlCol="0" anchor="ctr"/>
          <a:lstStyle/>
          <a:p>
            <a:endParaRPr lang="en-US"/>
          </a:p>
        </p:txBody>
      </p:sp>
      <p:sp>
        <p:nvSpPr>
          <p:cNvPr id="5" name="Notes Placeholder 4"/>
          <p:cNvSpPr>
            <a:spLocks noGrp="1"/>
          </p:cNvSpPr>
          <p:nvPr>
            <p:ph type="body" sz="quarter" idx="3"/>
          </p:nvPr>
        </p:nvSpPr>
        <p:spPr>
          <a:xfrm>
            <a:off x="701675" y="4421188"/>
            <a:ext cx="5619750" cy="4189412"/>
          </a:xfrm>
          <a:prstGeom prst="rect">
            <a:avLst/>
          </a:prstGeom>
        </p:spPr>
        <p:txBody>
          <a:bodyPr vert="horz" lIns="91437" tIns="45718" rIns="91437" bIns="45718"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2376"/>
            <a:ext cx="3043238" cy="465138"/>
          </a:xfrm>
          <a:prstGeom prst="rect">
            <a:avLst/>
          </a:prstGeom>
        </p:spPr>
        <p:txBody>
          <a:bodyPr vert="horz" lIns="91437" tIns="45718" rIns="91437" bIns="45718" rtlCol="0" anchor="b"/>
          <a:lstStyle>
            <a:lvl1pPr algn="l">
              <a:defRPr sz="1200"/>
            </a:lvl1pPr>
          </a:lstStyle>
          <a:p>
            <a:endParaRPr lang="en-US"/>
          </a:p>
        </p:txBody>
      </p:sp>
      <p:sp>
        <p:nvSpPr>
          <p:cNvPr id="7" name="Slide Number Placeholder 6"/>
          <p:cNvSpPr>
            <a:spLocks noGrp="1"/>
          </p:cNvSpPr>
          <p:nvPr>
            <p:ph type="sldNum" sz="quarter" idx="5"/>
          </p:nvPr>
        </p:nvSpPr>
        <p:spPr>
          <a:xfrm>
            <a:off x="3978275" y="8842376"/>
            <a:ext cx="3043238" cy="465138"/>
          </a:xfrm>
          <a:prstGeom prst="rect">
            <a:avLst/>
          </a:prstGeom>
        </p:spPr>
        <p:txBody>
          <a:bodyPr vert="horz" lIns="91437" tIns="45718" rIns="91437" bIns="45718" rtlCol="0" anchor="b"/>
          <a:lstStyle>
            <a:lvl1pPr algn="r">
              <a:defRPr sz="1200"/>
            </a:lvl1pPr>
          </a:lstStyle>
          <a:p>
            <a:fld id="{6AFD9AC8-D7D1-4A29-8291-187850C85195}" type="slidenum">
              <a:rPr lang="en-US" smtClean="0"/>
              <a:t>‹#›</a:t>
            </a:fld>
            <a:endParaRPr lang="en-US"/>
          </a:p>
        </p:txBody>
      </p:sp>
    </p:spTree>
    <p:extLst>
      <p:ext uri="{BB962C8B-B14F-4D97-AF65-F5344CB8AC3E}">
        <p14:creationId xmlns:p14="http://schemas.microsoft.com/office/powerpoint/2010/main" val="1192970563"/>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50000"/>
      </a:lnSpc>
      <a:defRPr sz="1200" kern="1200">
        <a:solidFill>
          <a:schemeClr val="tx1"/>
        </a:solidFill>
        <a:latin typeface="Cambria" panose="02040503050406030204" pitchFamily="18" charset="0"/>
        <a:ea typeface="+mn-ea"/>
        <a:cs typeface="+mn-cs"/>
      </a:defRPr>
    </a:lvl1pPr>
    <a:lvl2pPr marL="457200" algn="l" defTabSz="914400" rtl="0" eaLnBrk="1" latinLnBrk="0" hangingPunct="1">
      <a:lnSpc>
        <a:spcPct val="150000"/>
      </a:lnSpc>
      <a:defRPr sz="1200" kern="1200">
        <a:solidFill>
          <a:schemeClr val="tx1"/>
        </a:solidFill>
        <a:latin typeface="Cambria" panose="02040503050406030204" pitchFamily="18" charset="0"/>
        <a:ea typeface="+mn-ea"/>
        <a:cs typeface="+mn-cs"/>
      </a:defRPr>
    </a:lvl2pPr>
    <a:lvl3pPr marL="914400" algn="l" defTabSz="914400" rtl="0" eaLnBrk="1" latinLnBrk="0" hangingPunct="1">
      <a:lnSpc>
        <a:spcPct val="150000"/>
      </a:lnSpc>
      <a:defRPr sz="1200" kern="1200">
        <a:solidFill>
          <a:schemeClr val="tx1"/>
        </a:solidFill>
        <a:latin typeface="Cambria" panose="02040503050406030204" pitchFamily="18" charset="0"/>
        <a:ea typeface="+mn-ea"/>
        <a:cs typeface="+mn-cs"/>
      </a:defRPr>
    </a:lvl3pPr>
    <a:lvl4pPr marL="1371600" algn="l" defTabSz="914400" rtl="0" eaLnBrk="1" latinLnBrk="0" hangingPunct="1">
      <a:lnSpc>
        <a:spcPct val="150000"/>
      </a:lnSpc>
      <a:defRPr sz="1200" kern="1200">
        <a:solidFill>
          <a:schemeClr val="tx1"/>
        </a:solidFill>
        <a:latin typeface="Cambria" panose="02040503050406030204" pitchFamily="18" charset="0"/>
        <a:ea typeface="+mn-ea"/>
        <a:cs typeface="+mn-cs"/>
      </a:defRPr>
    </a:lvl4pPr>
    <a:lvl5pPr marL="1828800" algn="l" defTabSz="914400" rtl="0" eaLnBrk="1" latinLnBrk="0" hangingPunct="1">
      <a:lnSpc>
        <a:spcPct val="150000"/>
      </a:lnSpc>
      <a:defRPr sz="1200" kern="1200">
        <a:solidFill>
          <a:schemeClr val="tx1"/>
        </a:solidFill>
        <a:latin typeface="Cambria" panose="020405030504060302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 funded by the Ontario Trillium Foundation.</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a:t>
            </a:fld>
            <a:endParaRPr lang="en-US"/>
          </a:p>
        </p:txBody>
      </p:sp>
    </p:spTree>
    <p:extLst>
      <p:ext uri="{BB962C8B-B14F-4D97-AF65-F5344CB8AC3E}">
        <p14:creationId xmlns:p14="http://schemas.microsoft.com/office/powerpoint/2010/main" val="1082176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Consider these quotes.  What do they</a:t>
            </a:r>
            <a:r>
              <a:rPr lang="en-CA" baseline="0" dirty="0" smtClean="0"/>
              <a:t> mean to you?</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10</a:t>
            </a:fld>
            <a:endParaRPr lang="en-US"/>
          </a:p>
        </p:txBody>
      </p:sp>
    </p:spTree>
    <p:extLst>
      <p:ext uri="{BB962C8B-B14F-4D97-AF65-F5344CB8AC3E}">
        <p14:creationId xmlns:p14="http://schemas.microsoft.com/office/powerpoint/2010/main" val="2854660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mbria"/>
                <a:ea typeface="Calibri"/>
                <a:cs typeface="Times New Roman"/>
              </a:rPr>
              <a:t>Take time to discuss what a “goal” is.  </a:t>
            </a:r>
            <a:endParaRPr lang="en-CA" sz="1100" dirty="0">
              <a:latin typeface="Calibri"/>
              <a:ea typeface="Calibri"/>
              <a:cs typeface="Times New Roman"/>
            </a:endParaRPr>
          </a:p>
          <a:p>
            <a:r>
              <a:rPr lang="en-US" dirty="0">
                <a:latin typeface="Cambria"/>
                <a:ea typeface="Calibri"/>
                <a:cs typeface="Times New Roman"/>
              </a:rPr>
              <a:t>You may want to talk about how there are short, medium and long term goals.</a:t>
            </a:r>
            <a:endParaRPr lang="en-CA" sz="1100" dirty="0">
              <a:latin typeface="Calibri"/>
              <a:ea typeface="Calibri"/>
              <a:cs typeface="Times New Roman"/>
            </a:endParaRPr>
          </a:p>
          <a:p>
            <a:r>
              <a:rPr lang="en-US" dirty="0">
                <a:latin typeface="Cambria"/>
                <a:ea typeface="Calibri"/>
                <a:cs typeface="Times New Roman"/>
              </a:rPr>
              <a:t>You may also want to let them know that they can’t meet other people’s goals.  The goals they aim for should be their own, not one their mom wants for them, for example.</a:t>
            </a:r>
            <a:endParaRPr lang="en-CA" sz="1100" dirty="0">
              <a:latin typeface="Calibri"/>
              <a:ea typeface="Calibri"/>
              <a:cs typeface="Times New Roman"/>
            </a:endParaRPr>
          </a:p>
          <a:p>
            <a:r>
              <a:rPr lang="en-US" dirty="0">
                <a:latin typeface="Cambria"/>
                <a:ea typeface="Calibri"/>
                <a:cs typeface="Times New Roman"/>
              </a:rPr>
              <a:t>Let them know that there will be more discussion on goals later.</a:t>
            </a:r>
            <a:endParaRPr lang="en-CA" sz="1100" dirty="0">
              <a:latin typeface="Calibri"/>
              <a:ea typeface="Calibri"/>
              <a:cs typeface="Times New Roman"/>
            </a:endParaRPr>
          </a:p>
          <a:p>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11</a:t>
            </a:fld>
            <a:endParaRPr lang="en-US"/>
          </a:p>
        </p:txBody>
      </p:sp>
    </p:spTree>
    <p:extLst>
      <p:ext uri="{BB962C8B-B14F-4D97-AF65-F5344CB8AC3E}">
        <p14:creationId xmlns:p14="http://schemas.microsoft.com/office/powerpoint/2010/main" val="4066263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 out Handout</a:t>
            </a:r>
            <a:r>
              <a:rPr lang="en-US" baseline="0" dirty="0" smtClean="0"/>
              <a:t> B1.</a:t>
            </a:r>
            <a:endParaRPr lang="en-US" dirty="0" smtClean="0"/>
          </a:p>
          <a:p>
            <a:r>
              <a:rPr lang="en-US" dirty="0" smtClean="0"/>
              <a:t>Point</a:t>
            </a:r>
            <a:r>
              <a:rPr lang="en-US" baseline="0" dirty="0" smtClean="0"/>
              <a:t> out each piece of the </a:t>
            </a:r>
            <a:r>
              <a:rPr lang="en-US" baseline="0" dirty="0" err="1" smtClean="0"/>
              <a:t>cheque</a:t>
            </a:r>
            <a:r>
              <a:rPr lang="en-US" baseline="0" dirty="0" smtClean="0"/>
              <a:t>.</a:t>
            </a:r>
            <a:endParaRPr lang="en-US" dirty="0" smtClean="0"/>
          </a:p>
          <a:p>
            <a:endParaRPr lang="en-US" dirty="0" smtClean="0"/>
          </a:p>
          <a:p>
            <a:pPr>
              <a:buSzPts val="1000"/>
            </a:pPr>
            <a:r>
              <a:rPr lang="en-US" dirty="0">
                <a:latin typeface="Cambria"/>
              </a:rPr>
              <a:t>For those who are working, the main source of income is their job.  Most people get paid every 2 weeks.   Whether a pay </a:t>
            </a:r>
            <a:r>
              <a:rPr lang="en-US" dirty="0" err="1">
                <a:latin typeface="Cambria"/>
              </a:rPr>
              <a:t>cheque</a:t>
            </a:r>
            <a:r>
              <a:rPr lang="en-US" dirty="0">
                <a:latin typeface="Cambria"/>
              </a:rPr>
              <a:t> or </a:t>
            </a:r>
            <a:r>
              <a:rPr lang="en-US" dirty="0" err="1">
                <a:latin typeface="Cambria"/>
              </a:rPr>
              <a:t>cheque</a:t>
            </a:r>
            <a:r>
              <a:rPr lang="en-US" dirty="0">
                <a:latin typeface="Cambria"/>
              </a:rPr>
              <a:t> written by an individual all </a:t>
            </a:r>
            <a:r>
              <a:rPr lang="en-US" dirty="0" err="1">
                <a:latin typeface="Cambria"/>
              </a:rPr>
              <a:t>cheques</a:t>
            </a:r>
            <a:r>
              <a:rPr lang="en-US" dirty="0">
                <a:latin typeface="Cambria"/>
              </a:rPr>
              <a:t> will include the</a:t>
            </a:r>
            <a:r>
              <a:rPr lang="en-CA" dirty="0" smtClean="0">
                <a:effectLst/>
              </a:rPr>
              <a:t> </a:t>
            </a:r>
          </a:p>
          <a:p>
            <a:pPr marL="171443" indent="-171443">
              <a:buSzPts val="1000"/>
              <a:buFontTx/>
              <a:buChar char="-"/>
            </a:pPr>
            <a:r>
              <a:rPr lang="en-US" dirty="0">
                <a:latin typeface="Cambria"/>
                <a:ea typeface="Calibri"/>
                <a:cs typeface="Times New Roman"/>
              </a:rPr>
              <a:t>name of the person who can cash the </a:t>
            </a:r>
            <a:r>
              <a:rPr lang="en-US" dirty="0" err="1">
                <a:latin typeface="Cambria"/>
                <a:ea typeface="Calibri"/>
                <a:cs typeface="Times New Roman"/>
              </a:rPr>
              <a:t>cheque</a:t>
            </a:r>
            <a:endParaRPr lang="en-US" dirty="0">
              <a:latin typeface="Cambria"/>
              <a:ea typeface="Calibri"/>
              <a:cs typeface="Times New Roman"/>
            </a:endParaRPr>
          </a:p>
          <a:p>
            <a:pPr marL="171443" indent="-171443">
              <a:buSzPts val="1000"/>
              <a:buFontTx/>
              <a:buChar char="-"/>
            </a:pPr>
            <a:r>
              <a:rPr lang="en-US" dirty="0" err="1">
                <a:latin typeface="Cambria"/>
                <a:ea typeface="Calibri"/>
                <a:cs typeface="Times New Roman"/>
              </a:rPr>
              <a:t>cheque</a:t>
            </a:r>
            <a:r>
              <a:rPr lang="en-US" dirty="0">
                <a:latin typeface="Cambria"/>
                <a:ea typeface="Calibri"/>
                <a:cs typeface="Times New Roman"/>
              </a:rPr>
              <a:t> number </a:t>
            </a:r>
          </a:p>
          <a:p>
            <a:pPr marL="171443" indent="-171443">
              <a:buSzPts val="1000"/>
              <a:buFontTx/>
              <a:buChar char="-"/>
            </a:pPr>
            <a:r>
              <a:rPr lang="en-CA" sz="1100" dirty="0">
                <a:latin typeface="Calibri"/>
                <a:ea typeface="Calibri"/>
                <a:cs typeface="Times New Roman"/>
              </a:rPr>
              <a:t>d</a:t>
            </a:r>
            <a:r>
              <a:rPr lang="en-US" dirty="0">
                <a:latin typeface="Cambria"/>
                <a:ea typeface="Calibri"/>
                <a:cs typeface="Times New Roman"/>
              </a:rPr>
              <a:t>ate of the </a:t>
            </a:r>
            <a:r>
              <a:rPr lang="en-US" dirty="0" err="1">
                <a:latin typeface="Cambria"/>
                <a:ea typeface="Calibri"/>
                <a:cs typeface="Times New Roman"/>
              </a:rPr>
              <a:t>cheque</a:t>
            </a:r>
            <a:endParaRPr lang="en-US" dirty="0">
              <a:latin typeface="Cambria"/>
              <a:ea typeface="Calibri"/>
              <a:cs typeface="Times New Roman"/>
            </a:endParaRPr>
          </a:p>
          <a:p>
            <a:pPr marL="171443" indent="-171443">
              <a:buSzPts val="1000"/>
              <a:buFontTx/>
              <a:buChar char="-"/>
            </a:pPr>
            <a:r>
              <a:rPr lang="en-US" dirty="0">
                <a:latin typeface="Cambria"/>
                <a:ea typeface="Calibri"/>
                <a:cs typeface="Times New Roman"/>
              </a:rPr>
              <a:t>amount being paid</a:t>
            </a:r>
          </a:p>
          <a:p>
            <a:pPr marL="171443" indent="-171443">
              <a:buSzPts val="1000"/>
              <a:buFontTx/>
              <a:buChar char="-"/>
            </a:pPr>
            <a:r>
              <a:rPr lang="en-US" dirty="0">
                <a:latin typeface="Cambria"/>
                <a:ea typeface="Calibri"/>
                <a:cs typeface="Times New Roman"/>
              </a:rPr>
              <a:t>bank associated with the account of the company making the payment</a:t>
            </a:r>
          </a:p>
          <a:p>
            <a:pPr marL="171443" indent="-171443">
              <a:buSzPts val="1000"/>
              <a:buFontTx/>
              <a:buChar char="-"/>
            </a:pPr>
            <a:r>
              <a:rPr lang="en-US" dirty="0">
                <a:latin typeface="Cambria"/>
                <a:ea typeface="Calibri"/>
                <a:cs typeface="Times New Roman"/>
              </a:rPr>
              <a:t>name and address of the person or business writing the </a:t>
            </a:r>
            <a:r>
              <a:rPr lang="en-US" dirty="0" err="1">
                <a:latin typeface="Cambria"/>
                <a:ea typeface="Calibri"/>
                <a:cs typeface="Times New Roman"/>
              </a:rPr>
              <a:t>cheque</a:t>
            </a:r>
            <a:endParaRPr lang="en-US" dirty="0">
              <a:latin typeface="Cambria"/>
              <a:ea typeface="Calibri"/>
              <a:cs typeface="Times New Roman"/>
            </a:endParaRPr>
          </a:p>
          <a:p>
            <a:pPr marL="171443" indent="-171443">
              <a:buSzPts val="1000"/>
              <a:buFontTx/>
              <a:buChar char="-"/>
            </a:pPr>
            <a:r>
              <a:rPr lang="en-US" dirty="0">
                <a:latin typeface="Cambria"/>
                <a:ea typeface="Calibri"/>
                <a:cs typeface="Times New Roman"/>
              </a:rPr>
              <a:t>account numbers, bank branch and transit number</a:t>
            </a:r>
          </a:p>
          <a:p>
            <a:pPr marL="171443" indent="-171443">
              <a:buSzPts val="1000"/>
              <a:buFontTx/>
              <a:buChar char="-"/>
            </a:pPr>
            <a:endParaRPr lang="en-US" dirty="0">
              <a:latin typeface="Cambria"/>
              <a:ea typeface="Calibri"/>
              <a:cs typeface="Times New Roman"/>
            </a:endParaRPr>
          </a:p>
          <a:p>
            <a:pPr marL="171443" indent="-171443">
              <a:buSzPts val="1000"/>
              <a:buFontTx/>
              <a:buChar char="-"/>
            </a:pPr>
            <a:r>
              <a:rPr lang="en-US" dirty="0">
                <a:latin typeface="Cambria"/>
                <a:ea typeface="Calibri"/>
                <a:cs typeface="Times New Roman"/>
              </a:rPr>
              <a:t>Different banks format their </a:t>
            </a:r>
            <a:r>
              <a:rPr lang="en-US" dirty="0" err="1">
                <a:latin typeface="Cambria"/>
                <a:ea typeface="Calibri"/>
                <a:cs typeface="Times New Roman"/>
              </a:rPr>
              <a:t>cheques</a:t>
            </a:r>
            <a:r>
              <a:rPr lang="en-US" dirty="0">
                <a:latin typeface="Cambria"/>
                <a:ea typeface="Calibri"/>
                <a:cs typeface="Times New Roman"/>
              </a:rPr>
              <a:t> differently.  Some will have the date in a different format, some will ask for the year first, some for the month, others for the day.</a:t>
            </a:r>
          </a:p>
          <a:p>
            <a:pPr>
              <a:buSzPts val="1000"/>
            </a:pPr>
            <a:endParaRPr lang="en-US" dirty="0">
              <a:latin typeface="Cambria"/>
              <a:ea typeface="Calibri"/>
              <a:cs typeface="Times New Roman"/>
            </a:endParaRPr>
          </a:p>
          <a:p>
            <a:pPr>
              <a:buSzPts val="1000"/>
            </a:pPr>
            <a:r>
              <a:rPr lang="en-US" dirty="0">
                <a:latin typeface="Cambria"/>
                <a:ea typeface="Calibri"/>
                <a:cs typeface="Times New Roman"/>
              </a:rPr>
              <a:t>Often a pay stub is attached and shows all your deductions from the pay.</a:t>
            </a:r>
            <a:r>
              <a:rPr lang="en-CA" sz="1100" dirty="0">
                <a:latin typeface="Calibri"/>
                <a:ea typeface="Calibri"/>
                <a:cs typeface="Times New Roman"/>
              </a:rPr>
              <a:t>  </a:t>
            </a:r>
            <a:r>
              <a:rPr lang="en-US" dirty="0">
                <a:latin typeface="Cambria"/>
                <a:ea typeface="Calibri"/>
                <a:cs typeface="Times New Roman"/>
              </a:rPr>
              <a:t>Here is a sample pay </a:t>
            </a:r>
            <a:r>
              <a:rPr lang="en-US" dirty="0" err="1">
                <a:latin typeface="Cambria"/>
                <a:ea typeface="Calibri"/>
                <a:cs typeface="Times New Roman"/>
              </a:rPr>
              <a:t>cheque</a:t>
            </a:r>
            <a:r>
              <a:rPr lang="en-US" dirty="0">
                <a:latin typeface="Cambria"/>
                <a:ea typeface="Calibri"/>
                <a:cs typeface="Times New Roman"/>
              </a:rPr>
              <a:t> stub.  This is for a person who gets paid an hourly wage of $10.50 and has worked 52 hours over 2 weeks. </a:t>
            </a:r>
            <a:endParaRPr lang="en-CA" sz="1100" dirty="0">
              <a:latin typeface="Calibri"/>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12</a:t>
            </a:fld>
            <a:endParaRPr lang="en-US"/>
          </a:p>
        </p:txBody>
      </p:sp>
    </p:spTree>
    <p:extLst>
      <p:ext uri="{BB962C8B-B14F-4D97-AF65-F5344CB8AC3E}">
        <p14:creationId xmlns:p14="http://schemas.microsoft.com/office/powerpoint/2010/main" val="1914178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Facilitator Notes</a:t>
            </a:r>
          </a:p>
          <a:p>
            <a:r>
              <a:rPr lang="en-US" dirty="0" smtClean="0"/>
              <a:t>Use handout B1 to explain</a:t>
            </a:r>
            <a:r>
              <a:rPr lang="en-US" baseline="0" dirty="0" smtClean="0"/>
              <a:t> pay stub information.</a:t>
            </a:r>
          </a:p>
          <a:p>
            <a:endParaRPr lang="en-US" baseline="0" dirty="0" smtClean="0"/>
          </a:p>
          <a:p>
            <a:r>
              <a:rPr lang="en-US" baseline="0" dirty="0" smtClean="0"/>
              <a:t>Afterwards, you may </a:t>
            </a:r>
            <a:r>
              <a:rPr lang="en-US" dirty="0">
                <a:latin typeface="Cambria"/>
                <a:ea typeface="Calibri"/>
                <a:cs typeface="Times New Roman"/>
              </a:rPr>
              <a:t>want to give your participants a chance to fill out a blank </a:t>
            </a:r>
            <a:r>
              <a:rPr lang="en-US" dirty="0" err="1">
                <a:latin typeface="Cambria"/>
                <a:ea typeface="Calibri"/>
                <a:cs typeface="Times New Roman"/>
              </a:rPr>
              <a:t>cheque</a:t>
            </a:r>
            <a:r>
              <a:rPr lang="en-US" dirty="0">
                <a:latin typeface="Cambria"/>
                <a:ea typeface="Calibri"/>
                <a:cs typeface="Times New Roman"/>
              </a:rPr>
              <a:t>.  Use handout B2 to do this.</a:t>
            </a:r>
            <a:endParaRPr lang="en-CA" sz="1100" dirty="0">
              <a:latin typeface="Calibri"/>
              <a:ea typeface="Calibri"/>
              <a:cs typeface="Times New Roman"/>
            </a:endParaRPr>
          </a:p>
          <a:p>
            <a:endParaRPr lang="en-US" baseline="0" dirty="0" smtClean="0"/>
          </a:p>
          <a:p>
            <a:r>
              <a:rPr lang="en-US" baseline="0" dirty="0" smtClean="0"/>
              <a:t>Speaking Notes</a:t>
            </a:r>
            <a:endParaRPr lang="en-US" dirty="0" smtClean="0"/>
          </a:p>
          <a:p>
            <a:r>
              <a:rPr lang="en-US" dirty="0" smtClean="0"/>
              <a:t>On your pay stub you</a:t>
            </a:r>
            <a:r>
              <a:rPr lang="en-US" baseline="0" dirty="0" smtClean="0"/>
              <a:t> will find</a:t>
            </a:r>
          </a:p>
          <a:p>
            <a:pPr marL="171443" indent="-171443">
              <a:buFontTx/>
              <a:buChar char="-"/>
            </a:pPr>
            <a:r>
              <a:rPr lang="en-US" baseline="0" dirty="0" smtClean="0"/>
              <a:t>what you earned – your rate of pay, the hours you worked, how much you earned in this pay period and how much you have earned since the calendar year began</a:t>
            </a:r>
          </a:p>
          <a:p>
            <a:pPr marL="171443" indent="-171443">
              <a:buFontTx/>
              <a:buChar char="-"/>
            </a:pPr>
            <a:r>
              <a:rPr lang="en-US" baseline="0" dirty="0" smtClean="0"/>
              <a:t>deductions like income tax, employment insurance, Canada pension and other deductions like benefits or union payments</a:t>
            </a:r>
          </a:p>
          <a:p>
            <a:pPr marL="171443" indent="-171443">
              <a:buFontTx/>
              <a:buChar char="-"/>
            </a:pPr>
            <a:r>
              <a:rPr lang="en-US" baseline="0" dirty="0" smtClean="0"/>
              <a:t>the full amount you are being paid (net pay)</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13</a:t>
            </a:fld>
            <a:endParaRPr lang="en-US"/>
          </a:p>
        </p:txBody>
      </p:sp>
    </p:spTree>
    <p:extLst>
      <p:ext uri="{BB962C8B-B14F-4D97-AF65-F5344CB8AC3E}">
        <p14:creationId xmlns:p14="http://schemas.microsoft.com/office/powerpoint/2010/main" val="2545700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tabLst>
                <a:tab pos="180332" algn="l"/>
                <a:tab pos="685770" algn="l"/>
                <a:tab pos="914360" algn="l"/>
              </a:tabLst>
            </a:pPr>
            <a:r>
              <a:rPr lang="en-US" b="1" smtClean="0">
                <a:latin typeface="Cambria"/>
                <a:ea typeface="Calibri"/>
                <a:cs typeface="Times New Roman"/>
              </a:rPr>
              <a:t>A. Workplace </a:t>
            </a:r>
            <a:r>
              <a:rPr lang="en-US" b="1" dirty="0">
                <a:latin typeface="Cambria"/>
                <a:ea typeface="Calibri"/>
                <a:cs typeface="Times New Roman"/>
              </a:rPr>
              <a:t>and Government Plans</a:t>
            </a:r>
            <a:endParaRPr lang="en-CA" sz="1100" dirty="0">
              <a:latin typeface="Cambria"/>
              <a:ea typeface="Calibri"/>
              <a:cs typeface="Times New Roman"/>
            </a:endParaRPr>
          </a:p>
          <a:p>
            <a:pPr>
              <a:tabLst>
                <a:tab pos="180332" algn="l"/>
                <a:tab pos="685770" algn="l"/>
                <a:tab pos="914360" algn="l"/>
              </a:tabLst>
            </a:pPr>
            <a:r>
              <a:rPr lang="en-US" dirty="0">
                <a:latin typeface="Cambria"/>
                <a:ea typeface="Calibri"/>
                <a:cs typeface="Times New Roman"/>
              </a:rPr>
              <a:t>You may be</a:t>
            </a:r>
          </a:p>
          <a:p>
            <a:pPr marL="171443" indent="-171443">
              <a:buFontTx/>
              <a:buChar char="-"/>
              <a:tabLst>
                <a:tab pos="180332" algn="l"/>
                <a:tab pos="685770" algn="l"/>
                <a:tab pos="914360" algn="l"/>
              </a:tabLst>
            </a:pPr>
            <a:r>
              <a:rPr lang="en-US" dirty="0">
                <a:latin typeface="Cambria"/>
                <a:ea typeface="Calibri"/>
                <a:cs typeface="Times New Roman"/>
              </a:rPr>
              <a:t>eligible for Employment Insurance or income assistance programs</a:t>
            </a:r>
          </a:p>
          <a:p>
            <a:pPr marL="171443" indent="-171443">
              <a:buFontTx/>
              <a:buChar char="-"/>
              <a:tabLst>
                <a:tab pos="180332" algn="l"/>
                <a:tab pos="685770" algn="l"/>
                <a:tab pos="914360" algn="l"/>
              </a:tabLst>
            </a:pPr>
            <a:r>
              <a:rPr lang="en-US" dirty="0">
                <a:latin typeface="Cambria"/>
                <a:ea typeface="Calibri"/>
                <a:cs typeface="Times New Roman"/>
              </a:rPr>
              <a:t>able to draw on salary or vacation pay you have not been paid yet</a:t>
            </a:r>
            <a:endParaRPr lang="en-CA" sz="1100" dirty="0">
              <a:latin typeface="Calibri"/>
              <a:ea typeface="Calibri"/>
              <a:cs typeface="Times New Roman"/>
            </a:endParaRPr>
          </a:p>
          <a:p>
            <a:pPr marL="720059"/>
            <a:r>
              <a:rPr lang="en-US" dirty="0">
                <a:latin typeface="Cambria"/>
                <a:ea typeface="Calibri"/>
                <a:cs typeface="Times New Roman"/>
              </a:rPr>
              <a:t> </a:t>
            </a:r>
            <a:endParaRPr lang="en-CA" sz="1100" dirty="0">
              <a:latin typeface="Calibri"/>
              <a:ea typeface="Calibri"/>
              <a:cs typeface="Times New Roman"/>
            </a:endParaRPr>
          </a:p>
          <a:p>
            <a:pPr marL="0" indent="0">
              <a:buFont typeface="+mj-lt"/>
              <a:buNone/>
            </a:pPr>
            <a:r>
              <a:rPr lang="en-US" b="1" dirty="0" smtClean="0">
                <a:latin typeface="Cambria"/>
                <a:ea typeface="Calibri"/>
                <a:cs typeface="Times New Roman"/>
              </a:rPr>
              <a:t>B. Insurance</a:t>
            </a:r>
            <a:endParaRPr lang="en-CA" sz="1100" dirty="0">
              <a:latin typeface="Cambria"/>
              <a:ea typeface="Calibri"/>
              <a:cs typeface="Times New Roman"/>
            </a:endParaRPr>
          </a:p>
          <a:p>
            <a:r>
              <a:rPr lang="en-US" dirty="0">
                <a:latin typeface="Cambria"/>
                <a:ea typeface="Calibri"/>
                <a:cs typeface="Times New Roman"/>
              </a:rPr>
              <a:t>You can buy disability insurance to help you pay bills if you become sick or injured and can’t work.  This insurance can help pay for</a:t>
            </a:r>
            <a:endParaRPr lang="en-CA" sz="1100" dirty="0">
              <a:latin typeface="Calibri"/>
              <a:ea typeface="Calibri"/>
              <a:cs typeface="Times New Roman"/>
            </a:endParaRPr>
          </a:p>
          <a:p>
            <a:pPr marL="171443" indent="-171443">
              <a:buSzPts val="1000"/>
              <a:buFontTx/>
              <a:buChar char="-"/>
            </a:pPr>
            <a:r>
              <a:rPr lang="en-US" dirty="0">
                <a:latin typeface="Cambria"/>
                <a:ea typeface="Calibri"/>
                <a:cs typeface="Times New Roman"/>
              </a:rPr>
              <a:t>rent and utilities</a:t>
            </a:r>
          </a:p>
          <a:p>
            <a:pPr marL="171443" indent="-171443">
              <a:buSzPts val="1000"/>
              <a:buFontTx/>
              <a:buChar char="-"/>
            </a:pPr>
            <a:r>
              <a:rPr lang="en-US" dirty="0">
                <a:latin typeface="Cambria"/>
                <a:ea typeface="Calibri"/>
                <a:cs typeface="Times New Roman"/>
              </a:rPr>
              <a:t>credit card payments</a:t>
            </a:r>
          </a:p>
          <a:p>
            <a:pPr marL="171443" indent="-171443">
              <a:buSzPts val="1000"/>
              <a:buFontTx/>
              <a:buChar char="-"/>
            </a:pPr>
            <a:r>
              <a:rPr lang="en-US" dirty="0">
                <a:latin typeface="Cambria"/>
                <a:ea typeface="Calibri"/>
                <a:cs typeface="Times New Roman"/>
              </a:rPr>
              <a:t>food</a:t>
            </a:r>
          </a:p>
          <a:p>
            <a:pPr marL="171443" indent="-171443">
              <a:buSzPts val="1000"/>
              <a:buFontTx/>
              <a:buChar char="-"/>
            </a:pPr>
            <a:endParaRPr lang="en-CA" sz="1100" dirty="0">
              <a:latin typeface="Calibri"/>
              <a:ea typeface="Calibri"/>
              <a:cs typeface="Times New Roman"/>
            </a:endParaRPr>
          </a:p>
          <a:p>
            <a:pPr marL="0" indent="0">
              <a:buFont typeface="+mj-lt"/>
              <a:buNone/>
            </a:pPr>
            <a:r>
              <a:rPr lang="en-US" b="1" dirty="0" smtClean="0">
                <a:latin typeface="Cambria"/>
                <a:ea typeface="Calibri"/>
                <a:cs typeface="Times New Roman"/>
              </a:rPr>
              <a:t>C. Savings</a:t>
            </a:r>
            <a:endParaRPr lang="en-CA" sz="1100" dirty="0">
              <a:latin typeface="Cambria"/>
              <a:ea typeface="Calibri"/>
              <a:cs typeface="Times New Roman"/>
            </a:endParaRPr>
          </a:p>
          <a:p>
            <a:r>
              <a:rPr lang="en-US" dirty="0">
                <a:latin typeface="Cambria"/>
                <a:ea typeface="Calibri"/>
                <a:cs typeface="Times New Roman"/>
              </a:rPr>
              <a:t>If you have </a:t>
            </a:r>
            <a:endParaRPr lang="en-CA" sz="1100" dirty="0">
              <a:latin typeface="Calibri"/>
              <a:ea typeface="Calibri"/>
              <a:cs typeface="Times New Roman"/>
            </a:endParaRPr>
          </a:p>
          <a:p>
            <a:pPr marL="171443" indent="-171443">
              <a:buSzPts val="1000"/>
              <a:buFontTx/>
              <a:buChar char="-"/>
            </a:pPr>
            <a:r>
              <a:rPr lang="en-US" dirty="0">
                <a:latin typeface="Cambria"/>
                <a:ea typeface="Calibri"/>
                <a:cs typeface="Times New Roman"/>
              </a:rPr>
              <a:t>emergency funds, use them first to pay your bills</a:t>
            </a:r>
          </a:p>
          <a:p>
            <a:pPr marL="171443" indent="-171443">
              <a:buSzPts val="1000"/>
              <a:buFontTx/>
              <a:buChar char="-"/>
            </a:pPr>
            <a:r>
              <a:rPr lang="en-US" dirty="0">
                <a:latin typeface="Cambria"/>
                <a:ea typeface="Calibri"/>
                <a:cs typeface="Times New Roman"/>
              </a:rPr>
              <a:t>retirement savings you may be able to use them - try to avoid this as you will </a:t>
            </a:r>
            <a:endParaRPr lang="en-CA" sz="1100" dirty="0">
              <a:latin typeface="Calibri"/>
              <a:ea typeface="Calibri"/>
              <a:cs typeface="Times New Roman"/>
            </a:endParaRPr>
          </a:p>
          <a:p>
            <a:pPr marL="628623" lvl="1" indent="-171443">
              <a:buSzPts val="1000"/>
              <a:buFontTx/>
              <a:buChar char="-"/>
            </a:pPr>
            <a:r>
              <a:rPr lang="en-US" dirty="0">
                <a:latin typeface="Cambria"/>
                <a:ea typeface="Calibri"/>
                <a:cs typeface="Times New Roman"/>
              </a:rPr>
              <a:t>need the funds in the future</a:t>
            </a:r>
          </a:p>
          <a:p>
            <a:pPr marL="628623" lvl="1" indent="-171443">
              <a:buSzPts val="1000"/>
              <a:buFontTx/>
              <a:buChar char="-"/>
            </a:pPr>
            <a:r>
              <a:rPr lang="en-US" dirty="0">
                <a:latin typeface="Cambria"/>
                <a:ea typeface="Calibri"/>
                <a:cs typeface="Times New Roman"/>
              </a:rPr>
              <a:t>have to pay taxes and penalty fees</a:t>
            </a:r>
            <a:endParaRPr lang="en-CA" sz="1100" dirty="0">
              <a:latin typeface="Calibri"/>
              <a:ea typeface="Calibri"/>
              <a:cs typeface="Times New Roman"/>
            </a:endParaRPr>
          </a:p>
          <a:p>
            <a:pPr marL="0" indent="0">
              <a:buFont typeface="+mj-lt"/>
              <a:buNone/>
            </a:pPr>
            <a:r>
              <a:rPr lang="en-US" b="1" dirty="0" smtClean="0">
                <a:latin typeface="Cambria"/>
                <a:ea typeface="Calibri"/>
                <a:cs typeface="Times New Roman"/>
              </a:rPr>
              <a:t>D. Property</a:t>
            </a:r>
            <a:endParaRPr lang="en-CA" sz="1100" dirty="0">
              <a:latin typeface="Cambria"/>
              <a:ea typeface="Calibri"/>
              <a:cs typeface="Times New Roman"/>
            </a:endParaRPr>
          </a:p>
          <a:p>
            <a:r>
              <a:rPr lang="en-US" dirty="0">
                <a:latin typeface="Cambria"/>
                <a:ea typeface="Calibri"/>
                <a:cs typeface="Times New Roman"/>
              </a:rPr>
              <a:t>You might</a:t>
            </a:r>
            <a:endParaRPr lang="en-CA" sz="1100" dirty="0">
              <a:latin typeface="Calibri"/>
              <a:ea typeface="Calibri"/>
              <a:cs typeface="Times New Roman"/>
            </a:endParaRPr>
          </a:p>
          <a:p>
            <a:pPr marL="171443" indent="-171443">
              <a:buSzPts val="1000"/>
              <a:buFontTx/>
              <a:buChar char="-"/>
            </a:pPr>
            <a:r>
              <a:rPr lang="en-US" dirty="0">
                <a:latin typeface="Cambria"/>
                <a:ea typeface="Calibri"/>
                <a:cs typeface="Times New Roman"/>
              </a:rPr>
              <a:t>sell your home or other property for cash, then buy or rent another home for less </a:t>
            </a:r>
          </a:p>
          <a:p>
            <a:pPr marL="171443" indent="-171443">
              <a:buSzPts val="1000"/>
              <a:buFontTx/>
              <a:buChar char="-"/>
            </a:pPr>
            <a:r>
              <a:rPr lang="en-US" dirty="0">
                <a:latin typeface="Cambria"/>
                <a:ea typeface="Calibri"/>
                <a:cs typeface="Times New Roman"/>
              </a:rPr>
              <a:t>rent out part of your home to bring in extra money (check local bylaws)</a:t>
            </a:r>
          </a:p>
          <a:p>
            <a:pPr marL="171443" indent="-171443">
              <a:buSzPts val="1000"/>
              <a:buFontTx/>
              <a:buChar char="-"/>
            </a:pPr>
            <a:r>
              <a:rPr lang="en-CA" sz="1100" dirty="0">
                <a:latin typeface="Calibri"/>
                <a:ea typeface="Calibri"/>
                <a:cs typeface="Times New Roman"/>
              </a:rPr>
              <a:t>s</a:t>
            </a:r>
            <a:r>
              <a:rPr lang="en-US" dirty="0">
                <a:latin typeface="Cambria"/>
                <a:ea typeface="Calibri"/>
                <a:cs typeface="Times New Roman"/>
              </a:rPr>
              <a:t>ell personal items</a:t>
            </a:r>
          </a:p>
          <a:p>
            <a:pPr marL="171443" indent="-171443">
              <a:buSzPts val="1000"/>
              <a:buFontTx/>
              <a:buChar char="-"/>
            </a:pPr>
            <a:endParaRPr lang="en-CA" sz="1100" dirty="0">
              <a:latin typeface="Calibri"/>
              <a:ea typeface="Calibri"/>
              <a:cs typeface="Times New Roman"/>
            </a:endParaRPr>
          </a:p>
          <a:p>
            <a:pPr marL="0" indent="0">
              <a:buFont typeface="+mj-lt"/>
              <a:buNone/>
            </a:pPr>
            <a:r>
              <a:rPr lang="en-US" b="1" dirty="0" smtClean="0">
                <a:latin typeface="Cambria"/>
                <a:ea typeface="Calibri"/>
                <a:cs typeface="Times New Roman"/>
              </a:rPr>
              <a:t>E. Loans </a:t>
            </a:r>
            <a:endParaRPr lang="en-CA" sz="1100" dirty="0">
              <a:latin typeface="Cambria"/>
              <a:ea typeface="Calibri"/>
              <a:cs typeface="Times New Roman"/>
            </a:endParaRPr>
          </a:p>
          <a:p>
            <a:r>
              <a:rPr lang="en-US" dirty="0">
                <a:latin typeface="Cambria"/>
                <a:ea typeface="Calibri"/>
                <a:cs typeface="Times New Roman"/>
              </a:rPr>
              <a:t>Use loans as a last way to get income.  You may be able to</a:t>
            </a:r>
            <a:endParaRPr lang="en-CA" sz="1100" dirty="0">
              <a:latin typeface="Calibri"/>
              <a:ea typeface="Calibri"/>
              <a:cs typeface="Times New Roman"/>
            </a:endParaRPr>
          </a:p>
          <a:p>
            <a:pPr marL="171443" indent="-171443">
              <a:buSzPts val="1000"/>
              <a:buFontTx/>
              <a:buChar char="-"/>
            </a:pPr>
            <a:r>
              <a:rPr lang="en-US" dirty="0">
                <a:latin typeface="Cambria"/>
                <a:ea typeface="Calibri"/>
                <a:cs typeface="Times New Roman"/>
              </a:rPr>
              <a:t>borrow money from friends or family</a:t>
            </a:r>
          </a:p>
          <a:p>
            <a:pPr marL="171443" indent="-171443">
              <a:buSzPts val="1000"/>
              <a:buFontTx/>
              <a:buChar char="-"/>
            </a:pPr>
            <a:r>
              <a:rPr lang="en-US" dirty="0">
                <a:latin typeface="Cambria"/>
                <a:ea typeface="Calibri"/>
                <a:cs typeface="Times New Roman"/>
              </a:rPr>
              <a:t>borrow money  from your credit union or bank </a:t>
            </a:r>
          </a:p>
          <a:p>
            <a:pPr marL="171443" indent="-171443">
              <a:buSzPts val="1000"/>
              <a:buFontTx/>
              <a:buChar char="-"/>
            </a:pPr>
            <a:r>
              <a:rPr lang="en-US" dirty="0">
                <a:latin typeface="Cambria"/>
                <a:ea typeface="Calibri"/>
                <a:cs typeface="Times New Roman"/>
              </a:rPr>
              <a:t>borrow money against life insurance</a:t>
            </a:r>
            <a:endParaRPr lang="en-CA" sz="1100" dirty="0">
              <a:latin typeface="Calibri"/>
              <a:ea typeface="Calibri"/>
              <a:cs typeface="Times New Roman"/>
            </a:endParaRPr>
          </a:p>
          <a:p>
            <a:pPr marL="457181"/>
            <a:r>
              <a:rPr lang="en-US" dirty="0">
                <a:latin typeface="Cambria"/>
                <a:ea typeface="Calibri"/>
                <a:cs typeface="Times New Roman"/>
              </a:rPr>
              <a:t> </a:t>
            </a:r>
            <a:endParaRPr lang="en-CA" sz="1100" dirty="0">
              <a:latin typeface="Calibri"/>
              <a:ea typeface="Calibri"/>
              <a:cs typeface="Times New Roman"/>
            </a:endParaRPr>
          </a:p>
          <a:p>
            <a:pPr marL="0" indent="0">
              <a:buFont typeface="+mj-lt"/>
              <a:buNone/>
            </a:pPr>
            <a:r>
              <a:rPr lang="en-US" b="1" dirty="0" smtClean="0">
                <a:latin typeface="Cambria"/>
                <a:ea typeface="Calibri"/>
                <a:cs typeface="Times New Roman"/>
              </a:rPr>
              <a:t>F. Community </a:t>
            </a:r>
            <a:r>
              <a:rPr lang="en-US" b="1" dirty="0">
                <a:latin typeface="Cambria"/>
                <a:ea typeface="Calibri"/>
                <a:cs typeface="Times New Roman"/>
              </a:rPr>
              <a:t>Supports  </a:t>
            </a:r>
            <a:endParaRPr lang="en-CA" sz="1100" dirty="0">
              <a:latin typeface="Cambria"/>
              <a:ea typeface="Calibri"/>
              <a:cs typeface="Times New Roman"/>
            </a:endParaRPr>
          </a:p>
          <a:p>
            <a:r>
              <a:rPr lang="en-US" dirty="0">
                <a:latin typeface="Cambria"/>
                <a:ea typeface="Calibri"/>
                <a:cs typeface="Times New Roman"/>
              </a:rPr>
              <a:t>Use community services to support your income.  You may need to</a:t>
            </a:r>
            <a:endParaRPr lang="en-CA" sz="1100" dirty="0">
              <a:latin typeface="Calibri"/>
              <a:ea typeface="Calibri"/>
              <a:cs typeface="Times New Roman"/>
            </a:endParaRPr>
          </a:p>
          <a:p>
            <a:pPr marL="171443" indent="-171443">
              <a:buSzPts val="1000"/>
              <a:buFontTx/>
              <a:buChar char="-"/>
            </a:pPr>
            <a:r>
              <a:rPr lang="en-US" dirty="0">
                <a:latin typeface="Cambria"/>
                <a:ea typeface="Calibri"/>
                <a:cs typeface="Times New Roman"/>
              </a:rPr>
              <a:t>visit food banks or meal programs</a:t>
            </a:r>
          </a:p>
          <a:p>
            <a:pPr marL="171443" indent="-171443">
              <a:buSzPts val="1000"/>
              <a:buFontTx/>
              <a:buChar char="-"/>
            </a:pPr>
            <a:r>
              <a:rPr lang="en-CA" sz="1100" dirty="0">
                <a:latin typeface="Calibri"/>
                <a:ea typeface="Calibri"/>
                <a:cs typeface="Times New Roman"/>
              </a:rPr>
              <a:t>u</a:t>
            </a:r>
            <a:r>
              <a:rPr lang="en-US" dirty="0">
                <a:latin typeface="Cambria"/>
                <a:ea typeface="Calibri"/>
                <a:cs typeface="Times New Roman"/>
              </a:rPr>
              <a:t>se clothing programs</a:t>
            </a:r>
          </a:p>
          <a:p>
            <a:pPr marL="171443" indent="-171443">
              <a:buSzPts val="1000"/>
              <a:buFontTx/>
              <a:buChar char="-"/>
            </a:pPr>
            <a:r>
              <a:rPr lang="en-CA" sz="1100" dirty="0">
                <a:latin typeface="Calibri"/>
                <a:ea typeface="Calibri"/>
                <a:cs typeface="Times New Roman"/>
              </a:rPr>
              <a:t>a</a:t>
            </a:r>
            <a:r>
              <a:rPr lang="en-US" dirty="0" err="1">
                <a:latin typeface="Cambria"/>
                <a:ea typeface="Calibri"/>
                <a:cs typeface="Times New Roman"/>
              </a:rPr>
              <a:t>pply</a:t>
            </a:r>
            <a:r>
              <a:rPr lang="en-US" dirty="0">
                <a:latin typeface="Cambria"/>
                <a:ea typeface="Calibri"/>
                <a:cs typeface="Times New Roman"/>
              </a:rPr>
              <a:t> for subsidized housing or child care</a:t>
            </a:r>
            <a:endParaRPr lang="en-CA" sz="1100" dirty="0">
              <a:latin typeface="Calibri"/>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14</a:t>
            </a:fld>
            <a:endParaRPr lang="en-US"/>
          </a:p>
        </p:txBody>
      </p:sp>
    </p:spTree>
    <p:extLst>
      <p:ext uri="{BB962C8B-B14F-4D97-AF65-F5344CB8AC3E}">
        <p14:creationId xmlns:p14="http://schemas.microsoft.com/office/powerpoint/2010/main" val="200523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you live on a limited income,</a:t>
            </a:r>
            <a:r>
              <a:rPr lang="en-US" baseline="0" dirty="0" smtClean="0"/>
              <a:t> it can be very difficult to prepare for the unexpected, but even a small amount set aside each month can help.</a:t>
            </a:r>
            <a:endParaRPr lang="en-US" dirty="0">
              <a:latin typeface="Cambria"/>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15</a:t>
            </a:fld>
            <a:endParaRPr lang="en-US"/>
          </a:p>
        </p:txBody>
      </p:sp>
    </p:spTree>
    <p:extLst>
      <p:ext uri="{BB962C8B-B14F-4D97-AF65-F5344CB8AC3E}">
        <p14:creationId xmlns:p14="http://schemas.microsoft.com/office/powerpoint/2010/main" val="3991650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a:t>
            </a:r>
            <a:r>
              <a:rPr lang="en-US" baseline="0" dirty="0" smtClean="0"/>
              <a:t> on the image to go to the video.</a:t>
            </a:r>
          </a:p>
          <a:p>
            <a:endParaRPr lang="en-US" baseline="0" dirty="0" smtClean="0"/>
          </a:p>
          <a:p>
            <a:r>
              <a:rPr lang="en-US" baseline="0" dirty="0" smtClean="0"/>
              <a:t>Then, using Handout A, show the participants where they would enter their income sources into the budget.</a:t>
            </a:r>
          </a:p>
          <a:p>
            <a:endParaRPr lang="en-US" baseline="0" dirty="0" smtClean="0"/>
          </a:p>
          <a:p>
            <a:r>
              <a:rPr lang="en-US" dirty="0">
                <a:latin typeface="Cambria"/>
                <a:ea typeface="Times New Roman"/>
                <a:cs typeface="Times New Roman"/>
              </a:rPr>
              <a:t>Now that you have a good understanding of income, you will be able to fill out the income part of the budget worksheet.  Once you are at home, find your actual amount of income by looking at all your income sources including your </a:t>
            </a:r>
            <a:endParaRPr lang="en-CA" sz="1100" dirty="0">
              <a:latin typeface="Calibri"/>
              <a:ea typeface="Times New Roman"/>
              <a:cs typeface="Times New Roman"/>
            </a:endParaRPr>
          </a:p>
          <a:p>
            <a:pPr marL="171443" indent="-171443">
              <a:buFontTx/>
              <a:buChar char="-"/>
            </a:pPr>
            <a:r>
              <a:rPr lang="en-US" dirty="0">
                <a:latin typeface="Cambria"/>
                <a:ea typeface="Times New Roman"/>
                <a:cs typeface="Times New Roman"/>
              </a:rPr>
              <a:t>recent pay and stubs</a:t>
            </a:r>
          </a:p>
          <a:p>
            <a:pPr marL="171443" indent="-171443">
              <a:buFontTx/>
              <a:buChar char="-"/>
            </a:pPr>
            <a:r>
              <a:rPr lang="en-US" dirty="0">
                <a:latin typeface="Cambria"/>
                <a:ea typeface="Calibri"/>
                <a:cs typeface="Times New Roman"/>
              </a:rPr>
              <a:t>o</a:t>
            </a:r>
            <a:r>
              <a:rPr lang="en-US" dirty="0">
                <a:latin typeface="Cambria"/>
                <a:ea typeface="Times New Roman"/>
                <a:cs typeface="Times New Roman"/>
              </a:rPr>
              <a:t>ther income statements </a:t>
            </a:r>
          </a:p>
          <a:p>
            <a:pPr marL="171443" indent="-171443">
              <a:buFontTx/>
              <a:buChar char="-"/>
            </a:pPr>
            <a:r>
              <a:rPr lang="en-US" dirty="0">
                <a:latin typeface="Cambria"/>
                <a:ea typeface="Calibri"/>
                <a:cs typeface="Times New Roman"/>
              </a:rPr>
              <a:t>b</a:t>
            </a:r>
            <a:r>
              <a:rPr lang="en-US" dirty="0">
                <a:latin typeface="Cambria"/>
                <a:ea typeface="Times New Roman"/>
                <a:cs typeface="Times New Roman"/>
              </a:rPr>
              <a:t>ank statements</a:t>
            </a:r>
            <a:endParaRPr lang="en-CA" sz="1100" dirty="0">
              <a:latin typeface="Calibri"/>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16</a:t>
            </a:fld>
            <a:endParaRPr lang="en-US"/>
          </a:p>
        </p:txBody>
      </p:sp>
    </p:spTree>
    <p:extLst>
      <p:ext uri="{BB962C8B-B14F-4D97-AF65-F5344CB8AC3E}">
        <p14:creationId xmlns:p14="http://schemas.microsoft.com/office/powerpoint/2010/main" val="1495552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332"/>
            <a:r>
              <a:rPr lang="en-US" dirty="0">
                <a:latin typeface="Cambria"/>
                <a:ea typeface="Calibri"/>
                <a:cs typeface="Times New Roman"/>
              </a:rPr>
              <a:t>To help figure out what you actually spend, you need to keep track of 2 types of expenses: basic needs and wants.  It’s easy to say “I need”- but do you really need that thing?  Often we don’t separate the things we want and the things we need. </a:t>
            </a:r>
            <a:endParaRPr lang="en-CA" sz="1100" dirty="0">
              <a:latin typeface="Calibri"/>
              <a:ea typeface="Calibri"/>
              <a:cs typeface="Times New Roman"/>
            </a:endParaRPr>
          </a:p>
          <a:p>
            <a:pPr marL="180332"/>
            <a:endParaRPr lang="en-US" dirty="0">
              <a:latin typeface="Cambria"/>
              <a:ea typeface="Calibri"/>
              <a:cs typeface="Times New Roman"/>
            </a:endParaRPr>
          </a:p>
          <a:p>
            <a:pPr marL="180332"/>
            <a:r>
              <a:rPr lang="en-US" dirty="0">
                <a:latin typeface="Cambria"/>
                <a:ea typeface="Calibri"/>
                <a:cs typeface="Times New Roman"/>
              </a:rPr>
              <a:t>Needs include things like</a:t>
            </a:r>
            <a:endParaRPr lang="en-US" sz="1100" dirty="0">
              <a:latin typeface="+mn-lt"/>
              <a:ea typeface="Calibri"/>
              <a:cs typeface="Times New Roman"/>
            </a:endParaRPr>
          </a:p>
          <a:p>
            <a:pPr marL="171443" indent="-171443">
              <a:buSzPts val="1000"/>
              <a:buFontTx/>
              <a:buChar char="-"/>
            </a:pPr>
            <a:r>
              <a:rPr lang="en-US" dirty="0">
                <a:latin typeface="Cambria"/>
                <a:ea typeface="Calibri"/>
                <a:cs typeface="Times New Roman"/>
              </a:rPr>
              <a:t>a place to live</a:t>
            </a:r>
          </a:p>
          <a:p>
            <a:pPr marL="171443" indent="-171443">
              <a:buSzPts val="1000"/>
              <a:buFontTx/>
              <a:buChar char="-"/>
            </a:pPr>
            <a:r>
              <a:rPr lang="en-US" dirty="0">
                <a:latin typeface="Cambria"/>
                <a:ea typeface="Calibri"/>
                <a:cs typeface="Times New Roman"/>
              </a:rPr>
              <a:t>clothing</a:t>
            </a:r>
          </a:p>
          <a:p>
            <a:pPr marL="171443" indent="-171443">
              <a:buSzPts val="1000"/>
              <a:buFontTx/>
              <a:buChar char="-"/>
            </a:pPr>
            <a:r>
              <a:rPr lang="en-US" dirty="0">
                <a:latin typeface="Cambria"/>
                <a:ea typeface="Calibri"/>
                <a:cs typeface="Times New Roman"/>
              </a:rPr>
              <a:t>food</a:t>
            </a:r>
          </a:p>
          <a:p>
            <a:pPr marL="171443" indent="-171443">
              <a:buSzPts val="1000"/>
              <a:buFontTx/>
              <a:buChar char="-"/>
            </a:pPr>
            <a:r>
              <a:rPr lang="en-US" dirty="0">
                <a:latin typeface="Cambria"/>
                <a:ea typeface="Calibri"/>
                <a:cs typeface="Times New Roman"/>
              </a:rPr>
              <a:t>tools for work</a:t>
            </a:r>
          </a:p>
          <a:p>
            <a:pPr marL="171443" indent="-171443">
              <a:buSzPts val="1000"/>
              <a:buFontTx/>
              <a:buChar char="-"/>
            </a:pPr>
            <a:r>
              <a:rPr lang="en-US" sz="1100" dirty="0">
                <a:latin typeface="+mn-lt"/>
                <a:ea typeface="Calibri"/>
                <a:cs typeface="Times New Roman"/>
              </a:rPr>
              <a:t>m</a:t>
            </a:r>
            <a:r>
              <a:rPr lang="en-US" dirty="0">
                <a:latin typeface="Cambria"/>
                <a:ea typeface="Calibri"/>
                <a:cs typeface="Times New Roman"/>
              </a:rPr>
              <a:t>edicine</a:t>
            </a:r>
          </a:p>
          <a:p>
            <a:pPr marL="171443" indent="-171443">
              <a:buSzPts val="1000"/>
              <a:buFontTx/>
              <a:buChar char="-"/>
            </a:pPr>
            <a:r>
              <a:rPr lang="en-US" dirty="0">
                <a:latin typeface="Cambria"/>
                <a:ea typeface="Calibri"/>
                <a:cs typeface="Times New Roman"/>
              </a:rPr>
              <a:t>transportation</a:t>
            </a:r>
          </a:p>
          <a:p>
            <a:pPr marL="171443" indent="-171443">
              <a:buSzPts val="1000"/>
              <a:buFontTx/>
              <a:buChar char="-"/>
            </a:pPr>
            <a:r>
              <a:rPr lang="en-US" dirty="0">
                <a:latin typeface="Cambria"/>
                <a:ea typeface="Calibri"/>
                <a:cs typeface="Times New Roman"/>
              </a:rPr>
              <a:t>education </a:t>
            </a:r>
            <a:endParaRPr lang="en-US" sz="1100" dirty="0">
              <a:latin typeface="+mn-lt"/>
              <a:ea typeface="Calibri"/>
              <a:cs typeface="Times New Roman"/>
            </a:endParaRPr>
          </a:p>
          <a:p>
            <a:r>
              <a:rPr lang="en-US" dirty="0">
                <a:latin typeface="Cambria"/>
                <a:ea typeface="Calibri"/>
                <a:cs typeface="Times New Roman"/>
              </a:rPr>
              <a:t/>
            </a:r>
            <a:br>
              <a:rPr lang="en-US" dirty="0">
                <a:latin typeface="Cambria"/>
                <a:ea typeface="Calibri"/>
                <a:cs typeface="Times New Roman"/>
              </a:rPr>
            </a:br>
            <a:r>
              <a:rPr lang="en-US" dirty="0">
                <a:latin typeface="Cambria"/>
                <a:ea typeface="Calibri"/>
                <a:cs typeface="Times New Roman"/>
              </a:rPr>
              <a:t>Wants include things like</a:t>
            </a:r>
            <a:endParaRPr lang="en-US" sz="1100" dirty="0">
              <a:latin typeface="+mn-lt"/>
              <a:ea typeface="Calibri"/>
              <a:cs typeface="Times New Roman"/>
            </a:endParaRPr>
          </a:p>
          <a:p>
            <a:pPr marL="171443" indent="-171443">
              <a:buSzPts val="1000"/>
              <a:buFontTx/>
              <a:buChar char="-"/>
            </a:pPr>
            <a:r>
              <a:rPr lang="en-US" dirty="0">
                <a:latin typeface="Cambria"/>
                <a:ea typeface="Calibri"/>
                <a:cs typeface="Times New Roman"/>
              </a:rPr>
              <a:t>Vacations</a:t>
            </a:r>
          </a:p>
          <a:p>
            <a:pPr marL="171443" indent="-171443">
              <a:buSzPts val="1000"/>
              <a:buFontTx/>
              <a:buChar char="-"/>
            </a:pPr>
            <a:r>
              <a:rPr lang="en-US" dirty="0">
                <a:latin typeface="Cambria"/>
                <a:ea typeface="Calibri"/>
                <a:cs typeface="Times New Roman"/>
              </a:rPr>
              <a:t>meals out, take-out meals or meals delivered to your home</a:t>
            </a:r>
          </a:p>
          <a:p>
            <a:pPr marL="171443" indent="-171443">
              <a:buSzPts val="1000"/>
              <a:buFontTx/>
              <a:buChar char="-"/>
            </a:pPr>
            <a:r>
              <a:rPr lang="en-US" dirty="0">
                <a:latin typeface="Cambria"/>
                <a:ea typeface="Calibri"/>
                <a:cs typeface="Times New Roman"/>
              </a:rPr>
              <a:t>video games</a:t>
            </a:r>
          </a:p>
          <a:p>
            <a:pPr marL="171443" indent="-171443">
              <a:buSzPts val="1000"/>
              <a:buFontTx/>
              <a:buChar char="-"/>
            </a:pPr>
            <a:r>
              <a:rPr lang="en-US" dirty="0">
                <a:latin typeface="Cambria"/>
                <a:ea typeface="Calibri"/>
                <a:cs typeface="Times New Roman"/>
              </a:rPr>
              <a:t>movies</a:t>
            </a:r>
          </a:p>
          <a:p>
            <a:pPr marL="171443" indent="-171443">
              <a:buSzPts val="1000"/>
              <a:buFontTx/>
              <a:buChar char="-"/>
            </a:pPr>
            <a:r>
              <a:rPr lang="en-US" dirty="0">
                <a:latin typeface="Cambria"/>
                <a:ea typeface="Calibri"/>
                <a:cs typeface="Times New Roman"/>
              </a:rPr>
              <a:t>gym memberships</a:t>
            </a:r>
          </a:p>
          <a:p>
            <a:pPr marL="171443" indent="-171443">
              <a:buSzPts val="1000"/>
              <a:buFontTx/>
              <a:buChar char="-"/>
            </a:pPr>
            <a:r>
              <a:rPr lang="en-US" sz="1100" dirty="0">
                <a:latin typeface="+mn-lt"/>
                <a:ea typeface="Calibri"/>
                <a:cs typeface="Times New Roman"/>
              </a:rPr>
              <a:t>magazine or newspaper subscriptions </a:t>
            </a:r>
          </a:p>
          <a:p>
            <a:pPr marL="171443" indent="-171443">
              <a:buSzPts val="1000"/>
              <a:buFontTx/>
              <a:buChar char="-"/>
            </a:pPr>
            <a:r>
              <a:rPr lang="en-US" sz="1100" dirty="0">
                <a:latin typeface="+mn-lt"/>
                <a:ea typeface="Calibri"/>
                <a:cs typeface="Times New Roman"/>
              </a:rPr>
              <a:t>d</a:t>
            </a:r>
            <a:r>
              <a:rPr lang="en-US" dirty="0">
                <a:latin typeface="Cambria"/>
                <a:ea typeface="Calibri"/>
                <a:cs typeface="Times New Roman"/>
              </a:rPr>
              <a:t>esigner clothes and shoes</a:t>
            </a:r>
          </a:p>
          <a:p>
            <a:pPr marL="171443" indent="-171443">
              <a:buSzPts val="1000"/>
              <a:buFontTx/>
              <a:buChar char="-"/>
            </a:pPr>
            <a:r>
              <a:rPr lang="en-US" dirty="0">
                <a:latin typeface="Cambria"/>
                <a:ea typeface="Calibri"/>
                <a:cs typeface="Times New Roman"/>
              </a:rPr>
              <a:t>cigarettes or alcohol </a:t>
            </a:r>
          </a:p>
          <a:p>
            <a:pPr marL="171443" indent="-171443">
              <a:buSzPts val="1000"/>
              <a:buFontTx/>
              <a:buChar char="-"/>
            </a:pPr>
            <a:r>
              <a:rPr lang="en-US" sz="1100" dirty="0">
                <a:latin typeface="+mn-lt"/>
                <a:ea typeface="Calibri"/>
                <a:cs typeface="Times New Roman"/>
              </a:rPr>
              <a:t>p</a:t>
            </a:r>
            <a:r>
              <a:rPr lang="en-US" dirty="0">
                <a:latin typeface="Cambria"/>
                <a:ea typeface="Calibri"/>
                <a:cs typeface="Times New Roman"/>
              </a:rPr>
              <a:t>laying bingo, lottery or going to a casino</a:t>
            </a:r>
            <a:endParaRPr lang="en-US" sz="1100" dirty="0">
              <a:latin typeface="+mn-lt"/>
              <a:ea typeface="Calibri"/>
              <a:cs typeface="Times New Roman"/>
            </a:endParaRPr>
          </a:p>
          <a:p>
            <a:pPr>
              <a:buSzPts val="1000"/>
            </a:pPr>
            <a:endParaRPr lang="en-US" sz="1100" dirty="0">
              <a:latin typeface="+mn-lt"/>
              <a:ea typeface="Calibri"/>
              <a:cs typeface="Times New Roman"/>
            </a:endParaRPr>
          </a:p>
          <a:p>
            <a:pPr>
              <a:buSzPts val="1000"/>
            </a:pPr>
            <a:r>
              <a:rPr lang="en-US" dirty="0">
                <a:latin typeface="Cambria"/>
                <a:ea typeface="Calibri"/>
                <a:cs typeface="Times New Roman"/>
              </a:rPr>
              <a:t>One person’s want may be another person’s need.  For some a car is needed to travel to work, while others don’t need a car because they take buses.  </a:t>
            </a:r>
            <a:endParaRPr lang="en-US" sz="1100" dirty="0">
              <a:latin typeface="+mn-lt"/>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17</a:t>
            </a:fld>
            <a:endParaRPr lang="en-US"/>
          </a:p>
        </p:txBody>
      </p:sp>
    </p:spTree>
    <p:extLst>
      <p:ext uri="{BB962C8B-B14F-4D97-AF65-F5344CB8AC3E}">
        <p14:creationId xmlns:p14="http://schemas.microsoft.com/office/powerpoint/2010/main" val="2784158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mbria"/>
                <a:ea typeface="Times New Roman"/>
                <a:cs typeface="Times New Roman"/>
              </a:rPr>
              <a:t>However, starting at even $10 a month helps you</a:t>
            </a:r>
            <a:endParaRPr lang="en-CA" sz="1100" dirty="0">
              <a:latin typeface="Calibri"/>
              <a:ea typeface="Times New Roman"/>
              <a:cs typeface="Times New Roman"/>
            </a:endParaRPr>
          </a:p>
          <a:p>
            <a:pPr marL="171443" indent="-171443">
              <a:buFontTx/>
              <a:buChar char="-"/>
            </a:pPr>
            <a:r>
              <a:rPr lang="en-US" dirty="0">
                <a:latin typeface="Cambria"/>
                <a:ea typeface="Times New Roman"/>
                <a:cs typeface="Times New Roman"/>
              </a:rPr>
              <a:t>to meet your goals</a:t>
            </a:r>
          </a:p>
          <a:p>
            <a:pPr marL="171443" indent="-171443">
              <a:buFontTx/>
              <a:buChar char="-"/>
            </a:pPr>
            <a:r>
              <a:rPr lang="en-US" dirty="0">
                <a:latin typeface="Cambria"/>
                <a:ea typeface="Calibri"/>
                <a:cs typeface="Times New Roman"/>
              </a:rPr>
              <a:t>i</a:t>
            </a:r>
            <a:r>
              <a:rPr lang="en-US" dirty="0">
                <a:latin typeface="Cambria"/>
                <a:ea typeface="Times New Roman"/>
                <a:cs typeface="Times New Roman"/>
              </a:rPr>
              <a:t>f you lose your job</a:t>
            </a:r>
          </a:p>
          <a:p>
            <a:pPr marL="171443" indent="-171443">
              <a:buFontTx/>
              <a:buChar char="-"/>
            </a:pPr>
            <a:r>
              <a:rPr lang="en-US" dirty="0">
                <a:latin typeface="Cambria"/>
                <a:ea typeface="Calibri"/>
                <a:cs typeface="Times New Roman"/>
              </a:rPr>
              <a:t>i</a:t>
            </a:r>
            <a:r>
              <a:rPr lang="en-US" dirty="0">
                <a:latin typeface="Cambria"/>
                <a:ea typeface="Times New Roman"/>
                <a:cs typeface="Times New Roman"/>
              </a:rPr>
              <a:t>f you have a major unplanned expense</a:t>
            </a:r>
            <a:endParaRPr lang="en-US" dirty="0"/>
          </a:p>
          <a:p>
            <a:endParaRPr lang="en-US" dirty="0"/>
          </a:p>
          <a:p>
            <a:r>
              <a:rPr lang="en-US" dirty="0"/>
              <a:t>A Helpful Tip – start by saving up for emergencies, and then continue to save for your other goals.</a:t>
            </a:r>
          </a:p>
        </p:txBody>
      </p:sp>
      <p:sp>
        <p:nvSpPr>
          <p:cNvPr id="4" name="Slide Number Placeholder 3"/>
          <p:cNvSpPr>
            <a:spLocks noGrp="1"/>
          </p:cNvSpPr>
          <p:nvPr>
            <p:ph type="sldNum" sz="quarter" idx="10"/>
          </p:nvPr>
        </p:nvSpPr>
        <p:spPr/>
        <p:txBody>
          <a:bodyPr/>
          <a:lstStyle/>
          <a:p>
            <a:fld id="{6AFD9AC8-D7D1-4A29-8291-187850C85195}" type="slidenum">
              <a:rPr lang="en-US" smtClean="0"/>
              <a:t>18</a:t>
            </a:fld>
            <a:endParaRPr lang="en-US"/>
          </a:p>
        </p:txBody>
      </p:sp>
    </p:spTree>
    <p:extLst>
      <p:ext uri="{BB962C8B-B14F-4D97-AF65-F5344CB8AC3E}">
        <p14:creationId xmlns:p14="http://schemas.microsoft.com/office/powerpoint/2010/main" val="195462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mbria"/>
                <a:ea typeface="Times New Roman"/>
                <a:cs typeface="Times New Roman"/>
              </a:rPr>
              <a:t>However, starting at even $10 a month helps you</a:t>
            </a:r>
            <a:endParaRPr lang="en-CA" sz="1100" dirty="0">
              <a:latin typeface="Calibri"/>
              <a:ea typeface="Times New Roman"/>
              <a:cs typeface="Times New Roman"/>
            </a:endParaRPr>
          </a:p>
          <a:p>
            <a:pPr marL="171443" indent="-171443">
              <a:buFontTx/>
              <a:buChar char="-"/>
            </a:pPr>
            <a:r>
              <a:rPr lang="en-US" dirty="0">
                <a:latin typeface="Cambria"/>
                <a:ea typeface="Times New Roman"/>
                <a:cs typeface="Times New Roman"/>
              </a:rPr>
              <a:t>to meet your goals</a:t>
            </a:r>
          </a:p>
          <a:p>
            <a:pPr marL="171443" indent="-171443">
              <a:buFontTx/>
              <a:buChar char="-"/>
            </a:pPr>
            <a:r>
              <a:rPr lang="en-US" dirty="0">
                <a:latin typeface="Cambria"/>
                <a:ea typeface="Calibri"/>
                <a:cs typeface="Times New Roman"/>
              </a:rPr>
              <a:t>i</a:t>
            </a:r>
            <a:r>
              <a:rPr lang="en-US" dirty="0">
                <a:latin typeface="Cambria"/>
                <a:ea typeface="Times New Roman"/>
                <a:cs typeface="Times New Roman"/>
              </a:rPr>
              <a:t>f you lose your job</a:t>
            </a:r>
          </a:p>
          <a:p>
            <a:pPr marL="171443" indent="-171443">
              <a:buFontTx/>
              <a:buChar char="-"/>
            </a:pPr>
            <a:r>
              <a:rPr lang="en-US" dirty="0">
                <a:latin typeface="Cambria"/>
                <a:ea typeface="Calibri"/>
                <a:cs typeface="Times New Roman"/>
              </a:rPr>
              <a:t>i</a:t>
            </a:r>
            <a:r>
              <a:rPr lang="en-US" dirty="0">
                <a:latin typeface="Cambria"/>
                <a:ea typeface="Times New Roman"/>
                <a:cs typeface="Times New Roman"/>
              </a:rPr>
              <a:t>f you have a major unplanned expense</a:t>
            </a:r>
            <a:endParaRPr lang="en-US" dirty="0"/>
          </a:p>
          <a:p>
            <a:endParaRPr lang="en-US" dirty="0"/>
          </a:p>
          <a:p>
            <a:r>
              <a:rPr lang="en-US" dirty="0"/>
              <a:t>A Helpful Tip – start by saving up for emergencies, and then continue to save for your other goals.</a:t>
            </a:r>
          </a:p>
        </p:txBody>
      </p:sp>
      <p:sp>
        <p:nvSpPr>
          <p:cNvPr id="4" name="Slide Number Placeholder 3"/>
          <p:cNvSpPr>
            <a:spLocks noGrp="1"/>
          </p:cNvSpPr>
          <p:nvPr>
            <p:ph type="sldNum" sz="quarter" idx="10"/>
          </p:nvPr>
        </p:nvSpPr>
        <p:spPr/>
        <p:txBody>
          <a:bodyPr/>
          <a:lstStyle/>
          <a:p>
            <a:fld id="{6AFD9AC8-D7D1-4A29-8291-187850C85195}" type="slidenum">
              <a:rPr lang="en-US" smtClean="0"/>
              <a:t>19</a:t>
            </a:fld>
            <a:endParaRPr lang="en-US"/>
          </a:p>
        </p:txBody>
      </p:sp>
    </p:spTree>
    <p:extLst>
      <p:ext uri="{BB962C8B-B14F-4D97-AF65-F5344CB8AC3E}">
        <p14:creationId xmlns:p14="http://schemas.microsoft.com/office/powerpoint/2010/main" val="195462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a:t>
            </a:r>
            <a:r>
              <a:rPr lang="en-US" baseline="0" dirty="0" smtClean="0"/>
              <a:t> led by the Adult Basic Education Association of Hamilton-Wentworth</a:t>
            </a:r>
            <a:br>
              <a:rPr lang="en-US" baseline="0" dirty="0" smtClean="0"/>
            </a:br>
            <a:r>
              <a:rPr lang="en-US" baseline="0" dirty="0" smtClean="0"/>
              <a:t>Partners include</a:t>
            </a:r>
          </a:p>
          <a:p>
            <a:r>
              <a:rPr lang="en-US" baseline="0" dirty="0" smtClean="0"/>
              <a:t>The </a:t>
            </a:r>
            <a:r>
              <a:rPr lang="en-US" baseline="0" dirty="0" err="1" smtClean="0"/>
              <a:t>Hald</a:t>
            </a:r>
            <a:r>
              <a:rPr lang="en-US" baseline="0" dirty="0" smtClean="0"/>
              <a:t>-Nor Community Credit Union</a:t>
            </a:r>
          </a:p>
          <a:p>
            <a:r>
              <a:rPr lang="en-US" baseline="0" dirty="0" smtClean="0"/>
              <a:t>Project READ Literacy Network Waterloo-Wellington</a:t>
            </a:r>
          </a:p>
          <a:p>
            <a:r>
              <a:rPr lang="en-US" baseline="0" dirty="0" smtClean="0"/>
              <a:t>College Boreal – Hamilton Location</a:t>
            </a:r>
          </a:p>
          <a:p>
            <a:r>
              <a:rPr lang="en-US" baseline="0" dirty="0" smtClean="0"/>
              <a:t>Catholic Family Services of Hamilton</a:t>
            </a:r>
          </a:p>
          <a:p>
            <a:pPr defTabSz="914360">
              <a:lnSpc>
                <a:spcPct val="100000"/>
              </a:lnSpc>
              <a:defRPr/>
            </a:pPr>
            <a:r>
              <a:rPr lang="en-US" dirty="0">
                <a:solidFill>
                  <a:prstClr val="black"/>
                </a:solidFill>
                <a:latin typeface="+mn-lt"/>
              </a:rPr>
              <a:t>Hamilton Literacy Council</a:t>
            </a:r>
          </a:p>
          <a:p>
            <a:r>
              <a:rPr lang="en-US" baseline="0" dirty="0" smtClean="0"/>
              <a:t>Hamilton Ontario Works</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a:t>
            </a:fld>
            <a:endParaRPr lang="en-US"/>
          </a:p>
        </p:txBody>
      </p:sp>
    </p:spTree>
    <p:extLst>
      <p:ext uri="{BB962C8B-B14F-4D97-AF65-F5344CB8AC3E}">
        <p14:creationId xmlns:p14="http://schemas.microsoft.com/office/powerpoint/2010/main" val="462101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right or wrong when it comes to defining your needs and wants.</a:t>
            </a:r>
          </a:p>
          <a:p>
            <a:r>
              <a:rPr lang="en-US" dirty="0" smtClean="0"/>
              <a:t>You sent your own priorities.  They have to work for you.</a:t>
            </a:r>
          </a:p>
          <a:p>
            <a:endParaRPr lang="en-US" dirty="0" smtClean="0"/>
          </a:p>
          <a:p>
            <a:r>
              <a:rPr lang="en-US" dirty="0" smtClean="0"/>
              <a:t>Have participants take out Handout</a:t>
            </a:r>
            <a:r>
              <a:rPr lang="en-US" baseline="0" dirty="0" smtClean="0"/>
              <a:t> C – Listing Wants and Needs.</a:t>
            </a:r>
          </a:p>
          <a:p>
            <a:endParaRPr lang="en-US" baseline="0" dirty="0" smtClean="0"/>
          </a:p>
          <a:p>
            <a:r>
              <a:rPr lang="en-US" baseline="0" dirty="0" smtClean="0"/>
              <a:t>Have them fill out the chart.</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20</a:t>
            </a:fld>
            <a:endParaRPr lang="en-US"/>
          </a:p>
        </p:txBody>
      </p:sp>
    </p:spTree>
    <p:extLst>
      <p:ext uri="{BB962C8B-B14F-4D97-AF65-F5344CB8AC3E}">
        <p14:creationId xmlns:p14="http://schemas.microsoft.com/office/powerpoint/2010/main" val="22641873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332">
              <a:tabLst>
                <a:tab pos="360029" algn="l"/>
              </a:tabLst>
            </a:pPr>
            <a:r>
              <a:rPr lang="en-US" dirty="0">
                <a:latin typeface="Cambria"/>
                <a:ea typeface="Calibri"/>
                <a:cs typeface="Times New Roman"/>
              </a:rPr>
              <a:t>1	ex. basic food, housing, and clothing</a:t>
            </a:r>
            <a:endParaRPr lang="en-US" sz="1100" dirty="0">
              <a:latin typeface="+mn-lt"/>
              <a:ea typeface="Calibri"/>
              <a:cs typeface="Times New Roman"/>
            </a:endParaRPr>
          </a:p>
          <a:p>
            <a:pPr marL="360029" indent="-179697">
              <a:tabLst>
                <a:tab pos="360029" algn="l"/>
              </a:tabLst>
            </a:pPr>
            <a:r>
              <a:rPr lang="en-US" dirty="0">
                <a:latin typeface="Cambria"/>
                <a:ea typeface="Calibri"/>
                <a:cs typeface="Times New Roman"/>
              </a:rPr>
              <a:t>2	ex. a bicycle, transit pass, running shoes, cell phone</a:t>
            </a:r>
            <a:endParaRPr lang="en-US" sz="1100" dirty="0">
              <a:latin typeface="+mn-lt"/>
              <a:ea typeface="Calibri"/>
              <a:cs typeface="Times New Roman"/>
            </a:endParaRPr>
          </a:p>
          <a:p>
            <a:pPr marL="360029" indent="-179697">
              <a:tabLst>
                <a:tab pos="360029" algn="l"/>
              </a:tabLst>
            </a:pPr>
            <a:r>
              <a:rPr lang="en-US" dirty="0">
                <a:latin typeface="Cambria"/>
                <a:ea typeface="Calibri"/>
                <a:cs typeface="Times New Roman"/>
              </a:rPr>
              <a:t>3	ex. candy bars, spa treatments, music downloads</a:t>
            </a:r>
            <a:endParaRPr lang="en-US" sz="1100" dirty="0">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21</a:t>
            </a:fld>
            <a:endParaRPr lang="en-US"/>
          </a:p>
        </p:txBody>
      </p:sp>
    </p:spTree>
    <p:extLst>
      <p:ext uri="{BB962C8B-B14F-4D97-AF65-F5344CB8AC3E}">
        <p14:creationId xmlns:p14="http://schemas.microsoft.com/office/powerpoint/2010/main" val="2295225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mbria"/>
                <a:ea typeface="Times New Roman"/>
                <a:cs typeface="Times New Roman"/>
              </a:rPr>
              <a:t>To help figure out what you actually spend, it is helpful to understand what your expenses are.</a:t>
            </a:r>
            <a:endParaRPr lang="en-CA" sz="1100" dirty="0">
              <a:latin typeface="Calibri"/>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22</a:t>
            </a:fld>
            <a:endParaRPr lang="en-US"/>
          </a:p>
        </p:txBody>
      </p:sp>
    </p:spTree>
    <p:extLst>
      <p:ext uri="{BB962C8B-B14F-4D97-AF65-F5344CB8AC3E}">
        <p14:creationId xmlns:p14="http://schemas.microsoft.com/office/powerpoint/2010/main" val="1099292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23</a:t>
            </a:fld>
            <a:endParaRPr lang="en-US"/>
          </a:p>
        </p:txBody>
      </p:sp>
    </p:spTree>
    <p:extLst>
      <p:ext uri="{BB962C8B-B14F-4D97-AF65-F5344CB8AC3E}">
        <p14:creationId xmlns:p14="http://schemas.microsoft.com/office/powerpoint/2010/main" val="2597360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332"/>
            <a:r>
              <a:rPr lang="en-US" dirty="0">
                <a:latin typeface="Cambria"/>
                <a:ea typeface="Times New Roman"/>
                <a:cs typeface="Times New Roman"/>
              </a:rPr>
              <a:t>What's "fixed" and what's "variable" may change.  For example, child care may be a regular monthly expense or it may be an occasional expense.  Most people have more control over their variable expenses than their fixed expenses. They can decide to cut or change variable expenses to help meet their fixed expense needs.</a:t>
            </a:r>
            <a:endParaRPr lang="en-CA" sz="1100" dirty="0">
              <a:latin typeface="Calibri"/>
              <a:ea typeface="Calibri"/>
              <a:cs typeface="Times New Roman"/>
            </a:endParaRPr>
          </a:p>
          <a:p>
            <a:pPr marL="180332"/>
            <a:endParaRPr lang="en-US" sz="1100" dirty="0">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24</a:t>
            </a:fld>
            <a:endParaRPr lang="en-US"/>
          </a:p>
        </p:txBody>
      </p:sp>
    </p:spTree>
    <p:extLst>
      <p:ext uri="{BB962C8B-B14F-4D97-AF65-F5344CB8AC3E}">
        <p14:creationId xmlns:p14="http://schemas.microsoft.com/office/powerpoint/2010/main" val="36044224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25</a:t>
            </a:fld>
            <a:endParaRPr lang="en-US"/>
          </a:p>
        </p:txBody>
      </p:sp>
    </p:spTree>
    <p:extLst>
      <p:ext uri="{BB962C8B-B14F-4D97-AF65-F5344CB8AC3E}">
        <p14:creationId xmlns:p14="http://schemas.microsoft.com/office/powerpoint/2010/main" val="2118859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60">
              <a:defRPr/>
            </a:pPr>
            <a:r>
              <a:rPr lang="en-US" dirty="0" smtClean="0">
                <a:solidFill>
                  <a:srgbClr val="000000"/>
                </a:solidFill>
              </a:rPr>
              <a:t>If you don’t have your bills to review you can use your bank statements to find both your income and your expenses.  </a:t>
            </a: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26</a:t>
            </a:fld>
            <a:endParaRPr lang="en-US"/>
          </a:p>
        </p:txBody>
      </p:sp>
    </p:spTree>
    <p:extLst>
      <p:ext uri="{BB962C8B-B14F-4D97-AF65-F5344CB8AC3E}">
        <p14:creationId xmlns:p14="http://schemas.microsoft.com/office/powerpoint/2010/main" val="6022418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Facilitator</a:t>
            </a:r>
            <a:r>
              <a:rPr lang="en-US" baseline="0" dirty="0" smtClean="0"/>
              <a:t> Notes</a:t>
            </a:r>
          </a:p>
          <a:p>
            <a:r>
              <a:rPr lang="en-US" baseline="0" dirty="0" smtClean="0"/>
              <a:t>Take out Handout D – An Example of a Notebook Tracker.</a:t>
            </a:r>
          </a:p>
          <a:p>
            <a:r>
              <a:rPr lang="en-US" baseline="0" dirty="0" smtClean="0"/>
              <a:t>Discuss how the participants could use this.</a:t>
            </a:r>
            <a:endParaRPr lang="en-US" dirty="0" smtClean="0"/>
          </a:p>
          <a:p>
            <a:endParaRPr lang="en-US" dirty="0" smtClean="0"/>
          </a:p>
          <a:p>
            <a:r>
              <a:rPr lang="en-US" dirty="0" smtClean="0"/>
              <a:t>Speaker</a:t>
            </a:r>
            <a:r>
              <a:rPr lang="en-US" baseline="0" dirty="0" smtClean="0"/>
              <a:t> Notes </a:t>
            </a:r>
            <a:endParaRPr lang="en-CA" sz="1100" dirty="0">
              <a:latin typeface="Calibri"/>
              <a:ea typeface="Calibri"/>
              <a:cs typeface="Times New Roman"/>
            </a:endParaRPr>
          </a:p>
          <a:p>
            <a:r>
              <a:rPr lang="en-US" dirty="0">
                <a:latin typeface="Cambria"/>
                <a:ea typeface="Times New Roman"/>
                <a:cs typeface="Times New Roman"/>
              </a:rPr>
              <a:t>Follow these steps to get a true picture of your spending and where your money goes. </a:t>
            </a:r>
          </a:p>
          <a:p>
            <a:pPr marL="342885" marR="95246" indent="-342885">
              <a:buAutoNum type="arabicPeriod" startAt="4"/>
              <a:tabLst>
                <a:tab pos="457181" algn="l"/>
                <a:tab pos="540362" algn="l"/>
              </a:tabLst>
            </a:pPr>
            <a:endParaRPr lang="en-US" dirty="0">
              <a:latin typeface="Cambria"/>
              <a:ea typeface="Times New Roman"/>
              <a:cs typeface="Times New Roman"/>
            </a:endParaRPr>
          </a:p>
          <a:p>
            <a:pPr marR="95246">
              <a:tabLst>
                <a:tab pos="457181" algn="l"/>
                <a:tab pos="540362" algn="l"/>
              </a:tabLst>
            </a:pPr>
            <a:r>
              <a:rPr lang="en-US" dirty="0">
                <a:latin typeface="Cambria"/>
                <a:ea typeface="Times New Roman"/>
                <a:cs typeface="Times New Roman"/>
              </a:rPr>
              <a:t>4. Make a list of variable expenses, such as </a:t>
            </a:r>
            <a:endParaRPr lang="en-CA" sz="1100" dirty="0">
              <a:latin typeface="Calibri"/>
              <a:ea typeface="Times New Roman"/>
              <a:cs typeface="Times New Roman"/>
            </a:endParaRPr>
          </a:p>
          <a:p>
            <a:pPr marL="171443" marR="95246" indent="-171443">
              <a:buFontTx/>
              <a:buChar char="-"/>
              <a:tabLst>
                <a:tab pos="457181" algn="l"/>
                <a:tab pos="540362" algn="l"/>
              </a:tabLst>
            </a:pPr>
            <a:r>
              <a:rPr lang="en-US" dirty="0">
                <a:latin typeface="Cambria"/>
                <a:ea typeface="Times New Roman"/>
                <a:cs typeface="Times New Roman"/>
              </a:rPr>
              <a:t>gifts or donations</a:t>
            </a:r>
          </a:p>
          <a:p>
            <a:pPr marL="171443" marR="95246" indent="-171443">
              <a:buFontTx/>
              <a:buChar char="-"/>
              <a:tabLst>
                <a:tab pos="457181" algn="l"/>
                <a:tab pos="540362" algn="l"/>
              </a:tabLst>
            </a:pPr>
            <a:r>
              <a:rPr lang="en-US" dirty="0">
                <a:latin typeface="Cambria"/>
                <a:ea typeface="Times New Roman"/>
                <a:cs typeface="Times New Roman"/>
              </a:rPr>
              <a:t>food</a:t>
            </a:r>
          </a:p>
          <a:p>
            <a:pPr marL="171443" marR="95246" indent="-171443">
              <a:buFontTx/>
              <a:buChar char="-"/>
              <a:tabLst>
                <a:tab pos="457181" algn="l"/>
                <a:tab pos="540362" algn="l"/>
              </a:tabLst>
            </a:pPr>
            <a:r>
              <a:rPr lang="en-US" dirty="0">
                <a:latin typeface="Cambria"/>
                <a:ea typeface="Calibri"/>
                <a:cs typeface="Times New Roman"/>
              </a:rPr>
              <a:t>e</a:t>
            </a:r>
            <a:r>
              <a:rPr lang="en-US" dirty="0">
                <a:latin typeface="Cambria"/>
                <a:ea typeface="Times New Roman"/>
                <a:cs typeface="Times New Roman"/>
              </a:rPr>
              <a:t>ntertainment and travel</a:t>
            </a:r>
          </a:p>
          <a:p>
            <a:pPr marL="171443" marR="95246" indent="-171443">
              <a:buFontTx/>
              <a:buChar char="-"/>
              <a:tabLst>
                <a:tab pos="457181" algn="l"/>
                <a:tab pos="540362" algn="l"/>
              </a:tabLst>
            </a:pPr>
            <a:r>
              <a:rPr lang="en-US" dirty="0">
                <a:latin typeface="Cambria"/>
                <a:ea typeface="Calibri"/>
                <a:cs typeface="Times New Roman"/>
              </a:rPr>
              <a:t>c</a:t>
            </a:r>
            <a:r>
              <a:rPr lang="en-US" dirty="0">
                <a:latin typeface="Cambria"/>
                <a:ea typeface="Times New Roman"/>
                <a:cs typeface="Times New Roman"/>
              </a:rPr>
              <a:t>lothing</a:t>
            </a:r>
            <a:endParaRPr lang="en-CA" sz="1100" dirty="0">
              <a:latin typeface="Calibri"/>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27</a:t>
            </a:fld>
            <a:endParaRPr lang="en-US"/>
          </a:p>
        </p:txBody>
      </p:sp>
    </p:spTree>
    <p:extLst>
      <p:ext uri="{BB962C8B-B14F-4D97-AF65-F5344CB8AC3E}">
        <p14:creationId xmlns:p14="http://schemas.microsoft.com/office/powerpoint/2010/main" val="42000744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332"/>
            <a:r>
              <a:rPr lang="en-US" dirty="0">
                <a:latin typeface="Cambria"/>
                <a:ea typeface="Times New Roman"/>
                <a:cs typeface="Times New Roman"/>
              </a:rPr>
              <a:t>Now that you've got a good picture of your monthly expenses, you will be able to fill out the expense part of the budget worksheet.  Even before you keep receipts and bills try to figure out your total monthly expenses.  </a:t>
            </a:r>
            <a:endParaRPr lang="en-US" sz="1100" dirty="0">
              <a:latin typeface="+mn-lt"/>
              <a:ea typeface="Calibri"/>
              <a:cs typeface="Times New Roman"/>
            </a:endParaRPr>
          </a:p>
          <a:p>
            <a:pPr marL="180332"/>
            <a:r>
              <a:rPr lang="en-US" dirty="0">
                <a:latin typeface="Cambria"/>
                <a:ea typeface="Times New Roman"/>
                <a:cs typeface="Times New Roman"/>
              </a:rPr>
              <a:t> </a:t>
            </a:r>
            <a:endParaRPr lang="en-US" sz="1100" dirty="0">
              <a:latin typeface="+mn-lt"/>
              <a:ea typeface="Calibri"/>
              <a:cs typeface="Times New Roman"/>
            </a:endParaRPr>
          </a:p>
          <a:p>
            <a:pPr marL="180332"/>
            <a:r>
              <a:rPr lang="en-US" dirty="0">
                <a:latin typeface="Cambria"/>
                <a:ea typeface="Times New Roman"/>
                <a:cs typeface="Times New Roman"/>
              </a:rPr>
              <a:t>Once you have been keeping your receipts and bills or recording your expenses for a few months you will be able to get your actual monthly expenses. </a:t>
            </a:r>
            <a:endParaRPr lang="en-US" sz="1100" dirty="0">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28</a:t>
            </a:fld>
            <a:endParaRPr lang="en-US"/>
          </a:p>
        </p:txBody>
      </p:sp>
    </p:spTree>
    <p:extLst>
      <p:ext uri="{BB962C8B-B14F-4D97-AF65-F5344CB8AC3E}">
        <p14:creationId xmlns:p14="http://schemas.microsoft.com/office/powerpoint/2010/main" val="2839127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 the video</a:t>
            </a:r>
            <a:r>
              <a:rPr lang="en-US" baseline="0" dirty="0" smtClean="0"/>
              <a:t> image to play the clip.</a:t>
            </a:r>
          </a:p>
          <a:p>
            <a:r>
              <a:rPr lang="en-US" dirty="0" smtClean="0"/>
              <a:t>http://www.getsmarteraboutmoney.ca/en/managing-your-money/planning/budgeting/Pages/video-track-your-spending-track-o-matic.aspx?group=Funny%20money&amp;page=1#.UhzE-husg6g</a:t>
            </a:r>
          </a:p>
          <a:p>
            <a:pPr defTabSz="914360">
              <a:lnSpc>
                <a:spcPct val="100000"/>
              </a:lnSpc>
              <a:defRPr/>
            </a:pPr>
            <a:endParaRPr lang="en-US" dirty="0">
              <a:solidFill>
                <a:prstClr val="black"/>
              </a:solidFill>
              <a:latin typeface="+mn-lt"/>
            </a:endParaRPr>
          </a:p>
          <a:p>
            <a:pPr defTabSz="914360">
              <a:lnSpc>
                <a:spcPct val="100000"/>
              </a:lnSpc>
              <a:defRPr/>
            </a:pPr>
            <a:r>
              <a:rPr lang="en-US" dirty="0">
                <a:latin typeface="Cambria"/>
                <a:ea typeface="Times New Roman"/>
                <a:cs typeface="Times New Roman"/>
              </a:rPr>
              <a:t>Sometimes it may seem as if expenses keep piling up.  But you</a:t>
            </a:r>
            <a:r>
              <a:rPr lang="en-US" b="1" dirty="0">
                <a:latin typeface="Cambria"/>
                <a:ea typeface="Times New Roman"/>
                <a:cs typeface="Times New Roman"/>
              </a:rPr>
              <a:t> can</a:t>
            </a:r>
            <a:r>
              <a:rPr lang="en-US" dirty="0">
                <a:latin typeface="Cambria"/>
                <a:ea typeface="Times New Roman"/>
                <a:cs typeface="Times New Roman"/>
              </a:rPr>
              <a:t> control many of your expenses.  It takes awareness, planning and a little self-control.</a:t>
            </a:r>
          </a:p>
          <a:p>
            <a:pPr defTabSz="914360">
              <a:lnSpc>
                <a:spcPct val="100000"/>
              </a:lnSpc>
              <a:defRPr/>
            </a:pPr>
            <a:endParaRPr lang="en-US" dirty="0">
              <a:latin typeface="Cambria"/>
              <a:ea typeface="Times New Roman"/>
              <a:cs typeface="Times New Roman"/>
            </a:endParaRPr>
          </a:p>
          <a:p>
            <a:pPr defTabSz="914360">
              <a:lnSpc>
                <a:spcPct val="100000"/>
              </a:lnSpc>
              <a:defRPr/>
            </a:pPr>
            <a:r>
              <a:rPr lang="en-US" dirty="0">
                <a:latin typeface="Cambria"/>
                <a:ea typeface="Times New Roman"/>
                <a:cs typeface="Times New Roman"/>
              </a:rPr>
              <a:t>Sound painful?  It isn't.  Most of us can find at least a few items to cut out or reduce, without much sacrifice.  This section will show you how to control your spending.  What’s in it for you?  A more secure future, fewer worries, and the money for the things you really need and want.</a:t>
            </a:r>
            <a:endParaRPr lang="en-CA" sz="1100" dirty="0">
              <a:latin typeface="Calibri"/>
              <a:ea typeface="Calibri"/>
              <a:cs typeface="Times New Roman"/>
            </a:endParaRPr>
          </a:p>
        </p:txBody>
      </p:sp>
      <p:sp>
        <p:nvSpPr>
          <p:cNvPr id="4" name="Slide Number Placeholder 3"/>
          <p:cNvSpPr>
            <a:spLocks noGrp="1"/>
          </p:cNvSpPr>
          <p:nvPr>
            <p:ph type="sldNum" sz="quarter" idx="10"/>
          </p:nvPr>
        </p:nvSpPr>
        <p:spPr/>
        <p:txBody>
          <a:bodyPr/>
          <a:lstStyle/>
          <a:p>
            <a:fld id="{6AFD9AC8-D7D1-4A29-8291-187850C85195}" type="slidenum">
              <a:rPr lang="en-US" smtClean="0"/>
              <a:t>29</a:t>
            </a:fld>
            <a:endParaRPr lang="en-US"/>
          </a:p>
        </p:txBody>
      </p:sp>
    </p:spTree>
    <p:extLst>
      <p:ext uri="{BB962C8B-B14F-4D97-AF65-F5344CB8AC3E}">
        <p14:creationId xmlns:p14="http://schemas.microsoft.com/office/powerpoint/2010/main" val="3107709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Managing money</a:t>
            </a:r>
            <a:r>
              <a:rPr lang="en-US" baseline="0" dirty="0" smtClean="0"/>
              <a:t> is not something we do naturally.  It is something we have to learn to do.  Once we learn to do this, we find that we have more control over how we spend money and in</a:t>
            </a:r>
            <a:r>
              <a:rPr lang="en-US" dirty="0" smtClean="0"/>
              <a:t> a</a:t>
            </a:r>
            <a:r>
              <a:rPr lang="en-US" baseline="0" dirty="0" smtClean="0"/>
              <a:t>chieving our goals.</a:t>
            </a:r>
          </a:p>
          <a:p>
            <a:endParaRPr lang="en-US" baseline="0" dirty="0" smtClean="0"/>
          </a:p>
          <a:p>
            <a:r>
              <a:rPr lang="en-US" baseline="0" dirty="0" smtClean="0"/>
              <a:t>Agenda</a:t>
            </a:r>
          </a:p>
          <a:p>
            <a:pPr marL="342885" indent="-342885">
              <a:buFont typeface="+mj-lt"/>
              <a:buAutoNum type="arabicPeriod"/>
            </a:pPr>
            <a:r>
              <a:rPr lang="en-US" dirty="0" smtClean="0">
                <a:latin typeface="Cambria"/>
                <a:ea typeface="Calibri"/>
                <a:cs typeface="Times New Roman"/>
              </a:rPr>
              <a:t>Introduction: The Importance of Financial Literacy</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What is a Budget? </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Income: Money Coming In</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Expenses: Money Going Out</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Controlling Expenses and Spending</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How to Budget</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Budgeting to Reach your Goals</a:t>
            </a:r>
            <a:endParaRPr lang="en-CA" sz="1100" dirty="0">
              <a:latin typeface="Calibri"/>
              <a:ea typeface="Calibri"/>
              <a:cs typeface="Times New Roman"/>
            </a:endParaRPr>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a:t>
            </a:fld>
            <a:endParaRPr lang="en-US"/>
          </a:p>
        </p:txBody>
      </p:sp>
    </p:spTree>
    <p:extLst>
      <p:ext uri="{BB962C8B-B14F-4D97-AF65-F5344CB8AC3E}">
        <p14:creationId xmlns:p14="http://schemas.microsoft.com/office/powerpoint/2010/main" val="37292851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332"/>
            <a:r>
              <a:rPr lang="en-US" dirty="0">
                <a:latin typeface="Cambria"/>
                <a:ea typeface="Times New Roman"/>
                <a:cs typeface="Times New Roman"/>
              </a:rPr>
              <a:t>Do you have more money coming in or going out?  </a:t>
            </a:r>
            <a:endParaRPr lang="en-US" sz="1100" dirty="0">
              <a:latin typeface="+mn-lt"/>
              <a:ea typeface="Calibri"/>
              <a:cs typeface="Times New Roman"/>
            </a:endParaRPr>
          </a:p>
          <a:p>
            <a:pPr marL="180332"/>
            <a:r>
              <a:rPr lang="en-US" dirty="0">
                <a:latin typeface="Cambria"/>
                <a:ea typeface="Times New Roman"/>
                <a:cs typeface="Times New Roman"/>
              </a:rPr>
              <a:t>To find out, you need to put your income and expenses together in a budget.  </a:t>
            </a:r>
            <a:endParaRPr lang="en-US" sz="1100" dirty="0">
              <a:ea typeface="Times New Roman"/>
              <a:cs typeface="Times New Roman"/>
            </a:endParaRPr>
          </a:p>
          <a:p>
            <a:pPr marL="180332"/>
            <a:r>
              <a:rPr lang="en-US" dirty="0">
                <a:latin typeface="Cambria"/>
                <a:ea typeface="Times New Roman"/>
                <a:cs typeface="Times New Roman"/>
              </a:rPr>
              <a:t>A budget simply compares your income and expenses.  It’s an organized way to manage your money.   You can use the budget worksheet to prepare a simple personal or household budget. </a:t>
            </a:r>
            <a:endParaRPr lang="en-US" sz="1100" dirty="0">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30</a:t>
            </a:fld>
            <a:endParaRPr lang="en-US"/>
          </a:p>
        </p:txBody>
      </p:sp>
    </p:spTree>
    <p:extLst>
      <p:ext uri="{BB962C8B-B14F-4D97-AF65-F5344CB8AC3E}">
        <p14:creationId xmlns:p14="http://schemas.microsoft.com/office/powerpoint/2010/main" val="21356321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31</a:t>
            </a:fld>
            <a:endParaRPr lang="en-US"/>
          </a:p>
        </p:txBody>
      </p:sp>
    </p:spTree>
    <p:extLst>
      <p:ext uri="{BB962C8B-B14F-4D97-AF65-F5344CB8AC3E}">
        <p14:creationId xmlns:p14="http://schemas.microsoft.com/office/powerpoint/2010/main" val="15869784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FD9AC8-D7D1-4A29-8291-187850C85195}" type="slidenum">
              <a:rPr lang="en-US" smtClean="0"/>
              <a:t>32</a:t>
            </a:fld>
            <a:endParaRPr lang="en-US"/>
          </a:p>
        </p:txBody>
      </p:sp>
    </p:spTree>
    <p:extLst>
      <p:ext uri="{BB962C8B-B14F-4D97-AF65-F5344CB8AC3E}">
        <p14:creationId xmlns:p14="http://schemas.microsoft.com/office/powerpoint/2010/main" val="17237942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 at your spending</a:t>
            </a:r>
            <a:r>
              <a:rPr lang="en-US" baseline="0" dirty="0" smtClean="0"/>
              <a:t> in the “wants” part of your budget and cut back</a:t>
            </a:r>
          </a:p>
          <a:p>
            <a:endParaRPr lang="en-US" baseline="0" dirty="0" smtClean="0"/>
          </a:p>
          <a:p>
            <a:r>
              <a:rPr lang="en-US" baseline="0" dirty="0" smtClean="0"/>
              <a:t>Find better rates for your internet, phone, banking and other services</a:t>
            </a:r>
          </a:p>
          <a:p>
            <a:endParaRPr lang="en-US" baseline="0" dirty="0" smtClean="0"/>
          </a:p>
          <a:p>
            <a:r>
              <a:rPr lang="en-US" baseline="0" dirty="0" smtClean="0"/>
              <a:t>Increase your income – is there a different job or part-time work </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33</a:t>
            </a:fld>
            <a:endParaRPr lang="en-US"/>
          </a:p>
        </p:txBody>
      </p:sp>
    </p:spTree>
    <p:extLst>
      <p:ext uri="{BB962C8B-B14F-4D97-AF65-F5344CB8AC3E}">
        <p14:creationId xmlns:p14="http://schemas.microsoft.com/office/powerpoint/2010/main" val="37412464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34</a:t>
            </a:fld>
            <a:endParaRPr lang="en-US"/>
          </a:p>
        </p:txBody>
      </p:sp>
    </p:spTree>
    <p:extLst>
      <p:ext uri="{BB962C8B-B14F-4D97-AF65-F5344CB8AC3E}">
        <p14:creationId xmlns:p14="http://schemas.microsoft.com/office/powerpoint/2010/main" val="14559374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Take out full </a:t>
            </a:r>
            <a:r>
              <a:rPr lang="en-US" dirty="0" smtClean="0"/>
              <a:t>step</a:t>
            </a:r>
            <a:r>
              <a:rPr lang="en-US" baseline="0" dirty="0" smtClean="0"/>
              <a:t> by step budgeting document.</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35</a:t>
            </a:fld>
            <a:endParaRPr lang="en-US"/>
          </a:p>
        </p:txBody>
      </p:sp>
    </p:spTree>
    <p:extLst>
      <p:ext uri="{BB962C8B-B14F-4D97-AF65-F5344CB8AC3E}">
        <p14:creationId xmlns:p14="http://schemas.microsoft.com/office/powerpoint/2010/main" val="14817614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r>
              <a:rPr lang="en-US" baseline="0" dirty="0" smtClean="0"/>
              <a:t> pages 23-82 in the facilitators guide.  You can briefly explain the differences in the 3 budgeting options and choose to go over 1 thoroughly to help the participants understand what a budget might look like.</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36</a:t>
            </a:fld>
            <a:endParaRPr lang="en-US"/>
          </a:p>
        </p:txBody>
      </p:sp>
    </p:spTree>
    <p:extLst>
      <p:ext uri="{BB962C8B-B14F-4D97-AF65-F5344CB8AC3E}">
        <p14:creationId xmlns:p14="http://schemas.microsoft.com/office/powerpoint/2010/main" val="14817614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 prepared before the session as to how you want to handle the case study.</a:t>
            </a:r>
          </a:p>
          <a:p>
            <a:r>
              <a:rPr lang="en-US" dirty="0" smtClean="0"/>
              <a:t>You can use</a:t>
            </a:r>
            <a:r>
              <a:rPr lang="en-US" baseline="0" dirty="0" smtClean="0"/>
              <a:t> 1 and have people work in small groups.</a:t>
            </a:r>
          </a:p>
          <a:p>
            <a:r>
              <a:rPr lang="en-US" baseline="0" dirty="0" smtClean="0"/>
              <a:t>You can give all 3 out and have different groups work on different ones and report back</a:t>
            </a:r>
          </a:p>
          <a:p>
            <a:r>
              <a:rPr lang="en-US" baseline="0" dirty="0" smtClean="0"/>
              <a:t>You can have people do this individually.</a:t>
            </a:r>
          </a:p>
          <a:p>
            <a:r>
              <a:rPr lang="en-US" baseline="0" dirty="0" smtClean="0"/>
              <a:t>Determine what works best for your group.</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37</a:t>
            </a:fld>
            <a:endParaRPr lang="en-US"/>
          </a:p>
        </p:txBody>
      </p:sp>
    </p:spTree>
    <p:extLst>
      <p:ext uri="{BB962C8B-B14F-4D97-AF65-F5344CB8AC3E}">
        <p14:creationId xmlns:p14="http://schemas.microsoft.com/office/powerpoint/2010/main" val="33009302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We have discussed several</a:t>
            </a:r>
            <a:r>
              <a:rPr lang="en-CA" baseline="0" dirty="0" smtClean="0"/>
              <a:t> ideas about </a:t>
            </a:r>
            <a:r>
              <a:rPr lang="en-CA" baseline="0" dirty="0" err="1" smtClean="0"/>
              <a:t>budgetting</a:t>
            </a:r>
            <a:r>
              <a:rPr lang="en-CA" baseline="0" dirty="0" smtClean="0"/>
              <a:t>.  Let’s consider the lessons we have learned so far.</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38</a:t>
            </a:fld>
            <a:endParaRPr lang="en-US"/>
          </a:p>
        </p:txBody>
      </p:sp>
    </p:spTree>
    <p:extLst>
      <p:ext uri="{BB962C8B-B14F-4D97-AF65-F5344CB8AC3E}">
        <p14:creationId xmlns:p14="http://schemas.microsoft.com/office/powerpoint/2010/main" val="39421771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6AFD9AC8-D7D1-4A29-8291-187850C85195}" type="slidenum">
              <a:rPr lang="en-US" smtClean="0"/>
              <a:t>39</a:t>
            </a:fld>
            <a:endParaRPr lang="en-US"/>
          </a:p>
        </p:txBody>
      </p:sp>
    </p:spTree>
    <p:extLst>
      <p:ext uri="{BB962C8B-B14F-4D97-AF65-F5344CB8AC3E}">
        <p14:creationId xmlns:p14="http://schemas.microsoft.com/office/powerpoint/2010/main" val="3942177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Managing money</a:t>
            </a:r>
            <a:r>
              <a:rPr lang="en-US" baseline="0" dirty="0" smtClean="0"/>
              <a:t> is not something we do naturally.  It is something we have to learn to do.  Once we learn to do this, we find that we have more control over how we spend money and in</a:t>
            </a:r>
            <a:r>
              <a:rPr lang="en-US" dirty="0" smtClean="0"/>
              <a:t> a</a:t>
            </a:r>
            <a:r>
              <a:rPr lang="en-US" baseline="0" dirty="0" smtClean="0"/>
              <a:t>chieving our goals.</a:t>
            </a:r>
          </a:p>
          <a:p>
            <a:endParaRPr lang="en-US" baseline="0" dirty="0" smtClean="0"/>
          </a:p>
          <a:p>
            <a:r>
              <a:rPr lang="en-US" baseline="0" dirty="0" smtClean="0"/>
              <a:t>Agenda</a:t>
            </a:r>
          </a:p>
          <a:p>
            <a:pPr marL="342885" indent="-342885">
              <a:buFont typeface="+mj-lt"/>
              <a:buAutoNum type="arabicPeriod"/>
            </a:pPr>
            <a:r>
              <a:rPr lang="en-US" dirty="0" smtClean="0">
                <a:latin typeface="Cambria"/>
                <a:ea typeface="Calibri"/>
                <a:cs typeface="Times New Roman"/>
              </a:rPr>
              <a:t>Introduction: The Importance of Financial Literacy</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What is a Budget? </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Income: Money Coming In</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Expenses: Money Going Out</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Controlling Expenses and Spending</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How to Budget</a:t>
            </a:r>
            <a:endParaRPr lang="en-CA" sz="1100" dirty="0">
              <a:latin typeface="Calibri"/>
              <a:ea typeface="Calibri"/>
              <a:cs typeface="Times New Roman"/>
            </a:endParaRPr>
          </a:p>
          <a:p>
            <a:pPr marL="342885" indent="-342885">
              <a:buFont typeface="+mj-lt"/>
              <a:buAutoNum type="arabicPeriod"/>
            </a:pPr>
            <a:r>
              <a:rPr lang="en-US" dirty="0" smtClean="0">
                <a:latin typeface="Cambria"/>
                <a:ea typeface="Calibri"/>
                <a:cs typeface="Times New Roman"/>
              </a:rPr>
              <a:t>Budgeting to Reach your Goals</a:t>
            </a:r>
            <a:endParaRPr lang="en-CA" sz="1100" dirty="0">
              <a:latin typeface="Calibri"/>
              <a:ea typeface="Calibri"/>
              <a:cs typeface="Times New Roman"/>
            </a:endParaRPr>
          </a:p>
          <a:p>
            <a:endParaRPr lang="en-US" baseline="0"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4</a:t>
            </a:fld>
            <a:endParaRPr lang="en-US"/>
          </a:p>
        </p:txBody>
      </p:sp>
    </p:spTree>
    <p:extLst>
      <p:ext uri="{BB962C8B-B14F-4D97-AF65-F5344CB8AC3E}">
        <p14:creationId xmlns:p14="http://schemas.microsoft.com/office/powerpoint/2010/main" val="37292851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There are many things in life you need</a:t>
            </a:r>
            <a:r>
              <a:rPr lang="en-CA" baseline="0" dirty="0" smtClean="0"/>
              <a:t> – and needs cost money.</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40</a:t>
            </a:fld>
            <a:endParaRPr lang="en-US"/>
          </a:p>
        </p:txBody>
      </p:sp>
    </p:spTree>
    <p:extLst>
      <p:ext uri="{BB962C8B-B14F-4D97-AF65-F5344CB8AC3E}">
        <p14:creationId xmlns:p14="http://schemas.microsoft.com/office/powerpoint/2010/main" val="28231042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There are many things you may want to</a:t>
            </a:r>
            <a:r>
              <a:rPr lang="en-CA" baseline="0" dirty="0" smtClean="0"/>
              <a:t> have as well.  Wants aren’t bad – they just need to be planned.</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41</a:t>
            </a:fld>
            <a:endParaRPr lang="en-US"/>
          </a:p>
        </p:txBody>
      </p:sp>
    </p:spTree>
    <p:extLst>
      <p:ext uri="{BB962C8B-B14F-4D97-AF65-F5344CB8AC3E}">
        <p14:creationId xmlns:p14="http://schemas.microsoft.com/office/powerpoint/2010/main" val="2559465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By knowing what you spend and spending less on things you don’t need, you will be in a better position to afford the things you do need.</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42</a:t>
            </a:fld>
            <a:endParaRPr lang="en-US"/>
          </a:p>
        </p:txBody>
      </p:sp>
    </p:spTree>
    <p:extLst>
      <p:ext uri="{BB962C8B-B14F-4D97-AF65-F5344CB8AC3E}">
        <p14:creationId xmlns:p14="http://schemas.microsoft.com/office/powerpoint/2010/main" val="16274956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332"/>
            <a:r>
              <a:rPr lang="en-US" dirty="0" smtClean="0">
                <a:latin typeface="Cambria"/>
                <a:ea typeface="Times New Roman"/>
                <a:cs typeface="Times New Roman"/>
              </a:rPr>
              <a:t>These </a:t>
            </a:r>
            <a:r>
              <a:rPr lang="en-US" dirty="0">
                <a:latin typeface="Cambria"/>
                <a:ea typeface="Times New Roman"/>
                <a:cs typeface="Times New Roman"/>
              </a:rPr>
              <a:t>types of expenses are the extras that you don't really need.  They can sure add up!  </a:t>
            </a:r>
            <a:r>
              <a:rPr lang="en-US" dirty="0" smtClean="0">
                <a:latin typeface="Cambria"/>
                <a:ea typeface="Times New Roman"/>
                <a:cs typeface="Times New Roman"/>
              </a:rPr>
              <a:t>What</a:t>
            </a:r>
            <a:r>
              <a:rPr lang="en-US" baseline="0" dirty="0" smtClean="0">
                <a:latin typeface="Cambria"/>
                <a:ea typeface="Times New Roman"/>
                <a:cs typeface="Times New Roman"/>
              </a:rPr>
              <a:t> other ‘extra’s can you think of?</a:t>
            </a:r>
            <a:endParaRPr lang="en-US" sz="1100" dirty="0">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43</a:t>
            </a:fld>
            <a:endParaRPr lang="en-US"/>
          </a:p>
        </p:txBody>
      </p:sp>
    </p:spTree>
    <p:extLst>
      <p:ext uri="{BB962C8B-B14F-4D97-AF65-F5344CB8AC3E}">
        <p14:creationId xmlns:p14="http://schemas.microsoft.com/office/powerpoint/2010/main" val="28950900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takes discipline to ignore our wants for our</a:t>
            </a:r>
            <a:r>
              <a:rPr lang="en-US" baseline="0" dirty="0" smtClean="0"/>
              <a:t> needs.  Sometimes it is a real battle to put our needs first.</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44</a:t>
            </a:fld>
            <a:endParaRPr lang="en-US"/>
          </a:p>
        </p:txBody>
      </p:sp>
    </p:spTree>
    <p:extLst>
      <p:ext uri="{BB962C8B-B14F-4D97-AF65-F5344CB8AC3E}">
        <p14:creationId xmlns:p14="http://schemas.microsoft.com/office/powerpoint/2010/main" val="31099227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of these</a:t>
            </a:r>
            <a:r>
              <a:rPr lang="en-US" baseline="0" dirty="0" smtClean="0"/>
              <a:t> tips can help you reduce your spending.  The wiser you are when you spend, the greater your savings will be</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45</a:t>
            </a:fld>
            <a:endParaRPr lang="en-US"/>
          </a:p>
        </p:txBody>
      </p:sp>
    </p:spTree>
    <p:extLst>
      <p:ext uri="{BB962C8B-B14F-4D97-AF65-F5344CB8AC3E}">
        <p14:creationId xmlns:p14="http://schemas.microsoft.com/office/powerpoint/2010/main" val="9311122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6AFD9AC8-D7D1-4A29-8291-187850C85195}" type="slidenum">
              <a:rPr lang="en-US" smtClean="0"/>
              <a:t>46</a:t>
            </a:fld>
            <a:endParaRPr lang="en-US"/>
          </a:p>
        </p:txBody>
      </p:sp>
    </p:spTree>
    <p:extLst>
      <p:ext uri="{BB962C8B-B14F-4D97-AF65-F5344CB8AC3E}">
        <p14:creationId xmlns:p14="http://schemas.microsoft.com/office/powerpoint/2010/main" val="19748865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6AFD9AC8-D7D1-4A29-8291-187850C85195}" type="slidenum">
              <a:rPr lang="en-US" smtClean="0"/>
              <a:t>47</a:t>
            </a:fld>
            <a:endParaRPr lang="en-US"/>
          </a:p>
        </p:txBody>
      </p:sp>
    </p:spTree>
    <p:extLst>
      <p:ext uri="{BB962C8B-B14F-4D97-AF65-F5344CB8AC3E}">
        <p14:creationId xmlns:p14="http://schemas.microsoft.com/office/powerpoint/2010/main" val="19748865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kern="0" dirty="0">
                <a:solidFill>
                  <a:srgbClr val="000000"/>
                </a:solidFill>
                <a:latin typeface="Cambria"/>
                <a:ea typeface="Times New Roman"/>
                <a:cs typeface="Times New Roman"/>
              </a:rPr>
              <a:t>Your treat may be a haircut, a weekend getaway or a special item you've wanted for a while.  If you've saved for these things, you can spend without guilt—and then you'll be less likely to spend money you don’t have.</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48</a:t>
            </a:fld>
            <a:endParaRPr lang="en-US"/>
          </a:p>
        </p:txBody>
      </p:sp>
    </p:spTree>
    <p:extLst>
      <p:ext uri="{BB962C8B-B14F-4D97-AF65-F5344CB8AC3E}">
        <p14:creationId xmlns:p14="http://schemas.microsoft.com/office/powerpoint/2010/main" val="26758058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Try some or all of these 7</a:t>
            </a:r>
            <a:r>
              <a:rPr lang="en-CA" baseline="0" dirty="0" smtClean="0"/>
              <a:t> ways to reduce expenses.</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49</a:t>
            </a:fld>
            <a:endParaRPr lang="en-US"/>
          </a:p>
        </p:txBody>
      </p:sp>
    </p:spTree>
    <p:extLst>
      <p:ext uri="{BB962C8B-B14F-4D97-AF65-F5344CB8AC3E}">
        <p14:creationId xmlns:p14="http://schemas.microsoft.com/office/powerpoint/2010/main" val="1830518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the participants</a:t>
            </a:r>
            <a:r>
              <a:rPr lang="en-US" baseline="0" dirty="0" smtClean="0"/>
              <a:t> Handout A – Budget Worksheet – as an example.</a:t>
            </a:r>
          </a:p>
          <a:p>
            <a:endParaRPr lang="en-US" baseline="0" dirty="0" smtClean="0"/>
          </a:p>
          <a:p>
            <a:pPr defTabSz="914360">
              <a:defRPr/>
            </a:pPr>
            <a:r>
              <a:rPr lang="en-US" dirty="0" smtClean="0"/>
              <a:t>We will discuss how to know what you spend.</a:t>
            </a: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5</a:t>
            </a:fld>
            <a:endParaRPr lang="en-US"/>
          </a:p>
        </p:txBody>
      </p:sp>
    </p:spTree>
    <p:extLst>
      <p:ext uri="{BB962C8B-B14F-4D97-AF65-F5344CB8AC3E}">
        <p14:creationId xmlns:p14="http://schemas.microsoft.com/office/powerpoint/2010/main" val="5172761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aren’t comfortable talking</a:t>
            </a:r>
            <a:r>
              <a:rPr lang="en-US" baseline="0" dirty="0" smtClean="0"/>
              <a:t> to people about better rates, ask a friend or family member to help you.</a:t>
            </a:r>
          </a:p>
          <a:p>
            <a:endParaRPr lang="en-US" baseline="0" dirty="0" smtClean="0"/>
          </a:p>
          <a:p>
            <a:r>
              <a:rPr lang="en-US" baseline="0" dirty="0" smtClean="0"/>
              <a:t>Look around for the best price – do some comparative shopping – read reviews on the web.</a:t>
            </a:r>
          </a:p>
          <a:p>
            <a:endParaRPr lang="en-US" dirty="0" smtClean="0"/>
          </a:p>
          <a:p>
            <a:r>
              <a:rPr lang="en-US" dirty="0" smtClean="0"/>
              <a:t>Keep in mind when paying</a:t>
            </a:r>
            <a:r>
              <a:rPr lang="en-US" baseline="0" dirty="0" smtClean="0"/>
              <a:t> bills that even one day late can affect your credit rating.  Be sure to consider how long it will take your payment to reach the company – sending it the day before the due date will likely make your payment late.</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50</a:t>
            </a:fld>
            <a:endParaRPr lang="en-US"/>
          </a:p>
        </p:txBody>
      </p:sp>
    </p:spTree>
    <p:extLst>
      <p:ext uri="{BB962C8B-B14F-4D97-AF65-F5344CB8AC3E}">
        <p14:creationId xmlns:p14="http://schemas.microsoft.com/office/powerpoint/2010/main" val="26371041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Mistakes on bills can cost you money.  Take the time to check your bills over.</a:t>
            </a:r>
          </a:p>
          <a:p>
            <a:endParaRPr lang="en-US" dirty="0" smtClean="0"/>
          </a:p>
          <a:p>
            <a:r>
              <a:rPr lang="en-US" dirty="0" smtClean="0"/>
              <a:t>Ask questions of service providers – check into</a:t>
            </a:r>
            <a:r>
              <a:rPr lang="en-US" baseline="0" dirty="0" smtClean="0"/>
              <a:t> bundling of services.  Be careful of short term deals.  Know when they end and what it will cost you.</a:t>
            </a:r>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51</a:t>
            </a:fld>
            <a:endParaRPr lang="en-US"/>
          </a:p>
        </p:txBody>
      </p:sp>
    </p:spTree>
    <p:extLst>
      <p:ext uri="{BB962C8B-B14F-4D97-AF65-F5344CB8AC3E}">
        <p14:creationId xmlns:p14="http://schemas.microsoft.com/office/powerpoint/2010/main" val="26371041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60029" indent="97151"/>
            <a:r>
              <a:rPr lang="en-US" dirty="0">
                <a:latin typeface="Cambria"/>
                <a:ea typeface="Times New Roman"/>
                <a:cs typeface="Times New Roman"/>
              </a:rPr>
              <a:t>Maybe you want to</a:t>
            </a:r>
            <a:endParaRPr lang="en-US" sz="1100" dirty="0">
              <a:latin typeface="+mn-lt"/>
              <a:ea typeface="Calibri"/>
              <a:cs typeface="Times New Roman"/>
            </a:endParaRPr>
          </a:p>
          <a:p>
            <a:pPr marL="1251250" lvl="2" indent="-342885">
              <a:buSzPts val="1000"/>
              <a:buFont typeface="Symbol"/>
              <a:buChar char=""/>
              <a:tabLst>
                <a:tab pos="720059" algn="l"/>
              </a:tabLst>
            </a:pPr>
            <a:r>
              <a:rPr lang="en-US" dirty="0">
                <a:latin typeface="Cambria"/>
                <a:ea typeface="Times New Roman"/>
                <a:cs typeface="Times New Roman"/>
              </a:rPr>
              <a:t>buy a bicycle </a:t>
            </a:r>
            <a:endParaRPr lang="en-US" sz="1100" dirty="0">
              <a:latin typeface="+mn-lt"/>
              <a:ea typeface="Calibri"/>
              <a:cs typeface="Times New Roman"/>
            </a:endParaRPr>
          </a:p>
          <a:p>
            <a:pPr marL="1251250" lvl="2" indent="-342885">
              <a:buSzPts val="1000"/>
              <a:buFont typeface="Symbol"/>
              <a:buChar char=""/>
              <a:tabLst>
                <a:tab pos="720059" algn="l"/>
              </a:tabLst>
            </a:pPr>
            <a:r>
              <a:rPr lang="en-US" dirty="0">
                <a:latin typeface="Cambria"/>
                <a:ea typeface="Times New Roman"/>
                <a:cs typeface="Times New Roman"/>
              </a:rPr>
              <a:t>afford a better apartment</a:t>
            </a:r>
            <a:endParaRPr lang="en-US" sz="1100" dirty="0">
              <a:latin typeface="+mn-lt"/>
              <a:ea typeface="Calibri"/>
              <a:cs typeface="Times New Roman"/>
            </a:endParaRPr>
          </a:p>
          <a:p>
            <a:pPr marL="1251250" lvl="2" indent="-342885">
              <a:buSzPts val="1000"/>
              <a:buFont typeface="Symbol"/>
              <a:buChar char=""/>
              <a:tabLst>
                <a:tab pos="720059" algn="l"/>
              </a:tabLst>
            </a:pPr>
            <a:r>
              <a:rPr lang="en-US" dirty="0">
                <a:latin typeface="Cambria"/>
                <a:ea typeface="Times New Roman"/>
                <a:cs typeface="Times New Roman"/>
              </a:rPr>
              <a:t>retire by 60</a:t>
            </a:r>
            <a:endParaRPr lang="en-US" sz="1100" dirty="0">
              <a:latin typeface="+mn-lt"/>
              <a:ea typeface="Calibri"/>
              <a:cs typeface="Times New Roman"/>
            </a:endParaRPr>
          </a:p>
          <a:p>
            <a:pPr marL="360029"/>
            <a:r>
              <a:rPr lang="en-US" dirty="0">
                <a:latin typeface="Cambria"/>
                <a:ea typeface="Times New Roman"/>
                <a:cs typeface="Times New Roman"/>
              </a:rPr>
              <a:t>We all have goals—small and large, short- and long-term.  Reaching them takes planning and saving.  Budgeting can help.</a:t>
            </a:r>
            <a:endParaRPr lang="en-US" sz="1100" dirty="0">
              <a:latin typeface="+mn-lt"/>
              <a:ea typeface="Calibri"/>
              <a:cs typeface="Times New Roman"/>
            </a:endParaRPr>
          </a:p>
          <a:p>
            <a:endParaRPr lang="en-US" dirty="0" smtClean="0"/>
          </a:p>
        </p:txBody>
      </p:sp>
      <p:sp>
        <p:nvSpPr>
          <p:cNvPr id="4" name="Slide Number Placeholder 3"/>
          <p:cNvSpPr>
            <a:spLocks noGrp="1"/>
          </p:cNvSpPr>
          <p:nvPr>
            <p:ph type="sldNum" sz="quarter" idx="10"/>
          </p:nvPr>
        </p:nvSpPr>
        <p:spPr/>
        <p:txBody>
          <a:bodyPr/>
          <a:lstStyle/>
          <a:p>
            <a:fld id="{6AFD9AC8-D7D1-4A29-8291-187850C85195}" type="slidenum">
              <a:rPr lang="en-US" smtClean="0"/>
              <a:t>52</a:t>
            </a:fld>
            <a:endParaRPr lang="en-US"/>
          </a:p>
        </p:txBody>
      </p:sp>
    </p:spTree>
    <p:extLst>
      <p:ext uri="{BB962C8B-B14F-4D97-AF65-F5344CB8AC3E}">
        <p14:creationId xmlns:p14="http://schemas.microsoft.com/office/powerpoint/2010/main" val="10232193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332"/>
            <a:r>
              <a:rPr lang="en-US" dirty="0">
                <a:latin typeface="Cambria"/>
                <a:ea typeface="Times New Roman"/>
                <a:cs typeface="Times New Roman"/>
              </a:rPr>
              <a:t>If you want to go on a road trip, you need a good map.  It's the same with your finances. To manage your money well, you need to know where you want to go.  That means setting financial goals.  </a:t>
            </a:r>
            <a:endParaRPr lang="en-US" sz="1100" dirty="0">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53</a:t>
            </a:fld>
            <a:endParaRPr lang="en-US"/>
          </a:p>
        </p:txBody>
      </p:sp>
    </p:spTree>
    <p:extLst>
      <p:ext uri="{BB962C8B-B14F-4D97-AF65-F5344CB8AC3E}">
        <p14:creationId xmlns:p14="http://schemas.microsoft.com/office/powerpoint/2010/main" val="6932377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What</a:t>
            </a:r>
            <a:r>
              <a:rPr lang="en-CA" baseline="0" dirty="0" smtClean="0"/>
              <a:t> Goals do you have?  Are they SMART goals?</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54</a:t>
            </a:fld>
            <a:endParaRPr lang="en-US"/>
          </a:p>
        </p:txBody>
      </p:sp>
    </p:spTree>
    <p:extLst>
      <p:ext uri="{BB962C8B-B14F-4D97-AF65-F5344CB8AC3E}">
        <p14:creationId xmlns:p14="http://schemas.microsoft.com/office/powerpoint/2010/main" val="32335838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mbria"/>
                <a:ea typeface="Times New Roman"/>
                <a:cs typeface="Times New Roman"/>
              </a:rPr>
              <a:t>When you define your financial goals, make sure they are </a:t>
            </a:r>
            <a:r>
              <a:rPr lang="en-US" b="1" dirty="0">
                <a:latin typeface="Cambria"/>
                <a:ea typeface="Times New Roman"/>
                <a:cs typeface="Times New Roman"/>
              </a:rPr>
              <a:t>S M A R T</a:t>
            </a:r>
            <a:r>
              <a:rPr lang="en-US" dirty="0">
                <a:latin typeface="Cambria"/>
                <a:ea typeface="Times New Roman"/>
                <a:cs typeface="Times New Roman"/>
              </a:rPr>
              <a:t>.</a:t>
            </a:r>
            <a:endParaRPr lang="en-US" sz="1100" dirty="0">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55</a:t>
            </a:fld>
            <a:endParaRPr lang="en-US"/>
          </a:p>
        </p:txBody>
      </p:sp>
    </p:spTree>
    <p:extLst>
      <p:ext uri="{BB962C8B-B14F-4D97-AF65-F5344CB8AC3E}">
        <p14:creationId xmlns:p14="http://schemas.microsoft.com/office/powerpoint/2010/main" val="6100618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Deciding what your</a:t>
            </a:r>
            <a:r>
              <a:rPr lang="en-CA" baseline="0" dirty="0" smtClean="0"/>
              <a:t> short, medium and long term goals are can help make your goals more achievable and not seem so far down the road.  Every time you reach a goal, celebrate, then, set a new goal.</a:t>
            </a:r>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56</a:t>
            </a:fld>
            <a:endParaRPr lang="en-US"/>
          </a:p>
        </p:txBody>
      </p:sp>
    </p:spTree>
    <p:extLst>
      <p:ext uri="{BB962C8B-B14F-4D97-AF65-F5344CB8AC3E}">
        <p14:creationId xmlns:p14="http://schemas.microsoft.com/office/powerpoint/2010/main" val="34031330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6AFD9AC8-D7D1-4A29-8291-187850C85195}" type="slidenum">
              <a:rPr lang="en-US" smtClean="0"/>
              <a:t>57</a:t>
            </a:fld>
            <a:endParaRPr lang="en-US"/>
          </a:p>
        </p:txBody>
      </p:sp>
    </p:spTree>
    <p:extLst>
      <p:ext uri="{BB962C8B-B14F-4D97-AF65-F5344CB8AC3E}">
        <p14:creationId xmlns:p14="http://schemas.microsoft.com/office/powerpoint/2010/main" val="34031330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6AFD9AC8-D7D1-4A29-8291-187850C85195}" type="slidenum">
              <a:rPr lang="en-US" smtClean="0"/>
              <a:t>58</a:t>
            </a:fld>
            <a:endParaRPr lang="en-US"/>
          </a:p>
        </p:txBody>
      </p:sp>
    </p:spTree>
    <p:extLst>
      <p:ext uri="{BB962C8B-B14F-4D97-AF65-F5344CB8AC3E}">
        <p14:creationId xmlns:p14="http://schemas.microsoft.com/office/powerpoint/2010/main" val="2502018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6AFD9AC8-D7D1-4A29-8291-187850C85195}" type="slidenum">
              <a:rPr lang="en-US" smtClean="0"/>
              <a:t>59</a:t>
            </a:fld>
            <a:endParaRPr lang="en-US"/>
          </a:p>
        </p:txBody>
      </p:sp>
    </p:spTree>
    <p:extLst>
      <p:ext uri="{BB962C8B-B14F-4D97-AF65-F5344CB8AC3E}">
        <p14:creationId xmlns:p14="http://schemas.microsoft.com/office/powerpoint/2010/main" val="3552122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the participants</a:t>
            </a:r>
            <a:r>
              <a:rPr lang="en-US" baseline="0" dirty="0" smtClean="0"/>
              <a:t> Handout A – Budget Worksheet – as an example.</a:t>
            </a:r>
          </a:p>
          <a:p>
            <a:endParaRPr lang="en-US" baseline="0" dirty="0" smtClean="0"/>
          </a:p>
          <a:p>
            <a:pPr defTabSz="914360">
              <a:defRPr/>
            </a:pPr>
            <a:r>
              <a:rPr lang="en-US" dirty="0" smtClean="0"/>
              <a:t>We will discuss how to know what you spend.</a:t>
            </a: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6</a:t>
            </a:fld>
            <a:endParaRPr lang="en-US"/>
          </a:p>
        </p:txBody>
      </p:sp>
    </p:spTree>
    <p:extLst>
      <p:ext uri="{BB962C8B-B14F-4D97-AF65-F5344CB8AC3E}">
        <p14:creationId xmlns:p14="http://schemas.microsoft.com/office/powerpoint/2010/main" val="5172761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6AFD9AC8-D7D1-4A29-8291-187850C85195}" type="slidenum">
              <a:rPr lang="en-US" smtClean="0"/>
              <a:t>60</a:t>
            </a:fld>
            <a:endParaRPr lang="en-US"/>
          </a:p>
        </p:txBody>
      </p:sp>
    </p:spTree>
    <p:extLst>
      <p:ext uri="{BB962C8B-B14F-4D97-AF65-F5344CB8AC3E}">
        <p14:creationId xmlns:p14="http://schemas.microsoft.com/office/powerpoint/2010/main" val="716935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FD9AC8-D7D1-4A29-8291-187850C85195}" type="slidenum">
              <a:rPr lang="en-US" smtClean="0"/>
              <a:t>7</a:t>
            </a:fld>
            <a:endParaRPr lang="en-US"/>
          </a:p>
        </p:txBody>
      </p:sp>
    </p:spTree>
    <p:extLst>
      <p:ext uri="{BB962C8B-B14F-4D97-AF65-F5344CB8AC3E}">
        <p14:creationId xmlns:p14="http://schemas.microsoft.com/office/powerpoint/2010/main" val="483712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590" indent="-48258"/>
            <a:r>
              <a:rPr lang="en-US" dirty="0">
                <a:latin typeface="Cambria"/>
                <a:ea typeface="Calibri"/>
                <a:cs typeface="Times New Roman"/>
              </a:rPr>
              <a:t>Everyone needs some type of income.  Income may come from</a:t>
            </a:r>
            <a:endParaRPr lang="en-US" sz="1100" dirty="0">
              <a:latin typeface="+mn-lt"/>
              <a:ea typeface="Calibri"/>
              <a:cs typeface="Times New Roman"/>
            </a:endParaRPr>
          </a:p>
          <a:p>
            <a:pPr marL="682595" indent="-284150">
              <a:buSzPts val="1000"/>
              <a:buFont typeface="Symbol"/>
              <a:buChar char=""/>
            </a:pPr>
            <a:r>
              <a:rPr lang="en-US" dirty="0">
                <a:latin typeface="Cambria"/>
                <a:ea typeface="Calibri"/>
                <a:cs typeface="Times New Roman"/>
              </a:rPr>
              <a:t>a pay cheque</a:t>
            </a:r>
            <a:endParaRPr lang="en-US" sz="1100" dirty="0">
              <a:latin typeface="+mn-lt"/>
              <a:ea typeface="Calibri"/>
              <a:cs typeface="Times New Roman"/>
            </a:endParaRPr>
          </a:p>
          <a:p>
            <a:pPr marL="682595" indent="-284150">
              <a:buSzPts val="1000"/>
              <a:buFont typeface="Symbol"/>
              <a:buChar char=""/>
            </a:pPr>
            <a:r>
              <a:rPr lang="en-US" dirty="0">
                <a:latin typeface="Cambria"/>
                <a:ea typeface="Calibri"/>
                <a:cs typeface="Times New Roman"/>
              </a:rPr>
              <a:t>an inheritance</a:t>
            </a:r>
            <a:endParaRPr lang="en-US" sz="1100" dirty="0">
              <a:latin typeface="+mn-lt"/>
              <a:ea typeface="Calibri"/>
              <a:cs typeface="Times New Roman"/>
            </a:endParaRPr>
          </a:p>
          <a:p>
            <a:pPr marL="682595" indent="-284150">
              <a:buSzPts val="1000"/>
              <a:buFont typeface="Symbol"/>
              <a:buChar char=""/>
            </a:pPr>
            <a:r>
              <a:rPr lang="en-US" dirty="0">
                <a:latin typeface="Cambria"/>
                <a:ea typeface="Calibri"/>
                <a:cs typeface="Times New Roman"/>
              </a:rPr>
              <a:t>Ontario Works (OW)</a:t>
            </a:r>
            <a:endParaRPr lang="en-US" sz="1100" dirty="0">
              <a:latin typeface="+mn-lt"/>
              <a:ea typeface="Calibri"/>
              <a:cs typeface="Times New Roman"/>
            </a:endParaRPr>
          </a:p>
          <a:p>
            <a:pPr marL="682595" indent="-284150">
              <a:buSzPts val="1000"/>
              <a:buFont typeface="Symbol"/>
              <a:buChar char=""/>
            </a:pPr>
            <a:r>
              <a:rPr lang="en-US" dirty="0">
                <a:latin typeface="Cambria"/>
                <a:ea typeface="Calibri"/>
                <a:cs typeface="Times New Roman"/>
              </a:rPr>
              <a:t>Employment Insurance (EI)</a:t>
            </a:r>
            <a:endParaRPr lang="en-US" sz="1100" dirty="0">
              <a:latin typeface="+mn-lt"/>
              <a:ea typeface="Calibri"/>
              <a:cs typeface="Times New Roman"/>
            </a:endParaRPr>
          </a:p>
          <a:p>
            <a:pPr marL="682595" indent="-284150">
              <a:buSzPts val="1000"/>
              <a:buFont typeface="Symbol"/>
              <a:buChar char=""/>
            </a:pPr>
            <a:r>
              <a:rPr lang="en-US" dirty="0">
                <a:latin typeface="Cambria"/>
                <a:ea typeface="Calibri"/>
                <a:cs typeface="Times New Roman"/>
              </a:rPr>
              <a:t>Ontario Disability Support Program (ODSP)</a:t>
            </a:r>
            <a:endParaRPr lang="en-US" sz="1100" dirty="0">
              <a:latin typeface="+mn-lt"/>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6AFD9AC8-D7D1-4A29-8291-187850C85195}" type="slidenum">
              <a:rPr lang="en-US" smtClean="0"/>
              <a:t>8</a:t>
            </a:fld>
            <a:endParaRPr lang="en-US"/>
          </a:p>
        </p:txBody>
      </p:sp>
    </p:spTree>
    <p:extLst>
      <p:ext uri="{BB962C8B-B14F-4D97-AF65-F5344CB8AC3E}">
        <p14:creationId xmlns:p14="http://schemas.microsoft.com/office/powerpoint/2010/main" val="3322304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FD9AC8-D7D1-4A29-8291-187850C85195}" type="slidenum">
              <a:rPr lang="en-US" smtClean="0"/>
              <a:t>9</a:t>
            </a:fld>
            <a:endParaRPr lang="en-US"/>
          </a:p>
        </p:txBody>
      </p:sp>
    </p:spTree>
    <p:extLst>
      <p:ext uri="{BB962C8B-B14F-4D97-AF65-F5344CB8AC3E}">
        <p14:creationId xmlns:p14="http://schemas.microsoft.com/office/powerpoint/2010/main" val="2178746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43108" y="2130425"/>
            <a:ext cx="678661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2143108" y="3886200"/>
            <a:ext cx="6786610" cy="1752600"/>
          </a:xfrm>
        </p:spPr>
        <p:txBody>
          <a:bodyPr/>
          <a:lstStyle>
            <a:lvl1pPr marL="0" indent="0" algn="ctr">
              <a:buNone/>
              <a:defRPr>
                <a:latin typeface="Cambria" panose="02040503050406030204" pitchFamily="18"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998956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marL="804863" indent="-360363">
              <a:lnSpc>
                <a:spcPct val="130000"/>
              </a:lnSpc>
              <a:spcBef>
                <a:spcPts val="0"/>
              </a:spcBef>
              <a:spcAft>
                <a:spcPts val="0"/>
              </a:spcAft>
              <a:buClrTx/>
              <a:buFont typeface="Arial" panose="020B0604020202020204" pitchFamily="34" charset="0"/>
              <a:buChar char="•"/>
              <a:defRPr/>
            </a:lvl2pPr>
            <a:lvl3pPr marL="1166813" indent="-361950">
              <a:lnSpc>
                <a:spcPct val="130000"/>
              </a:lnSpc>
              <a:spcBef>
                <a:spcPts val="0"/>
              </a:spcBef>
              <a:spcAft>
                <a:spcPts val="0"/>
              </a:spcAft>
              <a:buSzPct val="70000"/>
              <a:buFont typeface="Courier New" panose="02070309020205020404" pitchFamily="49" charset="0"/>
              <a:buChar char="o"/>
              <a:defRPr baseline="0"/>
            </a:lvl3pPr>
          </a:lstStyle>
          <a:p>
            <a:pPr lvl="1"/>
            <a:r>
              <a:rPr lang="en-US" dirty="0" smtClean="0"/>
              <a:t>Click to edit Master text styles</a:t>
            </a:r>
          </a:p>
          <a:p>
            <a:pPr lvl="2"/>
            <a:r>
              <a:rPr lang="en-US" dirty="0" smtClean="0"/>
              <a:t>Second Level</a:t>
            </a:r>
          </a:p>
        </p:txBody>
      </p:sp>
    </p:spTree>
    <p:extLst>
      <p:ext uri="{BB962C8B-B14F-4D97-AF65-F5344CB8AC3E}">
        <p14:creationId xmlns:p14="http://schemas.microsoft.com/office/powerpoint/2010/main" val="359259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124075" y="274638"/>
            <a:ext cx="68405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
        <p:nvSpPr>
          <p:cNvPr id="1027" name="Rectangle 3"/>
          <p:cNvSpPr>
            <a:spLocks noGrp="1" noChangeArrowheads="1"/>
          </p:cNvSpPr>
          <p:nvPr>
            <p:ph type="body" idx="1"/>
          </p:nvPr>
        </p:nvSpPr>
        <p:spPr bwMode="auto">
          <a:xfrm>
            <a:off x="2124075" y="1412875"/>
            <a:ext cx="6840538"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a:r>
              <a:rPr lang="en-US" dirty="0" smtClean="0"/>
              <a:t>Click to edit Master text styles</a:t>
            </a:r>
          </a:p>
          <a:p>
            <a:pPr lvl="2"/>
            <a:r>
              <a:rPr lang="en-US" dirty="0" smtClean="0"/>
              <a:t>Second Level</a:t>
            </a:r>
          </a:p>
          <a:p>
            <a:pPr lvl="0"/>
            <a:endParaRPr lang="en-US" altLang="en-US" dirty="0" smtClean="0"/>
          </a:p>
        </p:txBody>
      </p:sp>
      <p:grpSp>
        <p:nvGrpSpPr>
          <p:cNvPr id="2" name="Group 1"/>
          <p:cNvGrpSpPr/>
          <p:nvPr userDrawn="1"/>
        </p:nvGrpSpPr>
        <p:grpSpPr>
          <a:xfrm>
            <a:off x="-612578" y="-7028"/>
            <a:ext cx="2599884" cy="6865028"/>
            <a:chOff x="-612578" y="-7028"/>
            <a:chExt cx="2599884" cy="6865028"/>
          </a:xfrm>
        </p:grpSpPr>
        <p:pic>
          <p:nvPicPr>
            <p:cNvPr id="3074" name="Picture 2" descr="C:\Users\edassist\Dropbox\Projects\MTCU-InYearFunding13-14\Images\images small\SUCCESS_abea.jp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r="12173"/>
            <a:stretch/>
          </p:blipFill>
          <p:spPr bwMode="auto">
            <a:xfrm>
              <a:off x="-612576" y="-7028"/>
              <a:ext cx="2596209" cy="169451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edassist\Dropbox\Projects\MTCU-InYearFunding13-14\Images\images small\YouthatWork.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12576" y="1687487"/>
              <a:ext cx="2599882" cy="172892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edassist\Dropbox\Projects\MTCU-InYearFunding13-14\Images\images small\CareerBrainstorm.jp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12576" y="3416409"/>
              <a:ext cx="2599882" cy="1759961"/>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edassist\Dropbox\Projects\MTCU-InYearFunding13-14\Images\images small\GroupinClass.jp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12578" y="5176371"/>
              <a:ext cx="2599883" cy="168162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98611116"/>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ctr" rtl="0" eaLnBrk="0" fontAlgn="base" hangingPunct="0">
        <a:spcBef>
          <a:spcPct val="0"/>
        </a:spcBef>
        <a:spcAft>
          <a:spcPct val="0"/>
        </a:spcAft>
        <a:defRPr sz="3200">
          <a:solidFill>
            <a:schemeClr val="accent2"/>
          </a:solidFill>
          <a:latin typeface="Cambria" panose="02040503050406030204" pitchFamily="18" charset="0"/>
          <a:ea typeface="+mj-ea"/>
          <a:cs typeface="+mj-cs"/>
        </a:defRPr>
      </a:lvl1pPr>
      <a:lvl2pPr algn="ctr" rtl="0" eaLnBrk="0" fontAlgn="base" hangingPunct="0">
        <a:spcBef>
          <a:spcPct val="0"/>
        </a:spcBef>
        <a:spcAft>
          <a:spcPct val="0"/>
        </a:spcAft>
        <a:defRPr sz="3600">
          <a:solidFill>
            <a:schemeClr val="accent2"/>
          </a:solidFill>
          <a:latin typeface="Book Antiqua" pitchFamily="18" charset="0"/>
        </a:defRPr>
      </a:lvl2pPr>
      <a:lvl3pPr algn="ctr" rtl="0" eaLnBrk="0" fontAlgn="base" hangingPunct="0">
        <a:spcBef>
          <a:spcPct val="0"/>
        </a:spcBef>
        <a:spcAft>
          <a:spcPct val="0"/>
        </a:spcAft>
        <a:defRPr sz="3600">
          <a:solidFill>
            <a:schemeClr val="accent2"/>
          </a:solidFill>
          <a:latin typeface="Book Antiqua" pitchFamily="18" charset="0"/>
        </a:defRPr>
      </a:lvl3pPr>
      <a:lvl4pPr algn="ctr" rtl="0" eaLnBrk="0" fontAlgn="base" hangingPunct="0">
        <a:spcBef>
          <a:spcPct val="0"/>
        </a:spcBef>
        <a:spcAft>
          <a:spcPct val="0"/>
        </a:spcAft>
        <a:defRPr sz="3600">
          <a:solidFill>
            <a:schemeClr val="accent2"/>
          </a:solidFill>
          <a:latin typeface="Book Antiqua" pitchFamily="18" charset="0"/>
        </a:defRPr>
      </a:lvl4pPr>
      <a:lvl5pPr algn="ctr" rtl="0" eaLnBrk="0" fontAlgn="base" hangingPunct="0">
        <a:spcBef>
          <a:spcPct val="0"/>
        </a:spcBef>
        <a:spcAft>
          <a:spcPct val="0"/>
        </a:spcAft>
        <a:defRPr sz="3600">
          <a:solidFill>
            <a:schemeClr val="accent2"/>
          </a:solidFill>
          <a:latin typeface="Book Antiqua" pitchFamily="18" charset="0"/>
        </a:defRPr>
      </a:lvl5pPr>
      <a:lvl6pPr marL="457200" algn="ctr" rtl="0" fontAlgn="base">
        <a:spcBef>
          <a:spcPct val="0"/>
        </a:spcBef>
        <a:spcAft>
          <a:spcPct val="0"/>
        </a:spcAft>
        <a:defRPr sz="3600">
          <a:solidFill>
            <a:schemeClr val="accent2"/>
          </a:solidFill>
          <a:latin typeface="Book Antiqua" pitchFamily="18" charset="0"/>
        </a:defRPr>
      </a:lvl6pPr>
      <a:lvl7pPr marL="914400" algn="ctr" rtl="0" fontAlgn="base">
        <a:spcBef>
          <a:spcPct val="0"/>
        </a:spcBef>
        <a:spcAft>
          <a:spcPct val="0"/>
        </a:spcAft>
        <a:defRPr sz="3600">
          <a:solidFill>
            <a:schemeClr val="accent2"/>
          </a:solidFill>
          <a:latin typeface="Book Antiqua" pitchFamily="18" charset="0"/>
        </a:defRPr>
      </a:lvl7pPr>
      <a:lvl8pPr marL="1371600" algn="ctr" rtl="0" fontAlgn="base">
        <a:spcBef>
          <a:spcPct val="0"/>
        </a:spcBef>
        <a:spcAft>
          <a:spcPct val="0"/>
        </a:spcAft>
        <a:defRPr sz="3600">
          <a:solidFill>
            <a:schemeClr val="accent2"/>
          </a:solidFill>
          <a:latin typeface="Book Antiqua" pitchFamily="18" charset="0"/>
        </a:defRPr>
      </a:lvl8pPr>
      <a:lvl9pPr marL="1828800" algn="ctr" rtl="0" fontAlgn="base">
        <a:spcBef>
          <a:spcPct val="0"/>
        </a:spcBef>
        <a:spcAft>
          <a:spcPct val="0"/>
        </a:spcAft>
        <a:defRPr sz="3600">
          <a:solidFill>
            <a:schemeClr val="accent2"/>
          </a:solidFill>
          <a:latin typeface="Book Antiqua" pitchFamily="18" charset="0"/>
        </a:defRPr>
      </a:lvl9pPr>
    </p:titleStyle>
    <p:bodyStyle>
      <a:lvl1pPr marL="0" indent="0" algn="l" rtl="0" eaLnBrk="0" fontAlgn="base" hangingPunct="0">
        <a:spcBef>
          <a:spcPct val="20000"/>
        </a:spcBef>
        <a:spcAft>
          <a:spcPts val="675"/>
        </a:spcAft>
        <a:buClr>
          <a:schemeClr val="accent2"/>
        </a:buClr>
        <a:buFont typeface="Wingdings" pitchFamily="2" charset="2"/>
        <a:buNone/>
        <a:defRPr sz="2400">
          <a:solidFill>
            <a:schemeClr val="tx1"/>
          </a:solidFill>
          <a:latin typeface="+mn-lt"/>
          <a:ea typeface="+mn-ea"/>
          <a:cs typeface="+mn-cs"/>
        </a:defRPr>
      </a:lvl1pPr>
      <a:lvl2pPr marL="566738" indent="-334963" algn="l" rtl="0" eaLnBrk="0" fontAlgn="base" hangingPunct="0">
        <a:spcBef>
          <a:spcPct val="20000"/>
        </a:spcBef>
        <a:spcAft>
          <a:spcPts val="675"/>
        </a:spcAft>
        <a:buClr>
          <a:schemeClr val="accent2"/>
        </a:buClr>
        <a:buSzPct val="100000"/>
        <a:buChar char="•"/>
        <a:defRPr sz="2400">
          <a:solidFill>
            <a:schemeClr val="tx1"/>
          </a:solidFill>
          <a:latin typeface="Cambria" panose="02040503050406030204" pitchFamily="18" charset="0"/>
        </a:defRPr>
      </a:lvl2pPr>
      <a:lvl3pPr marL="914400" indent="-347663" algn="l" rtl="0" eaLnBrk="0" fontAlgn="base" hangingPunct="0">
        <a:spcBef>
          <a:spcPct val="20000"/>
        </a:spcBef>
        <a:spcAft>
          <a:spcPts val="675"/>
        </a:spcAft>
        <a:buSzPct val="50000"/>
        <a:buFont typeface="Courier New" panose="02070309020205020404" pitchFamily="49" charset="0"/>
        <a:buChar char="o"/>
        <a:defRPr sz="2400">
          <a:solidFill>
            <a:schemeClr val="tx1"/>
          </a:solidFill>
          <a:latin typeface="Cambria" panose="02040503050406030204" pitchFamily="18" charset="0"/>
        </a:defRPr>
      </a:lvl3pPr>
      <a:lvl4pPr marL="1981200" indent="-228600" algn="l" rtl="0" eaLnBrk="0" fontAlgn="base" hangingPunct="0">
        <a:spcBef>
          <a:spcPct val="20000"/>
        </a:spcBef>
        <a:spcAft>
          <a:spcPts val="675"/>
        </a:spcAft>
        <a:buChar char="–"/>
        <a:defRPr sz="2400">
          <a:solidFill>
            <a:schemeClr val="tx1"/>
          </a:solidFill>
          <a:latin typeface="+mn-lt"/>
        </a:defRPr>
      </a:lvl4pPr>
      <a:lvl5pPr marL="2389188" indent="-228600" algn="l" rtl="0" eaLnBrk="0" fontAlgn="base" hangingPunct="0">
        <a:spcBef>
          <a:spcPct val="20000"/>
        </a:spcBef>
        <a:spcAft>
          <a:spcPts val="675"/>
        </a:spcAft>
        <a:buChar char="»"/>
        <a:defRPr sz="2400">
          <a:solidFill>
            <a:schemeClr val="tx1"/>
          </a:solidFill>
          <a:latin typeface="+mn-lt"/>
        </a:defRPr>
      </a:lvl5pPr>
      <a:lvl6pPr marL="2846388" indent="-228600" algn="l" rtl="0" fontAlgn="base">
        <a:spcBef>
          <a:spcPct val="20000"/>
        </a:spcBef>
        <a:spcAft>
          <a:spcPct val="0"/>
        </a:spcAft>
        <a:buChar char="»"/>
        <a:defRPr sz="2000">
          <a:solidFill>
            <a:schemeClr val="tx1"/>
          </a:solidFill>
          <a:latin typeface="+mn-lt"/>
        </a:defRPr>
      </a:lvl6pPr>
      <a:lvl7pPr marL="3303588" indent="-228600" algn="l" rtl="0" fontAlgn="base">
        <a:spcBef>
          <a:spcPct val="20000"/>
        </a:spcBef>
        <a:spcAft>
          <a:spcPct val="0"/>
        </a:spcAft>
        <a:buChar char="»"/>
        <a:defRPr sz="2000">
          <a:solidFill>
            <a:schemeClr val="tx1"/>
          </a:solidFill>
          <a:latin typeface="+mn-lt"/>
        </a:defRPr>
      </a:lvl7pPr>
      <a:lvl8pPr marL="3760788" indent="-228600" algn="l" rtl="0" fontAlgn="base">
        <a:spcBef>
          <a:spcPct val="20000"/>
        </a:spcBef>
        <a:spcAft>
          <a:spcPct val="0"/>
        </a:spcAft>
        <a:buChar char="»"/>
        <a:defRPr sz="2000">
          <a:solidFill>
            <a:schemeClr val="tx1"/>
          </a:solidFill>
          <a:latin typeface="+mn-lt"/>
        </a:defRPr>
      </a:lvl8pPr>
      <a:lvl9pPr marL="4217988"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getsmarteraboutmoney.ca/en/managing-your-money/planning/saving-money/Pages/video-saving-money-for-an-emergency.aspx?group=Funny%20money&amp;page=1#.UhzYWhusg6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www.getsmarteraboutmoney.ca/en/managing-your-money/planning/budgeting/Pages/video-track-your-spending-track-o-matic.aspx?group=Funny%20money&amp;page=1#.UhzE-husg6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lnSpc>
                <a:spcPct val="150000"/>
              </a:lnSpc>
            </a:pPr>
            <a:r>
              <a:rPr lang="en-US" sz="4000" kern="1200" dirty="0">
                <a:solidFill>
                  <a:schemeClr val="tx1"/>
                </a:solidFill>
                <a:latin typeface="Cambria" panose="02040503050406030204" pitchFamily="18" charset="0"/>
              </a:rPr>
              <a:t>Financial </a:t>
            </a:r>
            <a:r>
              <a:rPr lang="en-US" sz="4000" kern="1200" dirty="0" smtClean="0">
                <a:solidFill>
                  <a:schemeClr val="tx1"/>
                </a:solidFill>
                <a:latin typeface="Cambria" panose="02040503050406030204" pitchFamily="18" charset="0"/>
              </a:rPr>
              <a:t>Literacy </a:t>
            </a:r>
            <a:r>
              <a:rPr lang="en-US" sz="4000" kern="1200" dirty="0" smtClean="0">
                <a:solidFill>
                  <a:prstClr val="black"/>
                </a:solidFill>
                <a:latin typeface="Cambria" panose="02040503050406030204" pitchFamily="18" charset="0"/>
              </a:rPr>
              <a:t/>
            </a:r>
            <a:br>
              <a:rPr lang="en-US" sz="4000" kern="1200" dirty="0" smtClean="0">
                <a:solidFill>
                  <a:prstClr val="black"/>
                </a:solidFill>
                <a:latin typeface="Cambria" panose="02040503050406030204" pitchFamily="18" charset="0"/>
              </a:rPr>
            </a:br>
            <a:r>
              <a:rPr lang="en-US" sz="3200" kern="1200" dirty="0" smtClean="0">
                <a:solidFill>
                  <a:prstClr val="black"/>
                </a:solidFill>
                <a:latin typeface="Cambria" panose="02040503050406030204" pitchFamily="18" charset="0"/>
              </a:rPr>
              <a:t>Budgeting – You and Your Money</a:t>
            </a:r>
            <a:endParaRPr lang="en-US" sz="3200" dirty="0"/>
          </a:p>
        </p:txBody>
      </p:sp>
      <p:sp>
        <p:nvSpPr>
          <p:cNvPr id="3" name="Content Placeholder 2"/>
          <p:cNvSpPr>
            <a:spLocks noGrp="1"/>
          </p:cNvSpPr>
          <p:nvPr>
            <p:ph type="subTitle" idx="1"/>
          </p:nvPr>
        </p:nvSpPr>
        <p:spPr/>
        <p:txBody>
          <a:bodyPr/>
          <a:lstStyle/>
          <a:p>
            <a:endParaRPr lang="en-US" dirty="0" smtClean="0"/>
          </a:p>
          <a:p>
            <a:endParaRPr lang="en-US" dirty="0" smtClean="0"/>
          </a:p>
          <a:p>
            <a:endParaRPr lang="en-US" dirty="0"/>
          </a:p>
          <a:p>
            <a:endParaRPr lang="en-US" dirty="0" smtClean="0"/>
          </a:p>
          <a:p>
            <a:endParaRPr lang="en-US" dirty="0"/>
          </a:p>
          <a:p>
            <a:endParaRPr lang="en-US" dirty="0" smtClean="0"/>
          </a:p>
          <a:p>
            <a:endParaRPr lang="en-US" dirty="0"/>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86600" y="5802297"/>
            <a:ext cx="1981200" cy="917547"/>
          </a:xfrm>
          <a:prstGeom prst="rect">
            <a:avLst/>
          </a:prstGeom>
        </p:spPr>
      </p:pic>
      <p:cxnSp>
        <p:nvCxnSpPr>
          <p:cNvPr id="6" name="Straight Connector 5"/>
          <p:cNvCxnSpPr/>
          <p:nvPr/>
        </p:nvCxnSpPr>
        <p:spPr>
          <a:xfrm>
            <a:off x="2286000" y="3962400"/>
            <a:ext cx="3124200" cy="0"/>
          </a:xfrm>
          <a:prstGeom prst="line">
            <a:avLst/>
          </a:prstGeom>
          <a:ln w="38100">
            <a:solidFill>
              <a:srgbClr val="6600CC"/>
            </a:solidFill>
          </a:ln>
          <a:effectLst/>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5956270"/>
            <a:ext cx="40243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1335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latin typeface="Cambria" panose="02040503050406030204" pitchFamily="18" charset="0"/>
              </a:rPr>
              <a:t>3. Income - Goals</a:t>
            </a:r>
            <a:endParaRPr lang="en-US" sz="3200" b="1" dirty="0">
              <a:solidFill>
                <a:schemeClr val="tx1"/>
              </a:solidFill>
              <a:latin typeface="Cambria" panose="02040503050406030204" pitchFamily="18" charset="0"/>
            </a:endParaRPr>
          </a:p>
        </p:txBody>
      </p:sp>
      <p:sp>
        <p:nvSpPr>
          <p:cNvPr id="3" name="Content Placeholder 2"/>
          <p:cNvSpPr>
            <a:spLocks noGrp="1"/>
          </p:cNvSpPr>
          <p:nvPr>
            <p:ph idx="1"/>
          </p:nvPr>
        </p:nvSpPr>
        <p:spPr/>
        <p:txBody>
          <a:bodyPr/>
          <a:lstStyle/>
          <a:p>
            <a:pPr indent="463550"/>
            <a:r>
              <a:rPr lang="en-US" dirty="0" smtClean="0">
                <a:latin typeface="Cambria" panose="02040503050406030204" pitchFamily="18" charset="0"/>
              </a:rPr>
              <a:t>“Goals are dreams with deadlines.” </a:t>
            </a:r>
          </a:p>
          <a:p>
            <a:r>
              <a:rPr lang="en-US" dirty="0">
                <a:latin typeface="Cambria" panose="02040503050406030204" pitchFamily="18" charset="0"/>
              </a:rPr>
              <a:t>	</a:t>
            </a:r>
            <a:r>
              <a:rPr lang="en-US" dirty="0" smtClean="0">
                <a:latin typeface="Cambria" panose="02040503050406030204" pitchFamily="18" charset="0"/>
              </a:rPr>
              <a:t>			Dianna </a:t>
            </a:r>
            <a:r>
              <a:rPr lang="en-US" dirty="0" err="1" smtClean="0">
                <a:latin typeface="Cambria" panose="02040503050406030204" pitchFamily="18" charset="0"/>
              </a:rPr>
              <a:t>Scharf</a:t>
            </a:r>
            <a:r>
              <a:rPr lang="en-US" dirty="0" smtClean="0">
                <a:latin typeface="Cambria" panose="02040503050406030204" pitchFamily="18" charset="0"/>
              </a:rPr>
              <a:t> Hunt</a:t>
            </a:r>
          </a:p>
          <a:p>
            <a:endParaRPr lang="en-US" dirty="0">
              <a:latin typeface="Cambria" panose="02040503050406030204" pitchFamily="18" charset="0"/>
            </a:endParaRPr>
          </a:p>
          <a:p>
            <a:pPr indent="463550"/>
            <a:r>
              <a:rPr lang="en-US" dirty="0" smtClean="0">
                <a:latin typeface="Cambria" panose="02040503050406030204" pitchFamily="18" charset="0"/>
              </a:rPr>
              <a:t>“Setting goals is the first step to making the </a:t>
            </a:r>
          </a:p>
          <a:p>
            <a:pPr indent="463550"/>
            <a:r>
              <a:rPr lang="en-US" dirty="0">
                <a:latin typeface="Cambria" panose="02040503050406030204" pitchFamily="18" charset="0"/>
              </a:rPr>
              <a:t> </a:t>
            </a:r>
            <a:r>
              <a:rPr lang="en-US" dirty="0" smtClean="0">
                <a:latin typeface="Cambria" panose="02040503050406030204" pitchFamily="18" charset="0"/>
              </a:rPr>
              <a:t> invisible visible.”</a:t>
            </a:r>
          </a:p>
          <a:p>
            <a:r>
              <a:rPr lang="en-US" dirty="0">
                <a:latin typeface="Cambria" panose="02040503050406030204" pitchFamily="18" charset="0"/>
              </a:rPr>
              <a:t>	</a:t>
            </a:r>
            <a:r>
              <a:rPr lang="en-US" dirty="0" smtClean="0">
                <a:latin typeface="Cambria" panose="02040503050406030204" pitchFamily="18" charset="0"/>
              </a:rPr>
              <a:t>			Tony </a:t>
            </a:r>
            <a:r>
              <a:rPr lang="en-US" dirty="0" err="1" smtClean="0">
                <a:latin typeface="Cambria" panose="02040503050406030204" pitchFamily="18" charset="0"/>
              </a:rPr>
              <a:t>Robbin</a:t>
            </a:r>
            <a:endParaRPr lang="en-US" dirty="0" smtClean="0">
              <a:latin typeface="Cambria" panose="02040503050406030204" pitchFamily="18" charset="0"/>
            </a:endParaRPr>
          </a:p>
          <a:p>
            <a:endParaRPr lang="en-US" dirty="0">
              <a:latin typeface="Cambria" panose="02040503050406030204" pitchFamily="18" charset="0"/>
            </a:endParaRPr>
          </a:p>
          <a:p>
            <a:pPr marL="463550"/>
            <a:r>
              <a:rPr lang="en-US" dirty="0" smtClean="0">
                <a:latin typeface="Cambria" panose="02040503050406030204" pitchFamily="18" charset="0"/>
              </a:rPr>
              <a:t>“Where you are tomorrow depends upon what you learn today.”</a:t>
            </a:r>
          </a:p>
          <a:p>
            <a:r>
              <a:rPr lang="en-US" dirty="0">
                <a:latin typeface="Cambria" panose="02040503050406030204" pitchFamily="18" charset="0"/>
              </a:rPr>
              <a:t>	</a:t>
            </a:r>
            <a:r>
              <a:rPr lang="en-US" dirty="0" smtClean="0">
                <a:latin typeface="Cambria" panose="02040503050406030204" pitchFamily="18" charset="0"/>
              </a:rPr>
              <a:t>			Leah Morris</a:t>
            </a:r>
            <a:endParaRPr lang="en-US" dirty="0">
              <a:latin typeface="Cambria" panose="02040503050406030204" pitchFamily="18" charset="0"/>
            </a:endParaRPr>
          </a:p>
        </p:txBody>
      </p:sp>
    </p:spTree>
    <p:extLst>
      <p:ext uri="{BB962C8B-B14F-4D97-AF65-F5344CB8AC3E}">
        <p14:creationId xmlns:p14="http://schemas.microsoft.com/office/powerpoint/2010/main" val="32542572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CA" b="1" dirty="0" smtClean="0">
                <a:solidFill>
                  <a:schemeClr val="tx1"/>
                </a:solidFill>
              </a:rPr>
              <a:t>3. Income - Goals</a:t>
            </a:r>
            <a:endParaRPr lang="en-CA" b="1" dirty="0">
              <a:solidFill>
                <a:schemeClr val="tx1"/>
              </a:solidFill>
            </a:endParaRPr>
          </a:p>
        </p:txBody>
      </p:sp>
      <p:sp>
        <p:nvSpPr>
          <p:cNvPr id="3" name="Content Placeholder 2"/>
          <p:cNvSpPr>
            <a:spLocks noGrp="1"/>
          </p:cNvSpPr>
          <p:nvPr>
            <p:ph idx="1"/>
          </p:nvPr>
        </p:nvSpPr>
        <p:spPr/>
        <p:txBody>
          <a:bodyPr/>
          <a:lstStyle/>
          <a:p>
            <a:endParaRPr lang="en-US" sz="1000" dirty="0" smtClean="0">
              <a:latin typeface="Cambria" panose="02040503050406030204" pitchFamily="18" charset="0"/>
            </a:endParaRPr>
          </a:p>
          <a:p>
            <a:pPr marL="795338" indent="-331788">
              <a:buClrTx/>
              <a:buFont typeface="+mj-lt"/>
              <a:buAutoNum type="alphaLcPeriod"/>
            </a:pPr>
            <a:r>
              <a:rPr lang="en-US" dirty="0" smtClean="0">
                <a:latin typeface="Cambria" panose="02040503050406030204" pitchFamily="18" charset="0"/>
              </a:rPr>
              <a:t>Short Term – save money for dinner out</a:t>
            </a:r>
          </a:p>
          <a:p>
            <a:pPr marL="795338" indent="-331788">
              <a:buClrTx/>
              <a:buFont typeface="+mj-lt"/>
              <a:buAutoNum type="alphaLcPeriod"/>
            </a:pPr>
            <a:endParaRPr lang="en-US" dirty="0" smtClean="0">
              <a:latin typeface="Cambria" panose="02040503050406030204" pitchFamily="18" charset="0"/>
            </a:endParaRPr>
          </a:p>
          <a:p>
            <a:pPr marL="795338" indent="-331788">
              <a:buClrTx/>
              <a:buFont typeface="+mj-lt"/>
              <a:buAutoNum type="alphaLcPeriod"/>
            </a:pPr>
            <a:r>
              <a:rPr lang="en-US" dirty="0" smtClean="0">
                <a:latin typeface="Cambria" panose="02040503050406030204" pitchFamily="18" charset="0"/>
              </a:rPr>
              <a:t>Medium Term – find a better place to live</a:t>
            </a:r>
          </a:p>
          <a:p>
            <a:pPr marL="795338" indent="-331788">
              <a:buClrTx/>
              <a:buFont typeface="+mj-lt"/>
              <a:buAutoNum type="alphaLcPeriod"/>
            </a:pPr>
            <a:endParaRPr lang="en-US" dirty="0" smtClean="0">
              <a:latin typeface="Cambria" panose="02040503050406030204" pitchFamily="18" charset="0"/>
            </a:endParaRPr>
          </a:p>
          <a:p>
            <a:pPr marL="795338" indent="-331788">
              <a:buClrTx/>
              <a:buFont typeface="+mj-lt"/>
              <a:buAutoNum type="alphaLcPeriod"/>
            </a:pPr>
            <a:r>
              <a:rPr lang="en-US" dirty="0" smtClean="0">
                <a:latin typeface="Cambria" panose="02040503050406030204" pitchFamily="18" charset="0"/>
              </a:rPr>
              <a:t>Long Term – save money for education</a:t>
            </a:r>
          </a:p>
          <a:p>
            <a:endParaRPr lang="en-US" dirty="0">
              <a:latin typeface="Cambria" panose="02040503050406030204" pitchFamily="18" charset="0"/>
            </a:endParaRPr>
          </a:p>
          <a:p>
            <a:endParaRPr lang="en-US" sz="1000" dirty="0" smtClean="0">
              <a:latin typeface="Cambria" panose="02040503050406030204" pitchFamily="18" charset="0"/>
            </a:endParaRPr>
          </a:p>
          <a:p>
            <a:pPr marL="463550"/>
            <a:r>
              <a:rPr lang="en-US" b="1" dirty="0" smtClean="0">
                <a:latin typeface="Cambria" panose="02040503050406030204" pitchFamily="18" charset="0"/>
              </a:rPr>
              <a:t>Pick your own goals and then aim to reach them.</a:t>
            </a:r>
            <a:endParaRPr lang="en-US" b="1" dirty="0">
              <a:latin typeface="Cambria" panose="02040503050406030204" pitchFamily="18" charset="0"/>
            </a:endParaRPr>
          </a:p>
        </p:txBody>
      </p:sp>
    </p:spTree>
    <p:extLst>
      <p:ext uri="{BB962C8B-B14F-4D97-AF65-F5344CB8AC3E}">
        <p14:creationId xmlns:p14="http://schemas.microsoft.com/office/powerpoint/2010/main" val="674131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sz="3200" b="1" kern="1200" dirty="0" smtClean="0">
                <a:solidFill>
                  <a:schemeClr val="tx1"/>
                </a:solidFill>
              </a:rPr>
              <a:t>3. Income - </a:t>
            </a:r>
            <a:br>
              <a:rPr lang="en-US" sz="3200" b="1" kern="1200" dirty="0" smtClean="0">
                <a:solidFill>
                  <a:schemeClr val="tx1"/>
                </a:solidFill>
              </a:rPr>
            </a:br>
            <a:r>
              <a:rPr lang="en-US" sz="3200" b="1" kern="1200" dirty="0" smtClean="0">
                <a:solidFill>
                  <a:schemeClr val="tx1"/>
                </a:solidFill>
              </a:rPr>
              <a:t>Understanding Your Paycheque</a:t>
            </a:r>
            <a:endParaRPr lang="en-US" b="1" dirty="0">
              <a:solidFill>
                <a:schemeClr val="tx1"/>
              </a:solidFill>
            </a:endParaRPr>
          </a:p>
        </p:txBody>
      </p:sp>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752600"/>
            <a:ext cx="6293759"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6997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sz="3200" b="1" kern="1200" dirty="0" smtClean="0">
                <a:solidFill>
                  <a:schemeClr val="tx1"/>
                </a:solidFill>
              </a:rPr>
              <a:t>3. Income -  Understanding </a:t>
            </a:r>
            <a:r>
              <a:rPr lang="en-US" sz="3200" b="1" kern="1200" dirty="0">
                <a:solidFill>
                  <a:schemeClr val="tx1"/>
                </a:solidFill>
              </a:rPr>
              <a:t>Your Paycheque</a:t>
            </a:r>
            <a:endParaRPr lang="en-US" b="1" dirty="0">
              <a:solidFill>
                <a:schemeClr val="tx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226477384"/>
              </p:ext>
            </p:extLst>
          </p:nvPr>
        </p:nvGraphicFramePr>
        <p:xfrm>
          <a:off x="2124075" y="1896618"/>
          <a:ext cx="6840539" cy="3661918"/>
        </p:xfrm>
        <a:graphic>
          <a:graphicData uri="http://schemas.openxmlformats.org/drawingml/2006/table">
            <a:tbl>
              <a:tblPr firstRow="1" firstCol="1" bandRow="1"/>
              <a:tblGrid>
                <a:gridCol w="1369476"/>
                <a:gridCol w="2525527"/>
                <a:gridCol w="530826"/>
                <a:gridCol w="1021976"/>
                <a:gridCol w="1392734"/>
              </a:tblGrid>
              <a:tr h="799084">
                <a:tc>
                  <a:txBody>
                    <a:bodyPr/>
                    <a:lstStyle/>
                    <a:p>
                      <a:pPr algn="ctr">
                        <a:lnSpc>
                          <a:spcPct val="115000"/>
                        </a:lnSpc>
                      </a:pPr>
                      <a:r>
                        <a:rPr lang="en-US" sz="1200" b="1" dirty="0" smtClean="0">
                          <a:effectLst/>
                          <a:latin typeface="Cambria"/>
                          <a:ea typeface="Times New Roman"/>
                          <a:cs typeface="Times New Roman"/>
                        </a:rPr>
                        <a:t>Earnings</a:t>
                      </a:r>
                      <a:r>
                        <a:rPr lang="en-CA" sz="1100" dirty="0" smtClean="0">
                          <a:effectLst/>
                          <a:latin typeface="Calibri"/>
                        </a:rPr>
                        <a:t> </a:t>
                      </a:r>
                      <a:endParaRPr lang="en-CA" sz="1100" dirty="0">
                        <a:effectLst/>
                        <a:latin typeface="Calibri"/>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DFC0"/>
                    </a:solidFill>
                  </a:tcPr>
                </a:tc>
                <a:tc>
                  <a:txBody>
                    <a:bodyPr/>
                    <a:lstStyle/>
                    <a:p>
                      <a:pPr marL="0" marR="0" algn="ctr">
                        <a:lnSpc>
                          <a:spcPct val="150000"/>
                        </a:lnSpc>
                        <a:spcBef>
                          <a:spcPts val="0"/>
                        </a:spcBef>
                        <a:spcAft>
                          <a:spcPts val="0"/>
                        </a:spcAft>
                      </a:pPr>
                      <a:r>
                        <a:rPr lang="en-US" sz="1200" b="1">
                          <a:effectLst/>
                          <a:latin typeface="Cambria"/>
                          <a:ea typeface="Times New Roman"/>
                          <a:cs typeface="Times New Roman"/>
                        </a:rPr>
                        <a:t>Rate</a:t>
                      </a:r>
                      <a:endParaRPr lang="en-CA" sz="1100">
                        <a:effectLst/>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DFC0"/>
                    </a:solidFill>
                  </a:tcPr>
                </a:tc>
                <a:tc>
                  <a:txBody>
                    <a:bodyPr/>
                    <a:lstStyle/>
                    <a:p>
                      <a:pPr marL="0" marR="0" algn="ctr">
                        <a:lnSpc>
                          <a:spcPct val="150000"/>
                        </a:lnSpc>
                        <a:spcBef>
                          <a:spcPts val="0"/>
                        </a:spcBef>
                        <a:spcAft>
                          <a:spcPts val="0"/>
                        </a:spcAft>
                      </a:pPr>
                      <a:r>
                        <a:rPr lang="en-US" sz="1200" b="1">
                          <a:effectLst/>
                          <a:latin typeface="Cambria"/>
                          <a:ea typeface="Times New Roman"/>
                          <a:cs typeface="Times New Roman"/>
                        </a:rPr>
                        <a:t>Hours</a:t>
                      </a:r>
                      <a:endParaRPr lang="en-CA" sz="1100">
                        <a:effectLst/>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DFC0"/>
                    </a:solidFill>
                  </a:tcPr>
                </a:tc>
                <a:tc>
                  <a:txBody>
                    <a:bodyPr/>
                    <a:lstStyle/>
                    <a:p>
                      <a:pPr marL="0" marR="0" algn="ctr">
                        <a:lnSpc>
                          <a:spcPct val="150000"/>
                        </a:lnSpc>
                        <a:spcBef>
                          <a:spcPts val="0"/>
                        </a:spcBef>
                        <a:spcAft>
                          <a:spcPts val="0"/>
                        </a:spcAft>
                      </a:pPr>
                      <a:r>
                        <a:rPr lang="en-US" sz="1200" b="1">
                          <a:effectLst/>
                          <a:latin typeface="Cambria"/>
                          <a:ea typeface="Times New Roman"/>
                          <a:cs typeface="Times New Roman"/>
                        </a:rPr>
                        <a:t>Earnings this period</a:t>
                      </a:r>
                      <a:endParaRPr lang="en-CA" sz="1100">
                        <a:effectLst/>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DFC0"/>
                    </a:solidFill>
                  </a:tcPr>
                </a:tc>
                <a:tc>
                  <a:txBody>
                    <a:bodyPr/>
                    <a:lstStyle/>
                    <a:p>
                      <a:pPr marL="0" marR="0" algn="ctr">
                        <a:lnSpc>
                          <a:spcPct val="150000"/>
                        </a:lnSpc>
                        <a:spcBef>
                          <a:spcPts val="0"/>
                        </a:spcBef>
                        <a:spcAft>
                          <a:spcPts val="0"/>
                        </a:spcAft>
                      </a:pPr>
                      <a:r>
                        <a:rPr lang="en-US" sz="1200" b="1">
                          <a:effectLst/>
                          <a:latin typeface="Cambria"/>
                          <a:ea typeface="Times New Roman"/>
                          <a:cs typeface="Times New Roman"/>
                        </a:rPr>
                        <a:t>Year to date</a:t>
                      </a:r>
                      <a:r>
                        <a:rPr lang="en-US" sz="1200" b="1" baseline="30000">
                          <a:effectLst/>
                          <a:latin typeface="Cambria"/>
                          <a:ea typeface="Times New Roman"/>
                          <a:cs typeface="Times New Roman"/>
                        </a:rPr>
                        <a:t>1</a:t>
                      </a:r>
                      <a:r>
                        <a:rPr lang="en-US" sz="1200" b="1">
                          <a:effectLst/>
                          <a:latin typeface="Cambria"/>
                          <a:ea typeface="Times New Roman"/>
                          <a:cs typeface="Times New Roman"/>
                        </a:rPr>
                        <a:t> </a:t>
                      </a:r>
                      <a:endParaRPr lang="en-CA" sz="1100">
                        <a:effectLst/>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DFC0"/>
                    </a:solidFill>
                  </a:tcPr>
                </a:tc>
              </a:tr>
              <a:tr h="305562">
                <a:tc>
                  <a:txBody>
                    <a:bodyPr/>
                    <a:lstStyle/>
                    <a:p>
                      <a:pPr marL="0" marR="0">
                        <a:lnSpc>
                          <a:spcPct val="115000"/>
                        </a:lnSpc>
                        <a:spcBef>
                          <a:spcPts val="0"/>
                        </a:spcBef>
                        <a:spcAft>
                          <a:spcPts val="0"/>
                        </a:spcAft>
                      </a:pPr>
                      <a:r>
                        <a:rPr lang="en-US" sz="1200">
                          <a:effectLst/>
                          <a:latin typeface="Cambria"/>
                          <a:ea typeface="Times New Roman"/>
                          <a:cs typeface="Times New Roman"/>
                        </a:rPr>
                        <a:t>Regular</a:t>
                      </a:r>
                      <a:r>
                        <a:rPr lang="en-US" sz="1200" baseline="30000">
                          <a:effectLst/>
                          <a:latin typeface="Cambria"/>
                          <a:ea typeface="Times New Roman"/>
                          <a:cs typeface="Times New Roman"/>
                        </a:rPr>
                        <a:t>2 </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a:effectLst/>
                          <a:latin typeface="Cambria"/>
                          <a:ea typeface="Times New Roman"/>
                          <a:cs typeface="Times New Roman"/>
                        </a:rPr>
                        <a:t>$10.50</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a:effectLst/>
                          <a:latin typeface="Cambria"/>
                          <a:ea typeface="Times New Roman"/>
                          <a:cs typeface="Times New Roman"/>
                        </a:rPr>
                        <a:t>52</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a:effectLst/>
                          <a:latin typeface="Cambria"/>
                          <a:ea typeface="Times New Roman"/>
                          <a:cs typeface="Times New Roman"/>
                        </a:rPr>
                        <a:t>526.00</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a:effectLst/>
                          <a:latin typeface="Cambria"/>
                          <a:ea typeface="Times New Roman"/>
                          <a:cs typeface="Times New Roman"/>
                        </a:rPr>
                        <a:t>$4,360.50</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r>
              <a:tr h="122936">
                <a:tc gridSpan="5">
                  <a:txBody>
                    <a:bodyPr/>
                    <a:lstStyle/>
                    <a:p>
                      <a:pPr marL="0" marR="0">
                        <a:lnSpc>
                          <a:spcPct val="115000"/>
                        </a:lnSpc>
                        <a:spcBef>
                          <a:spcPts val="0"/>
                        </a:spcBef>
                        <a:spcAft>
                          <a:spcPts val="0"/>
                        </a:spcAft>
                      </a:pPr>
                      <a:endParaRPr lang="en-CA" sz="200" dirty="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r>
              <a:tr h="305562">
                <a:tc>
                  <a:txBody>
                    <a:bodyPr/>
                    <a:lstStyle/>
                    <a:p>
                      <a:pPr marL="0" marR="0">
                        <a:lnSpc>
                          <a:spcPct val="115000"/>
                        </a:lnSpc>
                        <a:spcBef>
                          <a:spcPts val="0"/>
                        </a:spcBef>
                        <a:spcAft>
                          <a:spcPts val="0"/>
                        </a:spcAft>
                      </a:pPr>
                      <a:r>
                        <a:rPr lang="en-US" sz="1200">
                          <a:effectLst/>
                          <a:latin typeface="Cambria"/>
                          <a:ea typeface="Times New Roman"/>
                          <a:cs typeface="Times New Roman"/>
                        </a:rPr>
                        <a:t>Deductions</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r>
              <a:tr h="305562">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nSpc>
                          <a:spcPct val="115000"/>
                        </a:lnSpc>
                        <a:spcBef>
                          <a:spcPts val="0"/>
                        </a:spcBef>
                        <a:spcAft>
                          <a:spcPts val="0"/>
                        </a:spcAft>
                      </a:pPr>
                      <a:r>
                        <a:rPr lang="en-US" sz="1200" b="1">
                          <a:effectLst/>
                          <a:latin typeface="Cambria"/>
                          <a:ea typeface="Times New Roman"/>
                          <a:cs typeface="Times New Roman"/>
                        </a:rPr>
                        <a:t>Income tax</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b="1">
                          <a:effectLst/>
                          <a:latin typeface="Cambria"/>
                          <a:ea typeface="Times New Roman"/>
                          <a:cs typeface="Times New Roman"/>
                        </a:rPr>
                        <a:t>- $9.60</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b="1">
                          <a:effectLst/>
                          <a:latin typeface="Cambria"/>
                          <a:ea typeface="Times New Roman"/>
                          <a:cs typeface="Times New Roman"/>
                        </a:rPr>
                        <a:t>$142.16</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r>
              <a:tr h="305562">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nSpc>
                          <a:spcPct val="115000"/>
                        </a:lnSpc>
                        <a:spcBef>
                          <a:spcPts val="0"/>
                        </a:spcBef>
                        <a:spcAft>
                          <a:spcPts val="0"/>
                        </a:spcAft>
                      </a:pPr>
                      <a:r>
                        <a:rPr lang="en-US" sz="1200">
                          <a:effectLst/>
                          <a:latin typeface="Cambria"/>
                          <a:ea typeface="Times New Roman"/>
                          <a:cs typeface="Times New Roman"/>
                        </a:rPr>
                        <a:t>Employment Insurance (EI)</a:t>
                      </a:r>
                      <a:r>
                        <a:rPr lang="en-US" sz="1200" baseline="30000">
                          <a:effectLst/>
                          <a:latin typeface="Cambria"/>
                          <a:ea typeface="Times New Roman"/>
                          <a:cs typeface="Times New Roman"/>
                        </a:rPr>
                        <a:t>3</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a:effectLst/>
                          <a:latin typeface="Cambria"/>
                          <a:ea typeface="Times New Roman"/>
                          <a:cs typeface="Times New Roman"/>
                        </a:rPr>
                        <a:t>- $10.68</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a:effectLst/>
                          <a:latin typeface="Cambria"/>
                          <a:ea typeface="Times New Roman"/>
                          <a:cs typeface="Times New Roman"/>
                        </a:rPr>
                        <a:t>$85.00</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r>
              <a:tr h="305562">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nSpc>
                          <a:spcPct val="115000"/>
                        </a:lnSpc>
                        <a:spcBef>
                          <a:spcPts val="0"/>
                        </a:spcBef>
                        <a:spcAft>
                          <a:spcPts val="0"/>
                        </a:spcAft>
                      </a:pPr>
                      <a:r>
                        <a:rPr lang="en-US" sz="1200">
                          <a:effectLst/>
                          <a:latin typeface="Cambria"/>
                          <a:ea typeface="Times New Roman"/>
                          <a:cs typeface="Times New Roman"/>
                        </a:rPr>
                        <a:t>Canada Pension Plan (CPP)</a:t>
                      </a:r>
                      <a:r>
                        <a:rPr lang="en-US" sz="1200" baseline="30000">
                          <a:effectLst/>
                          <a:latin typeface="Cambria"/>
                          <a:ea typeface="Times New Roman"/>
                          <a:cs typeface="Times New Roman"/>
                        </a:rPr>
                        <a:t>4</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a:effectLst/>
                          <a:latin typeface="Cambria"/>
                          <a:ea typeface="Times New Roman"/>
                          <a:cs typeface="Times New Roman"/>
                        </a:rPr>
                        <a:t>- $21.44</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a:effectLst/>
                          <a:latin typeface="Cambria"/>
                          <a:ea typeface="Times New Roman"/>
                          <a:cs typeface="Times New Roman"/>
                        </a:rPr>
                        <a:t>$171.17</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r>
              <a:tr h="288036">
                <a:tc gridSpan="5">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tr>
              <a:tr h="305562">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nSpc>
                          <a:spcPct val="115000"/>
                        </a:lnSpc>
                        <a:spcBef>
                          <a:spcPts val="0"/>
                        </a:spcBef>
                        <a:spcAft>
                          <a:spcPts val="0"/>
                        </a:spcAft>
                      </a:pPr>
                      <a:r>
                        <a:rPr lang="en-US" sz="1200">
                          <a:effectLst/>
                          <a:latin typeface="Cambria"/>
                          <a:ea typeface="Times New Roman"/>
                          <a:cs typeface="Times New Roman"/>
                        </a:rPr>
                        <a:t>Other</a:t>
                      </a:r>
                      <a:r>
                        <a:rPr lang="en-US" sz="1200" baseline="30000">
                          <a:effectLst/>
                          <a:latin typeface="Cambria"/>
                          <a:ea typeface="Times New Roman"/>
                          <a:cs typeface="Times New Roman"/>
                        </a:rPr>
                        <a:t>5</a:t>
                      </a:r>
                      <a:r>
                        <a:rPr lang="en-US" sz="1200">
                          <a:effectLst/>
                          <a:latin typeface="Cambria"/>
                          <a:ea typeface="Times New Roman"/>
                          <a:cs typeface="Times New Roman"/>
                        </a:rPr>
                        <a:t> </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r>
              <a:tr h="305562">
                <a:tc>
                  <a:txBody>
                    <a:bodyPr/>
                    <a:lstStyle/>
                    <a:p>
                      <a:pPr marL="0" marR="0">
                        <a:lnSpc>
                          <a:spcPct val="115000"/>
                        </a:lnSpc>
                        <a:spcBef>
                          <a:spcPts val="0"/>
                        </a:spcBef>
                        <a:spcAft>
                          <a:spcPts val="0"/>
                        </a:spcAft>
                      </a:pPr>
                      <a:r>
                        <a:rPr lang="en-US" sz="1200">
                          <a:effectLst/>
                          <a:latin typeface="Cambria"/>
                          <a:ea typeface="Times New Roman"/>
                          <a:cs typeface="Times New Roman"/>
                        </a:rPr>
                        <a:t>Full deposit</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dirty="0" smtClean="0">
                          <a:effectLst/>
                          <a:latin typeface="Cambria"/>
                          <a:ea typeface="Times New Roman"/>
                          <a:cs typeface="Times New Roman"/>
                        </a:rPr>
                        <a:t>$484.28</a:t>
                      </a:r>
                      <a:endParaRPr lang="en-CA" sz="1100" dirty="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r>
              <a:tr h="305562">
                <a:tc>
                  <a:txBody>
                    <a:bodyPr/>
                    <a:lstStyle/>
                    <a:p>
                      <a:pPr marL="0" marR="0">
                        <a:lnSpc>
                          <a:spcPct val="115000"/>
                        </a:lnSpc>
                        <a:spcBef>
                          <a:spcPts val="0"/>
                        </a:spcBef>
                        <a:spcAft>
                          <a:spcPts val="0"/>
                        </a:spcAft>
                      </a:pPr>
                      <a:r>
                        <a:rPr lang="en-US" sz="1200">
                          <a:effectLst/>
                          <a:latin typeface="Cambria"/>
                          <a:ea typeface="Times New Roman"/>
                          <a:cs typeface="Times New Roman"/>
                        </a:rPr>
                        <a:t>Net pay</a:t>
                      </a:r>
                      <a:r>
                        <a:rPr lang="en-US" sz="1200" baseline="30000">
                          <a:effectLst/>
                          <a:latin typeface="Cambria"/>
                          <a:ea typeface="Times New Roman"/>
                          <a:cs typeface="Times New Roman"/>
                        </a:rPr>
                        <a:t>6</a:t>
                      </a:r>
                      <a:r>
                        <a:rPr lang="en-US" sz="1200">
                          <a:effectLst/>
                          <a:latin typeface="Cambria"/>
                          <a:ea typeface="Times New Roman"/>
                          <a:cs typeface="Times New Roman"/>
                        </a:rPr>
                        <a:t> </a:t>
                      </a:r>
                      <a:endParaRPr lang="en-CA" sz="110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marL="0" marR="0" algn="r">
                        <a:lnSpc>
                          <a:spcPct val="115000"/>
                        </a:lnSpc>
                        <a:spcBef>
                          <a:spcPts val="0"/>
                        </a:spcBef>
                        <a:spcAft>
                          <a:spcPts val="0"/>
                        </a:spcAft>
                      </a:pPr>
                      <a:r>
                        <a:rPr lang="en-US" sz="1200" dirty="0" smtClean="0">
                          <a:effectLst/>
                          <a:latin typeface="Cambria"/>
                          <a:ea typeface="Times New Roman"/>
                          <a:cs typeface="Times New Roman"/>
                        </a:rPr>
                        <a:t>$484.28</a:t>
                      </a:r>
                      <a:endParaRPr lang="en-CA" sz="1100" dirty="0">
                        <a:effectLst/>
                        <a:latin typeface="Calibri"/>
                        <a:ea typeface="Calibri"/>
                        <a:cs typeface="Times New Roman"/>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c>
                  <a:txBody>
                    <a:bodyPr/>
                    <a:lstStyle/>
                    <a:p>
                      <a:pPr>
                        <a:lnSpc>
                          <a:spcPct val="115000"/>
                        </a:lnSpc>
                      </a:pPr>
                      <a:endParaRPr lang="en-CA" sz="1100" dirty="0">
                        <a:effectLst/>
                        <a:latin typeface="Calibri"/>
                      </a:endParaRPr>
                    </a:p>
                  </a:txBody>
                  <a:tcPr marL="95250" marR="95250" marT="47625" marB="476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F9F1"/>
                    </a:solidFill>
                  </a:tcPr>
                </a:tc>
              </a:tr>
            </a:tbl>
          </a:graphicData>
        </a:graphic>
      </p:graphicFrame>
      <p:sp>
        <p:nvSpPr>
          <p:cNvPr id="9" name="Rectangle 5"/>
          <p:cNvSpPr>
            <a:spLocks noChangeArrowheads="1"/>
          </p:cNvSpPr>
          <p:nvPr/>
        </p:nvSpPr>
        <p:spPr bwMode="auto">
          <a:xfrm>
            <a:off x="2124075" y="1897063"/>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2463183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3. Income - Replacing </a:t>
            </a:r>
            <a:r>
              <a:rPr lang="en-US" sz="3200" b="1" kern="1200" dirty="0">
                <a:solidFill>
                  <a:schemeClr val="tx1"/>
                </a:solidFill>
              </a:rPr>
              <a:t>Lost Income</a:t>
            </a:r>
            <a:endParaRPr lang="en-US" sz="3200" b="1" dirty="0">
              <a:solidFill>
                <a:schemeClr val="tx1"/>
              </a:solidFill>
            </a:endParaRPr>
          </a:p>
        </p:txBody>
      </p:sp>
      <p:sp>
        <p:nvSpPr>
          <p:cNvPr id="3" name="Content Placeholder 2"/>
          <p:cNvSpPr>
            <a:spLocks noGrp="1"/>
          </p:cNvSpPr>
          <p:nvPr>
            <p:ph idx="1"/>
          </p:nvPr>
        </p:nvSpPr>
        <p:spPr/>
        <p:txBody>
          <a:bodyPr/>
          <a:lstStyle/>
          <a:p>
            <a:pPr marL="463550">
              <a:lnSpc>
                <a:spcPct val="150000"/>
              </a:lnSpc>
              <a:spcBef>
                <a:spcPts val="0"/>
              </a:spcBef>
              <a:spcAft>
                <a:spcPts val="0"/>
              </a:spcAft>
              <a:tabLst>
                <a:tab pos="180340" algn="l"/>
                <a:tab pos="228600" algn="l"/>
              </a:tabLst>
            </a:pPr>
            <a:r>
              <a:rPr lang="en-US" dirty="0">
                <a:latin typeface="Cambria"/>
                <a:ea typeface="Calibri"/>
                <a:cs typeface="Times New Roman"/>
              </a:rPr>
              <a:t>The following are ways to get income if you lose your job or can’t work.</a:t>
            </a:r>
            <a:endParaRPr lang="en-CA" sz="2000" dirty="0">
              <a:latin typeface="Calibri"/>
              <a:ea typeface="Calibri"/>
              <a:cs typeface="Times New Roman"/>
            </a:endParaRPr>
          </a:p>
          <a:p>
            <a:pPr marL="1139825" lvl="1" indent="-450850" eaLnBrk="1" fontAlgn="auto" hangingPunct="1">
              <a:spcAft>
                <a:spcPts val="0"/>
              </a:spcAft>
              <a:buClrTx/>
              <a:buSzTx/>
              <a:buFont typeface="+mj-lt"/>
              <a:buAutoNum type="alphaLcPeriod"/>
            </a:pPr>
            <a:r>
              <a:rPr lang="en-US" kern="1200" dirty="0" smtClean="0">
                <a:solidFill>
                  <a:prstClr val="black"/>
                </a:solidFill>
                <a:latin typeface="Cambria" panose="02040503050406030204" pitchFamily="18" charset="0"/>
              </a:rPr>
              <a:t>workplace </a:t>
            </a:r>
            <a:r>
              <a:rPr lang="en-US" kern="1200" dirty="0">
                <a:solidFill>
                  <a:prstClr val="black"/>
                </a:solidFill>
                <a:latin typeface="Cambria" panose="02040503050406030204" pitchFamily="18" charset="0"/>
              </a:rPr>
              <a:t>and government plans</a:t>
            </a:r>
          </a:p>
          <a:p>
            <a:pPr marL="1139825" lvl="1" indent="-450850" eaLnBrk="1" fontAlgn="auto" hangingPunct="1">
              <a:spcAft>
                <a:spcPts val="0"/>
              </a:spcAft>
              <a:buClrTx/>
              <a:buSzTx/>
              <a:buFont typeface="+mj-lt"/>
              <a:buAutoNum type="alphaLcPeriod"/>
            </a:pPr>
            <a:r>
              <a:rPr lang="en-US" kern="1200" dirty="0">
                <a:solidFill>
                  <a:prstClr val="black"/>
                </a:solidFill>
                <a:latin typeface="Cambria" panose="02040503050406030204" pitchFamily="18" charset="0"/>
              </a:rPr>
              <a:t>i</a:t>
            </a:r>
            <a:r>
              <a:rPr lang="en-US" kern="1200" dirty="0" smtClean="0">
                <a:solidFill>
                  <a:prstClr val="black"/>
                </a:solidFill>
                <a:latin typeface="Cambria" panose="02040503050406030204" pitchFamily="18" charset="0"/>
              </a:rPr>
              <a:t>nsurance</a:t>
            </a:r>
            <a:endParaRPr lang="en-US" kern="1200" dirty="0">
              <a:solidFill>
                <a:prstClr val="black"/>
              </a:solidFill>
              <a:latin typeface="Cambria" panose="02040503050406030204" pitchFamily="18" charset="0"/>
            </a:endParaRPr>
          </a:p>
          <a:p>
            <a:pPr marL="1139825" lvl="1" indent="-450850" eaLnBrk="1" fontAlgn="auto" hangingPunct="1">
              <a:spcAft>
                <a:spcPts val="0"/>
              </a:spcAft>
              <a:buClrTx/>
              <a:buSzTx/>
              <a:buFont typeface="+mj-lt"/>
              <a:buAutoNum type="alphaLcPeriod"/>
            </a:pPr>
            <a:r>
              <a:rPr lang="en-US" kern="1200" dirty="0">
                <a:solidFill>
                  <a:prstClr val="black"/>
                </a:solidFill>
                <a:latin typeface="Cambria" panose="02040503050406030204" pitchFamily="18" charset="0"/>
              </a:rPr>
              <a:t>s</a:t>
            </a:r>
            <a:r>
              <a:rPr lang="en-US" kern="1200" dirty="0" smtClean="0">
                <a:solidFill>
                  <a:prstClr val="black"/>
                </a:solidFill>
                <a:latin typeface="Cambria" panose="02040503050406030204" pitchFamily="18" charset="0"/>
              </a:rPr>
              <a:t>avings</a:t>
            </a:r>
            <a:endParaRPr lang="en-US" kern="1200" dirty="0">
              <a:solidFill>
                <a:prstClr val="black"/>
              </a:solidFill>
              <a:latin typeface="Cambria" panose="02040503050406030204" pitchFamily="18" charset="0"/>
            </a:endParaRPr>
          </a:p>
          <a:p>
            <a:pPr marL="1139825" lvl="1" indent="-450850" eaLnBrk="1" fontAlgn="auto" hangingPunct="1">
              <a:spcAft>
                <a:spcPts val="0"/>
              </a:spcAft>
              <a:buClrTx/>
              <a:buSzTx/>
              <a:buFont typeface="+mj-lt"/>
              <a:buAutoNum type="alphaLcPeriod"/>
            </a:pPr>
            <a:r>
              <a:rPr lang="en-US" kern="1200" dirty="0">
                <a:solidFill>
                  <a:prstClr val="black"/>
                </a:solidFill>
                <a:latin typeface="Cambria" panose="02040503050406030204" pitchFamily="18" charset="0"/>
              </a:rPr>
              <a:t>p</a:t>
            </a:r>
            <a:r>
              <a:rPr lang="en-US" kern="1200" dirty="0" smtClean="0">
                <a:solidFill>
                  <a:prstClr val="black"/>
                </a:solidFill>
                <a:latin typeface="Cambria" panose="02040503050406030204" pitchFamily="18" charset="0"/>
              </a:rPr>
              <a:t>roperty</a:t>
            </a:r>
            <a:endParaRPr lang="en-US" kern="1200" dirty="0">
              <a:solidFill>
                <a:prstClr val="black"/>
              </a:solidFill>
              <a:latin typeface="Cambria" panose="02040503050406030204" pitchFamily="18" charset="0"/>
            </a:endParaRPr>
          </a:p>
          <a:p>
            <a:pPr marL="1139825" lvl="1" indent="-450850" eaLnBrk="1" fontAlgn="auto" hangingPunct="1">
              <a:spcAft>
                <a:spcPts val="0"/>
              </a:spcAft>
              <a:buClrTx/>
              <a:buSzTx/>
              <a:buFont typeface="+mj-lt"/>
              <a:buAutoNum type="alphaLcPeriod"/>
            </a:pPr>
            <a:r>
              <a:rPr lang="en-US" kern="1200" dirty="0">
                <a:solidFill>
                  <a:prstClr val="black"/>
                </a:solidFill>
                <a:latin typeface="Cambria" panose="02040503050406030204" pitchFamily="18" charset="0"/>
              </a:rPr>
              <a:t>l</a:t>
            </a:r>
            <a:r>
              <a:rPr lang="en-US" kern="1200" dirty="0" smtClean="0">
                <a:solidFill>
                  <a:prstClr val="black"/>
                </a:solidFill>
                <a:latin typeface="Cambria" panose="02040503050406030204" pitchFamily="18" charset="0"/>
              </a:rPr>
              <a:t>oans</a:t>
            </a:r>
          </a:p>
          <a:p>
            <a:pPr marL="1139825" lvl="1" indent="-450850" eaLnBrk="1" fontAlgn="auto" hangingPunct="1">
              <a:spcAft>
                <a:spcPts val="0"/>
              </a:spcAft>
              <a:buClrTx/>
              <a:buSzTx/>
              <a:buFont typeface="+mj-lt"/>
              <a:buAutoNum type="alphaLcPeriod"/>
            </a:pPr>
            <a:r>
              <a:rPr lang="en-US" kern="1200" dirty="0">
                <a:solidFill>
                  <a:prstClr val="black"/>
                </a:solidFill>
                <a:latin typeface="Cambria" panose="02040503050406030204" pitchFamily="18" charset="0"/>
              </a:rPr>
              <a:t>c</a:t>
            </a:r>
            <a:r>
              <a:rPr lang="en-US" kern="1200" dirty="0" smtClean="0">
                <a:solidFill>
                  <a:prstClr val="black"/>
                </a:solidFill>
                <a:latin typeface="Cambria" panose="02040503050406030204" pitchFamily="18" charset="0"/>
              </a:rPr>
              <a:t>ommunity supports</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37102092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3. Income – Plan Ahead</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Tip</a:t>
            </a: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Plan ahead - </a:t>
            </a:r>
            <a:r>
              <a:rPr lang="en-US" kern="1200" dirty="0">
                <a:solidFill>
                  <a:prstClr val="black"/>
                </a:solidFill>
                <a:latin typeface="Cambria" panose="02040503050406030204" pitchFamily="18" charset="0"/>
              </a:rPr>
              <a:t>before a crisis </a:t>
            </a:r>
            <a:r>
              <a:rPr lang="en-US" kern="1200" dirty="0" smtClean="0">
                <a:solidFill>
                  <a:prstClr val="black"/>
                </a:solidFill>
                <a:latin typeface="Cambria" panose="02040503050406030204" pitchFamily="18" charset="0"/>
              </a:rPr>
              <a:t>hits - </a:t>
            </a:r>
            <a:r>
              <a:rPr lang="en-US" kern="1200" dirty="0">
                <a:solidFill>
                  <a:prstClr val="black"/>
                </a:solidFill>
                <a:latin typeface="Cambria" panose="02040503050406030204" pitchFamily="18" charset="0"/>
              </a:rPr>
              <a:t>so you can handle the </a:t>
            </a:r>
            <a:r>
              <a:rPr lang="en-US" kern="1200" dirty="0" smtClean="0">
                <a:solidFill>
                  <a:prstClr val="black"/>
                </a:solidFill>
                <a:latin typeface="Cambria" panose="02040503050406030204" pitchFamily="18" charset="0"/>
              </a:rPr>
              <a:t>unexpected.</a:t>
            </a:r>
            <a:endParaRPr lang="en-US" kern="1200" dirty="0">
              <a:solidFill>
                <a:prstClr val="black"/>
              </a:solidFill>
              <a:latin typeface="Cambria" panose="02040503050406030204" pitchFamily="18" charset="0"/>
              <a:ea typeface="Calibri"/>
              <a:cs typeface="Times New Roman"/>
            </a:endParaRPr>
          </a:p>
          <a:p>
            <a:pPr marL="463550" lvl="0" eaLnBrk="1" fontAlgn="auto" hangingPunct="1">
              <a:lnSpc>
                <a:spcPct val="150000"/>
              </a:lnSpc>
              <a:spcAft>
                <a:spcPts val="0"/>
              </a:spcAft>
              <a:buClrTx/>
            </a:pPr>
            <a:endParaRPr lang="en-US" kern="1200" dirty="0" smtClean="0">
              <a:solidFill>
                <a:prstClr val="black"/>
              </a:solidFill>
              <a:latin typeface="Cambria" panose="02040503050406030204" pitchFamily="18" charset="0"/>
            </a:endParaRPr>
          </a:p>
          <a:p>
            <a:pPr marL="463550" lvl="0">
              <a:lnSpc>
                <a:spcPct val="150000"/>
              </a:lnSpc>
            </a:pPr>
            <a:r>
              <a:rPr lang="en-US" dirty="0">
                <a:latin typeface="Cambria"/>
                <a:ea typeface="Calibri"/>
                <a:cs typeface="Times New Roman"/>
              </a:rPr>
              <a:t>Make a plan.  Know where you can go for help </a:t>
            </a:r>
            <a:r>
              <a:rPr lang="en-US" dirty="0" smtClean="0">
                <a:latin typeface="Cambria"/>
                <a:ea typeface="Calibri"/>
                <a:cs typeface="Times New Roman"/>
              </a:rPr>
              <a:t> if </a:t>
            </a:r>
            <a:r>
              <a:rPr lang="en-US" dirty="0">
                <a:latin typeface="Cambria"/>
                <a:ea typeface="Calibri"/>
                <a:cs typeface="Times New Roman"/>
              </a:rPr>
              <a:t>you lose some or all of your income.  </a:t>
            </a:r>
            <a:endParaRPr lang="en-US" dirty="0" smtClean="0">
              <a:latin typeface="Cambria"/>
              <a:ea typeface="Calibri"/>
              <a:cs typeface="Times New Roman"/>
            </a:endParaRPr>
          </a:p>
          <a:p>
            <a:pPr marL="463550" lvl="0">
              <a:lnSpc>
                <a:spcPct val="150000"/>
              </a:lnSpc>
            </a:pPr>
            <a:endParaRPr lang="en-US" dirty="0">
              <a:latin typeface="Cambria"/>
              <a:ea typeface="Calibri"/>
              <a:cs typeface="Times New Roman"/>
            </a:endParaRPr>
          </a:p>
          <a:p>
            <a:pPr marL="463550" lvl="0">
              <a:lnSpc>
                <a:spcPct val="150000"/>
              </a:lnSpc>
            </a:pPr>
            <a:r>
              <a:rPr lang="en-US" dirty="0" smtClean="0">
                <a:latin typeface="Cambria"/>
                <a:ea typeface="Calibri"/>
                <a:cs typeface="Times New Roman"/>
              </a:rPr>
              <a:t>Call </a:t>
            </a:r>
            <a:r>
              <a:rPr lang="en-US" dirty="0">
                <a:latin typeface="Cambria"/>
                <a:ea typeface="Calibri"/>
                <a:cs typeface="Times New Roman"/>
              </a:rPr>
              <a:t>211 to get local information.</a:t>
            </a:r>
            <a:endParaRPr lang="en-CA" sz="2000" dirty="0">
              <a:latin typeface="Calibri"/>
              <a:ea typeface="Calibri"/>
              <a:cs typeface="Times New Roman"/>
            </a:endParaRPr>
          </a:p>
          <a:p>
            <a:pPr>
              <a:lnSpc>
                <a:spcPct val="150000"/>
              </a:lnSpc>
            </a:pPr>
            <a:endParaRPr lang="en-US" dirty="0"/>
          </a:p>
        </p:txBody>
      </p:sp>
    </p:spTree>
    <p:extLst>
      <p:ext uri="{BB962C8B-B14F-4D97-AF65-F5344CB8AC3E}">
        <p14:creationId xmlns:p14="http://schemas.microsoft.com/office/powerpoint/2010/main" val="481261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sz="3200" b="1" kern="1200" dirty="0" smtClean="0">
                <a:solidFill>
                  <a:schemeClr val="tx1"/>
                </a:solidFill>
              </a:rPr>
              <a:t>3. Income – Saving for an Emergency</a:t>
            </a:r>
            <a:endParaRPr lang="en-US" sz="3200" b="1" dirty="0">
              <a:solidFill>
                <a:schemeClr val="tx1"/>
              </a:solidFill>
            </a:endParaRPr>
          </a:p>
        </p:txBody>
      </p:sp>
      <p:sp>
        <p:nvSpPr>
          <p:cNvPr id="3" name="Content Placeholder 2"/>
          <p:cNvSpPr>
            <a:spLocks noGrp="1"/>
          </p:cNvSpPr>
          <p:nvPr>
            <p:ph idx="1"/>
          </p:nvPr>
        </p:nvSpPr>
        <p:spPr>
          <a:xfrm>
            <a:off x="2124075" y="1640957"/>
            <a:ext cx="6840538" cy="1864243"/>
          </a:xfrm>
        </p:spPr>
        <p:txBody>
          <a:bodyPr/>
          <a:lstStyle/>
          <a:p>
            <a:pPr marL="463550" marR="0">
              <a:lnSpc>
                <a:spcPct val="150000"/>
              </a:lnSpc>
              <a:spcBef>
                <a:spcPts val="0"/>
              </a:spcBef>
              <a:spcAft>
                <a:spcPts val="0"/>
              </a:spcAft>
            </a:pPr>
            <a:r>
              <a:rPr lang="en-US" b="1" dirty="0" smtClean="0">
                <a:latin typeface="Cambria"/>
                <a:ea typeface="Times New Roman"/>
                <a:cs typeface="Times New Roman"/>
              </a:rPr>
              <a:t>Video</a:t>
            </a:r>
            <a:r>
              <a:rPr lang="en-US" b="1" dirty="0">
                <a:latin typeface="Cambria"/>
                <a:ea typeface="Times New Roman"/>
                <a:cs typeface="Times New Roman"/>
              </a:rPr>
              <a:t>:  Saving Money for an Emergency </a:t>
            </a:r>
            <a:r>
              <a:rPr lang="en-US" dirty="0">
                <a:latin typeface="Cambria"/>
                <a:ea typeface="Times New Roman"/>
                <a:cs typeface="Times New Roman"/>
              </a:rPr>
              <a:t> </a:t>
            </a:r>
            <a:r>
              <a:rPr lang="en-CA" dirty="0"/>
              <a:t> </a:t>
            </a:r>
            <a:r>
              <a:rPr lang="en-US" dirty="0">
                <a:latin typeface="Cambria"/>
                <a:ea typeface="Times New Roman"/>
                <a:cs typeface="Times New Roman"/>
              </a:rPr>
              <a:t>(</a:t>
            </a:r>
            <a:r>
              <a:rPr lang="en-US" b="1" dirty="0">
                <a:solidFill>
                  <a:srgbClr val="0C1C8C"/>
                </a:solidFill>
                <a:latin typeface="Cambria"/>
                <a:ea typeface="Times New Roman"/>
                <a:cs typeface="Times New Roman"/>
              </a:rPr>
              <a:t>www.getsmarteraboutmoney.ca</a:t>
            </a:r>
            <a:r>
              <a:rPr lang="en-US" dirty="0">
                <a:latin typeface="Cambria"/>
                <a:ea typeface="Times New Roman"/>
                <a:cs typeface="Times New Roman"/>
              </a:rPr>
              <a:t> – </a:t>
            </a:r>
            <a:endParaRPr lang="en-US" dirty="0" smtClean="0">
              <a:latin typeface="Cambria"/>
              <a:ea typeface="Times New Roman"/>
              <a:cs typeface="Times New Roman"/>
            </a:endParaRPr>
          </a:p>
          <a:p>
            <a:pPr marL="463550" marR="0">
              <a:lnSpc>
                <a:spcPct val="150000"/>
              </a:lnSpc>
              <a:spcBef>
                <a:spcPts val="0"/>
              </a:spcBef>
              <a:spcAft>
                <a:spcPts val="0"/>
              </a:spcAft>
            </a:pPr>
            <a:r>
              <a:rPr lang="en-US" dirty="0" smtClean="0">
                <a:latin typeface="Cambria"/>
                <a:ea typeface="Times New Roman"/>
                <a:cs typeface="Times New Roman"/>
              </a:rPr>
              <a:t>Tools </a:t>
            </a:r>
            <a:r>
              <a:rPr lang="en-US" dirty="0">
                <a:latin typeface="Cambria"/>
                <a:ea typeface="Times New Roman"/>
                <a:cs typeface="Times New Roman"/>
              </a:rPr>
              <a:t>&amp; Calculators – Video – Funny Money</a:t>
            </a:r>
            <a:r>
              <a:rPr lang="en-US" dirty="0" smtClean="0">
                <a:latin typeface="Cambria"/>
                <a:ea typeface="Times New Roman"/>
                <a:cs typeface="Times New Roman"/>
              </a:rPr>
              <a:t>)</a:t>
            </a:r>
          </a:p>
          <a:p>
            <a:pPr marR="0">
              <a:lnSpc>
                <a:spcPct val="150000"/>
              </a:lnSpc>
              <a:spcBef>
                <a:spcPts val="0"/>
              </a:spcBef>
              <a:spcAft>
                <a:spcPts val="0"/>
              </a:spcAft>
            </a:pPr>
            <a:endParaRPr lang="en-US" sz="2000" dirty="0">
              <a:latin typeface="Cambria"/>
              <a:ea typeface="Calibri"/>
              <a:cs typeface="Times New Roman"/>
            </a:endParaRPr>
          </a:p>
          <a:p>
            <a:pPr marR="0">
              <a:lnSpc>
                <a:spcPct val="150000"/>
              </a:lnSpc>
              <a:spcBef>
                <a:spcPts val="0"/>
              </a:spcBef>
              <a:spcAft>
                <a:spcPts val="0"/>
              </a:spcAft>
            </a:pPr>
            <a:endParaRPr lang="en-CA" sz="2000" dirty="0">
              <a:latin typeface="Calibri"/>
              <a:ea typeface="Calibri"/>
              <a:cs typeface="Times New Roman"/>
            </a:endParaRPr>
          </a:p>
          <a:p>
            <a:endParaRPr lang="en-US" dirty="0"/>
          </a:p>
        </p:txBody>
      </p:sp>
      <p:pic>
        <p:nvPicPr>
          <p:cNvPr id="6"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4114800"/>
            <a:ext cx="16764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47643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schemeClr val="tx1"/>
                </a:solidFill>
              </a:rPr>
              <a:t>4. Expenses - </a:t>
            </a:r>
            <a:r>
              <a:rPr lang="en-US" b="1" kern="1200" dirty="0" smtClean="0">
                <a:solidFill>
                  <a:schemeClr val="tx1"/>
                </a:solidFill>
              </a:rPr>
              <a:t>Money Going Out</a:t>
            </a:r>
            <a:endParaRPr lang="en-US" b="1" dirty="0">
              <a:solidFill>
                <a:schemeClr val="tx1"/>
              </a:solidFill>
            </a:endParaRPr>
          </a:p>
        </p:txBody>
      </p:sp>
      <p:sp>
        <p:nvSpPr>
          <p:cNvPr id="3" name="Content Placeholder 2"/>
          <p:cNvSpPr>
            <a:spLocks noGrp="1"/>
          </p:cNvSpPr>
          <p:nvPr>
            <p:ph idx="1"/>
          </p:nvPr>
        </p:nvSpPr>
        <p:spPr/>
        <p:txBody>
          <a:bodyPr/>
          <a:lstStyle/>
          <a:p>
            <a:pPr lvl="0" indent="463550" eaLnBrk="1" fontAlgn="auto" hangingPunct="1">
              <a:lnSpc>
                <a:spcPct val="150000"/>
              </a:lnSpc>
              <a:spcAft>
                <a:spcPts val="0"/>
              </a:spcAft>
              <a:buClrTx/>
            </a:pPr>
            <a:r>
              <a:rPr lang="en-US" b="1" kern="1200" dirty="0">
                <a:latin typeface="Cambria" panose="02040503050406030204" pitchFamily="18" charset="0"/>
              </a:rPr>
              <a:t>Basic Needs</a:t>
            </a:r>
          </a:p>
          <a:p>
            <a:pPr marL="688975" lvl="1" indent="0" eaLnBrk="1" fontAlgn="auto" hangingPunct="1">
              <a:lnSpc>
                <a:spcPct val="150000"/>
              </a:lnSpc>
              <a:spcAft>
                <a:spcPts val="0"/>
              </a:spcAft>
              <a:buClrTx/>
              <a:buSzTx/>
              <a:buNone/>
            </a:pPr>
            <a:r>
              <a:rPr lang="en-US" kern="1200" dirty="0">
                <a:solidFill>
                  <a:prstClr val="black"/>
                </a:solidFill>
                <a:latin typeface="Cambria" panose="02040503050406030204" pitchFamily="18" charset="0"/>
              </a:rPr>
              <a:t>These are the things you need, something you must have, something important for life.</a:t>
            </a:r>
          </a:p>
          <a:p>
            <a:pPr lvl="0" eaLnBrk="1" fontAlgn="auto" hangingPunct="1">
              <a:lnSpc>
                <a:spcPct val="150000"/>
              </a:lnSpc>
              <a:spcAft>
                <a:spcPts val="0"/>
              </a:spcAft>
              <a:buClrTx/>
            </a:pPr>
            <a:endParaRPr lang="en-US" kern="1200" dirty="0">
              <a:solidFill>
                <a:prstClr val="black"/>
              </a:solidFill>
              <a:latin typeface="Cambria" panose="02040503050406030204" pitchFamily="18" charset="0"/>
            </a:endParaRPr>
          </a:p>
          <a:p>
            <a:pPr lvl="0" indent="463550" eaLnBrk="1" fontAlgn="auto" hangingPunct="1">
              <a:lnSpc>
                <a:spcPct val="150000"/>
              </a:lnSpc>
              <a:spcAft>
                <a:spcPts val="0"/>
              </a:spcAft>
              <a:buClrTx/>
            </a:pPr>
            <a:r>
              <a:rPr lang="en-US" b="1" kern="1200" dirty="0">
                <a:latin typeface="Cambria" panose="02040503050406030204" pitchFamily="18" charset="0"/>
              </a:rPr>
              <a:t>Wants</a:t>
            </a:r>
          </a:p>
          <a:p>
            <a:pPr marL="688975" lvl="1" indent="-60325" eaLnBrk="1" fontAlgn="auto" hangingPunct="1">
              <a:lnSpc>
                <a:spcPct val="150000"/>
              </a:lnSpc>
              <a:spcAft>
                <a:spcPts val="0"/>
              </a:spcAft>
              <a:buClrTx/>
              <a:buSzTx/>
              <a:buNone/>
            </a:pPr>
            <a:r>
              <a:rPr lang="en-US" kern="1200" dirty="0">
                <a:solidFill>
                  <a:prstClr val="black"/>
                </a:solidFill>
                <a:latin typeface="Cambria" panose="02040503050406030204" pitchFamily="18" charset="0"/>
              </a:rPr>
              <a:t>These are your </a:t>
            </a:r>
            <a:r>
              <a:rPr lang="en-US" kern="1200" dirty="0" smtClean="0">
                <a:solidFill>
                  <a:prstClr val="black"/>
                </a:solidFill>
                <a:latin typeface="Cambria" panose="02040503050406030204" pitchFamily="18" charset="0"/>
              </a:rPr>
              <a:t>desires, </a:t>
            </a:r>
            <a:r>
              <a:rPr lang="en-US" kern="1200" dirty="0">
                <a:solidFill>
                  <a:prstClr val="black"/>
                </a:solidFill>
                <a:latin typeface="Cambria" panose="02040503050406030204" pitchFamily="18" charset="0"/>
              </a:rPr>
              <a:t>something </a:t>
            </a:r>
            <a:r>
              <a:rPr lang="en-US" kern="1200" dirty="0" smtClean="0">
                <a:solidFill>
                  <a:prstClr val="black"/>
                </a:solidFill>
                <a:latin typeface="Cambria" panose="02040503050406030204" pitchFamily="18" charset="0"/>
              </a:rPr>
              <a:t>you </a:t>
            </a:r>
            <a:r>
              <a:rPr lang="en-US" kern="1200" dirty="0">
                <a:solidFill>
                  <a:prstClr val="black"/>
                </a:solidFill>
                <a:latin typeface="Cambria" panose="02040503050406030204" pitchFamily="18" charset="0"/>
              </a:rPr>
              <a:t>wish for, something </a:t>
            </a:r>
            <a:r>
              <a:rPr lang="en-US" kern="1200">
                <a:solidFill>
                  <a:prstClr val="black"/>
                </a:solidFill>
                <a:latin typeface="Cambria" panose="02040503050406030204" pitchFamily="18" charset="0"/>
              </a:rPr>
              <a:t>not </a:t>
            </a:r>
            <a:r>
              <a:rPr lang="en-US" kern="1200" smtClean="0">
                <a:solidFill>
                  <a:prstClr val="black"/>
                </a:solidFill>
                <a:latin typeface="Cambria" panose="02040503050406030204" pitchFamily="18" charset="0"/>
              </a:rPr>
              <a:t>                                             important </a:t>
            </a:r>
            <a:r>
              <a:rPr lang="en-US" kern="1200" dirty="0">
                <a:solidFill>
                  <a:prstClr val="black"/>
                </a:solidFill>
                <a:latin typeface="Cambria" panose="02040503050406030204" pitchFamily="18" charset="0"/>
              </a:rPr>
              <a:t>for life.</a:t>
            </a:r>
          </a:p>
          <a:p>
            <a:endParaRPr lang="en-US" dirty="0"/>
          </a:p>
        </p:txBody>
      </p:sp>
      <p:pic>
        <p:nvPicPr>
          <p:cNvPr id="4" name="Content Placeholder 5" descr="http://www.fcac-acfc.gc.ca/ft-of/images/en/module1/1.jpg"/>
          <p:cNvPicPr>
            <a:picLocks/>
          </p:cNvPicPr>
          <p:nvPr/>
        </p:nvPicPr>
        <p:blipFill>
          <a:blip r:embed="rId3" cstate="print"/>
          <a:srcRect/>
          <a:stretch>
            <a:fillRect/>
          </a:stretch>
        </p:blipFill>
        <p:spPr bwMode="auto">
          <a:xfrm>
            <a:off x="5758530" y="4825677"/>
            <a:ext cx="3365678" cy="2032323"/>
          </a:xfrm>
          <a:prstGeom prst="rect">
            <a:avLst/>
          </a:prstGeom>
          <a:noFill/>
          <a:ln w="9525">
            <a:noFill/>
            <a:miter lim="800000"/>
            <a:headEnd/>
            <a:tailEnd/>
          </a:ln>
        </p:spPr>
      </p:pic>
    </p:spTree>
    <p:extLst>
      <p:ext uri="{BB962C8B-B14F-4D97-AF65-F5344CB8AC3E}">
        <p14:creationId xmlns:p14="http://schemas.microsoft.com/office/powerpoint/2010/main" val="1802655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kern="1200" dirty="0" smtClean="0">
                <a:solidFill>
                  <a:schemeClr val="tx1"/>
                </a:solidFill>
              </a:rPr>
              <a:t>4. Expenses - Savings</a:t>
            </a:r>
            <a:endParaRPr lang="en-US" b="1" dirty="0">
              <a:solidFill>
                <a:schemeClr val="tx1"/>
              </a:solidFill>
            </a:endParaRPr>
          </a:p>
        </p:txBody>
      </p:sp>
      <p:sp>
        <p:nvSpPr>
          <p:cNvPr id="3" name="Content Placeholder 2"/>
          <p:cNvSpPr>
            <a:spLocks noGrp="1"/>
          </p:cNvSpPr>
          <p:nvPr>
            <p:ph idx="1"/>
          </p:nvPr>
        </p:nvSpPr>
        <p:spPr/>
        <p:txBody>
          <a:bodyPr/>
          <a:lstStyle/>
          <a:p>
            <a:pPr marL="403225" marR="0" indent="60325">
              <a:lnSpc>
                <a:spcPct val="150000"/>
              </a:lnSpc>
              <a:spcBef>
                <a:spcPts val="0"/>
              </a:spcBef>
              <a:spcAft>
                <a:spcPts val="0"/>
              </a:spcAft>
            </a:pPr>
            <a:r>
              <a:rPr lang="en-US" dirty="0">
                <a:latin typeface="Cambria"/>
                <a:ea typeface="Times New Roman"/>
                <a:cs typeface="Times New Roman"/>
              </a:rPr>
              <a:t>Did you notice on the budget worksheet that “Savings” was included as a basic need?  </a:t>
            </a:r>
            <a:endParaRPr lang="en-US" dirty="0" smtClean="0">
              <a:latin typeface="Cambria"/>
              <a:ea typeface="Times New Roman"/>
              <a:cs typeface="Times New Roman"/>
            </a:endParaRPr>
          </a:p>
          <a:p>
            <a:pPr marL="403225" marR="0" indent="60325">
              <a:lnSpc>
                <a:spcPct val="150000"/>
              </a:lnSpc>
              <a:spcBef>
                <a:spcPts val="0"/>
              </a:spcBef>
              <a:spcAft>
                <a:spcPts val="0"/>
              </a:spcAft>
            </a:pPr>
            <a:endParaRPr lang="en-US" dirty="0">
              <a:latin typeface="Cambria"/>
              <a:ea typeface="Times New Roman"/>
              <a:cs typeface="Times New Roman"/>
            </a:endParaRPr>
          </a:p>
          <a:p>
            <a:pPr marL="403225" marR="0" indent="60325">
              <a:lnSpc>
                <a:spcPct val="150000"/>
              </a:lnSpc>
              <a:spcBef>
                <a:spcPts val="0"/>
              </a:spcBef>
              <a:spcAft>
                <a:spcPts val="0"/>
              </a:spcAft>
            </a:pPr>
            <a:r>
              <a:rPr lang="en-US" dirty="0" smtClean="0">
                <a:latin typeface="Cambria"/>
                <a:ea typeface="Times New Roman"/>
                <a:cs typeface="Times New Roman"/>
              </a:rPr>
              <a:t>That's </a:t>
            </a:r>
            <a:r>
              <a:rPr lang="en-US" dirty="0">
                <a:latin typeface="Cambria"/>
                <a:ea typeface="Times New Roman"/>
                <a:cs typeface="Times New Roman"/>
              </a:rPr>
              <a:t>because saving is an important part of your budget.  </a:t>
            </a:r>
            <a:endParaRPr lang="en-US" dirty="0" smtClean="0">
              <a:latin typeface="Cambria"/>
              <a:ea typeface="Times New Roman"/>
              <a:cs typeface="Times New Roman"/>
            </a:endParaRPr>
          </a:p>
          <a:p>
            <a:endParaRPr lang="en-US" dirty="0"/>
          </a:p>
        </p:txBody>
      </p:sp>
    </p:spTree>
    <p:extLst>
      <p:ext uri="{BB962C8B-B14F-4D97-AF65-F5344CB8AC3E}">
        <p14:creationId xmlns:p14="http://schemas.microsoft.com/office/powerpoint/2010/main" val="39471831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kern="1200" dirty="0" smtClean="0">
                <a:solidFill>
                  <a:schemeClr val="tx1"/>
                </a:solidFill>
              </a:rPr>
              <a:t>4. Expenses - Savings</a:t>
            </a:r>
            <a:endParaRPr lang="en-US" b="1" dirty="0">
              <a:solidFill>
                <a:schemeClr val="tx1"/>
              </a:solidFill>
            </a:endParaRPr>
          </a:p>
        </p:txBody>
      </p:sp>
      <p:sp>
        <p:nvSpPr>
          <p:cNvPr id="3" name="Content Placeholder 2"/>
          <p:cNvSpPr>
            <a:spLocks noGrp="1"/>
          </p:cNvSpPr>
          <p:nvPr>
            <p:ph idx="1"/>
          </p:nvPr>
        </p:nvSpPr>
        <p:spPr/>
        <p:txBody>
          <a:bodyPr/>
          <a:lstStyle/>
          <a:p>
            <a:pPr marR="0" indent="403225">
              <a:lnSpc>
                <a:spcPct val="150000"/>
              </a:lnSpc>
              <a:spcBef>
                <a:spcPts val="0"/>
              </a:spcBef>
              <a:spcAft>
                <a:spcPts val="0"/>
              </a:spcAft>
            </a:pPr>
            <a:r>
              <a:rPr lang="en-US" dirty="0" smtClean="0">
                <a:latin typeface="Cambria"/>
                <a:ea typeface="Times New Roman"/>
                <a:cs typeface="Times New Roman"/>
              </a:rPr>
              <a:t>If </a:t>
            </a:r>
            <a:r>
              <a:rPr lang="en-US" dirty="0">
                <a:latin typeface="Cambria"/>
                <a:ea typeface="Times New Roman"/>
                <a:cs typeface="Times New Roman"/>
              </a:rPr>
              <a:t>you are </a:t>
            </a:r>
            <a:endParaRPr lang="en-CA" sz="2000" dirty="0">
              <a:latin typeface="Calibri"/>
              <a:ea typeface="Calibri"/>
              <a:cs typeface="Times New Roman"/>
            </a:endParaRPr>
          </a:p>
          <a:p>
            <a:pPr marL="1139825" marR="0" lvl="0" indent="-450850">
              <a:lnSpc>
                <a:spcPct val="150000"/>
              </a:lnSpc>
              <a:spcBef>
                <a:spcPts val="0"/>
              </a:spcBef>
              <a:spcAft>
                <a:spcPts val="0"/>
              </a:spcAft>
              <a:buClrTx/>
              <a:buSzPct val="100000"/>
              <a:buFont typeface="Arial" panose="020B0604020202020204" pitchFamily="34" charset="0"/>
              <a:buChar char="•"/>
            </a:pPr>
            <a:r>
              <a:rPr lang="en-US" dirty="0">
                <a:latin typeface="Cambria"/>
                <a:ea typeface="Times New Roman"/>
                <a:cs typeface="Times New Roman"/>
              </a:rPr>
              <a:t>working full time, you should try to save 10% or more of your net income each </a:t>
            </a:r>
            <a:r>
              <a:rPr lang="en-US" dirty="0" smtClean="0">
                <a:latin typeface="Cambria"/>
                <a:ea typeface="Times New Roman"/>
                <a:cs typeface="Times New Roman"/>
              </a:rPr>
              <a:t>month</a:t>
            </a:r>
          </a:p>
          <a:p>
            <a:pPr marL="1139825" marR="0" lvl="0" indent="-450850">
              <a:lnSpc>
                <a:spcPct val="150000"/>
              </a:lnSpc>
              <a:spcBef>
                <a:spcPts val="0"/>
              </a:spcBef>
              <a:spcAft>
                <a:spcPts val="0"/>
              </a:spcAft>
              <a:buClrTx/>
              <a:buSzPct val="100000"/>
              <a:buFont typeface="Arial" panose="020B0604020202020204" pitchFamily="34" charset="0"/>
              <a:buChar char="•"/>
            </a:pPr>
            <a:r>
              <a:rPr lang="en-US" dirty="0" smtClean="0">
                <a:latin typeface="Cambria"/>
                <a:ea typeface="Times New Roman"/>
                <a:cs typeface="Times New Roman"/>
              </a:rPr>
              <a:t>on </a:t>
            </a:r>
            <a:r>
              <a:rPr lang="en-US" dirty="0">
                <a:latin typeface="Cambria"/>
                <a:ea typeface="Times New Roman"/>
                <a:cs typeface="Times New Roman"/>
              </a:rPr>
              <a:t>a fixed income, try to save 2% each month</a:t>
            </a:r>
            <a:endParaRPr lang="en-CA" sz="2000" dirty="0">
              <a:latin typeface="Calibri"/>
              <a:ea typeface="Calibri"/>
              <a:cs typeface="Times New Roman"/>
            </a:endParaRPr>
          </a:p>
          <a:p>
            <a:endParaRPr lang="en-US" dirty="0"/>
          </a:p>
        </p:txBody>
      </p:sp>
    </p:spTree>
    <p:extLst>
      <p:ext uri="{BB962C8B-B14F-4D97-AF65-F5344CB8AC3E}">
        <p14:creationId xmlns:p14="http://schemas.microsoft.com/office/powerpoint/2010/main" val="3380077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Project Partners</a:t>
            </a:r>
            <a:endParaRPr lang="en-US" b="1" dirty="0">
              <a:solidFill>
                <a:schemeClr val="tx1"/>
              </a:solidFill>
            </a:endParaRPr>
          </a:p>
        </p:txBody>
      </p:sp>
      <p:pic>
        <p:nvPicPr>
          <p:cNvPr id="7" name="Picture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362200" y="1600200"/>
            <a:ext cx="2743200" cy="847725"/>
          </a:xfrm>
          <a:prstGeom prst="rect">
            <a:avLst/>
          </a:prstGeom>
        </p:spPr>
      </p:pic>
      <p:pic>
        <p:nvPicPr>
          <p:cNvPr id="8"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410200" y="3033712"/>
            <a:ext cx="3048000" cy="11430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8092" y="5101520"/>
            <a:ext cx="1499016" cy="1130439"/>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14728" y="1447800"/>
            <a:ext cx="2119864" cy="1346313"/>
          </a:xfrm>
          <a:prstGeom prst="rect">
            <a:avLst/>
          </a:prstGeom>
        </p:spPr>
      </p:pic>
      <p:pic>
        <p:nvPicPr>
          <p:cNvPr id="12" name="Picture 11"/>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33675" y="2819400"/>
            <a:ext cx="1847850" cy="1571625"/>
          </a:xfrm>
          <a:prstGeom prst="rect">
            <a:avLst/>
          </a:prstGeom>
        </p:spPr>
      </p:pic>
      <p:pic>
        <p:nvPicPr>
          <p:cNvPr id="13" name="Picture 12"/>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029968" y="4648200"/>
            <a:ext cx="1690687" cy="1623060"/>
          </a:xfrm>
          <a:prstGeom prst="rect">
            <a:avLst/>
          </a:prstGeom>
        </p:spPr>
      </p:pic>
    </p:spTree>
    <p:extLst>
      <p:ext uri="{BB962C8B-B14F-4D97-AF65-F5344CB8AC3E}">
        <p14:creationId xmlns:p14="http://schemas.microsoft.com/office/powerpoint/2010/main" val="2475477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4. Expenses - Setting </a:t>
            </a:r>
            <a:r>
              <a:rPr lang="en-US" b="1" dirty="0">
                <a:solidFill>
                  <a:schemeClr val="tx1"/>
                </a:solidFill>
              </a:rPr>
              <a:t>Priorities</a:t>
            </a:r>
          </a:p>
        </p:txBody>
      </p:sp>
      <p:sp>
        <p:nvSpPr>
          <p:cNvPr id="3" name="Content Placeholder 2"/>
          <p:cNvSpPr>
            <a:spLocks noGrp="1"/>
          </p:cNvSpPr>
          <p:nvPr>
            <p:ph idx="1"/>
          </p:nvPr>
        </p:nvSpPr>
        <p:spPr/>
        <p:txBody>
          <a:bodyPr/>
          <a:lstStyle/>
          <a:p>
            <a:pPr marL="511175" marR="0" indent="-47625">
              <a:lnSpc>
                <a:spcPct val="150000"/>
              </a:lnSpc>
              <a:spcBef>
                <a:spcPts val="0"/>
              </a:spcBef>
              <a:spcAft>
                <a:spcPts val="0"/>
              </a:spcAft>
            </a:pPr>
            <a:r>
              <a:rPr lang="en-US" dirty="0" smtClean="0">
                <a:latin typeface="Cambria"/>
              </a:rPr>
              <a:t>Knowing </a:t>
            </a:r>
            <a:r>
              <a:rPr lang="en-US" dirty="0">
                <a:latin typeface="Cambria"/>
              </a:rPr>
              <a:t>the difference between needs and wants is the first step to having more money to spend.  </a:t>
            </a:r>
            <a:endParaRPr lang="en-US" dirty="0" smtClean="0">
              <a:latin typeface="Cambria"/>
            </a:endParaRPr>
          </a:p>
          <a:p>
            <a:pPr marL="511175" marR="0" indent="-47625">
              <a:lnSpc>
                <a:spcPct val="150000"/>
              </a:lnSpc>
              <a:spcBef>
                <a:spcPts val="0"/>
              </a:spcBef>
              <a:spcAft>
                <a:spcPts val="0"/>
              </a:spcAft>
            </a:pPr>
            <a:endParaRPr lang="en-US" sz="1000" dirty="0">
              <a:latin typeface="Cambria"/>
            </a:endParaRPr>
          </a:p>
          <a:p>
            <a:pPr marL="511175" marR="0" indent="-47625">
              <a:lnSpc>
                <a:spcPct val="150000"/>
              </a:lnSpc>
              <a:spcBef>
                <a:spcPts val="0"/>
              </a:spcBef>
              <a:spcAft>
                <a:spcPts val="0"/>
              </a:spcAft>
            </a:pPr>
            <a:r>
              <a:rPr lang="en-US" dirty="0" smtClean="0">
                <a:latin typeface="Cambria"/>
              </a:rPr>
              <a:t>The </a:t>
            </a:r>
            <a:r>
              <a:rPr lang="en-US" dirty="0">
                <a:latin typeface="Cambria"/>
              </a:rPr>
              <a:t>second step is setting priorities so you know where to spend your money. </a:t>
            </a:r>
            <a:r>
              <a:rPr lang="en-US" dirty="0">
                <a:latin typeface="Cambria"/>
                <a:ea typeface="Calibri"/>
                <a:cs typeface="Times New Roman"/>
              </a:rPr>
              <a:t> </a:t>
            </a:r>
            <a:endParaRPr lang="en-US" dirty="0" smtClean="0">
              <a:latin typeface="Cambria"/>
              <a:ea typeface="Calibri"/>
              <a:cs typeface="Times New Roman"/>
            </a:endParaRPr>
          </a:p>
          <a:p>
            <a:pPr marL="511175" marR="0" indent="-47625">
              <a:lnSpc>
                <a:spcPct val="150000"/>
              </a:lnSpc>
              <a:spcBef>
                <a:spcPts val="0"/>
              </a:spcBef>
              <a:spcAft>
                <a:spcPts val="0"/>
              </a:spcAft>
            </a:pPr>
            <a:endParaRPr lang="en-CA" sz="1000" dirty="0">
              <a:latin typeface="Calibri"/>
              <a:ea typeface="Calibri"/>
              <a:cs typeface="Times New Roman"/>
            </a:endParaRPr>
          </a:p>
          <a:p>
            <a:endParaRPr lang="en-US" dirty="0" smtClean="0"/>
          </a:p>
        </p:txBody>
      </p:sp>
    </p:spTree>
    <p:extLst>
      <p:ext uri="{BB962C8B-B14F-4D97-AF65-F5344CB8AC3E}">
        <p14:creationId xmlns:p14="http://schemas.microsoft.com/office/powerpoint/2010/main" val="23146275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solidFill>
                  <a:schemeClr val="tx1"/>
                </a:solidFill>
              </a:rPr>
              <a:t>4. Expenses - Setting </a:t>
            </a:r>
            <a:r>
              <a:rPr lang="en-US" b="1" dirty="0">
                <a:solidFill>
                  <a:schemeClr val="tx1"/>
                </a:solidFill>
              </a:rPr>
              <a:t>Priorities</a:t>
            </a:r>
          </a:p>
        </p:txBody>
      </p:sp>
      <p:sp>
        <p:nvSpPr>
          <p:cNvPr id="3" name="Content Placeholder 2"/>
          <p:cNvSpPr>
            <a:spLocks noGrp="1"/>
          </p:cNvSpPr>
          <p:nvPr>
            <p:ph idx="1"/>
          </p:nvPr>
        </p:nvSpPr>
        <p:spPr/>
        <p:txBody>
          <a:bodyPr/>
          <a:lstStyle/>
          <a:p>
            <a:pPr indent="463550"/>
            <a:r>
              <a:rPr lang="en-US" dirty="0" smtClean="0"/>
              <a:t>1 – 2 - 3 </a:t>
            </a:r>
            <a:r>
              <a:rPr lang="en-US" dirty="0"/>
              <a:t>S</a:t>
            </a:r>
            <a:r>
              <a:rPr lang="en-US" dirty="0" smtClean="0"/>
              <a:t>ystem </a:t>
            </a:r>
            <a:r>
              <a:rPr lang="en-US" dirty="0"/>
              <a:t>for </a:t>
            </a:r>
            <a:r>
              <a:rPr lang="en-US" dirty="0" smtClean="0"/>
              <a:t>Setting Priorities</a:t>
            </a:r>
          </a:p>
          <a:p>
            <a:endParaRPr lang="en-US" sz="1000" dirty="0" smtClean="0"/>
          </a:p>
          <a:p>
            <a:pPr marL="914400" lvl="1" indent="-450850">
              <a:buFont typeface="+mj-lt"/>
              <a:buAutoNum type="arabicPeriod"/>
            </a:pPr>
            <a:r>
              <a:rPr lang="en-US" dirty="0" smtClean="0"/>
              <a:t>Items </a:t>
            </a:r>
            <a:r>
              <a:rPr lang="en-US" dirty="0"/>
              <a:t>that are needed for healthy </a:t>
            </a:r>
            <a:r>
              <a:rPr lang="en-US" dirty="0" smtClean="0"/>
              <a:t>living.</a:t>
            </a:r>
          </a:p>
          <a:p>
            <a:pPr marL="914400" lvl="1" indent="-450850">
              <a:buFont typeface="+mj-lt"/>
              <a:buAutoNum type="arabicPeriod"/>
            </a:pPr>
            <a:endParaRPr lang="en-US" dirty="0" smtClean="0"/>
          </a:p>
          <a:p>
            <a:pPr marL="914400" lvl="1" indent="-450850">
              <a:buFont typeface="+mj-lt"/>
              <a:buAutoNum type="arabicPeriod"/>
            </a:pPr>
            <a:r>
              <a:rPr lang="en-US" dirty="0" smtClean="0"/>
              <a:t>Items </a:t>
            </a:r>
            <a:r>
              <a:rPr lang="en-US" dirty="0"/>
              <a:t>that aren’t needed but are </a:t>
            </a:r>
            <a:r>
              <a:rPr lang="en-US" dirty="0" smtClean="0"/>
              <a:t>important.</a:t>
            </a:r>
          </a:p>
          <a:p>
            <a:pPr marL="914400" lvl="1" indent="-450850">
              <a:buFont typeface="+mj-lt"/>
              <a:buAutoNum type="arabicPeriod"/>
            </a:pPr>
            <a:endParaRPr lang="en-US" dirty="0" smtClean="0"/>
          </a:p>
          <a:p>
            <a:pPr marL="914400" lvl="1" indent="-450850">
              <a:buFont typeface="+mj-lt"/>
              <a:buAutoNum type="arabicPeriod"/>
            </a:pPr>
            <a:r>
              <a:rPr lang="en-US" dirty="0" smtClean="0"/>
              <a:t>Items </a:t>
            </a:r>
            <a:r>
              <a:rPr lang="en-US" dirty="0"/>
              <a:t>that aren’t needed and aren’t </a:t>
            </a:r>
            <a:r>
              <a:rPr lang="en-US" dirty="0" smtClean="0"/>
              <a:t>important.</a:t>
            </a:r>
            <a:endParaRPr lang="en-US" dirty="0"/>
          </a:p>
          <a:p>
            <a:endParaRPr lang="en-US" dirty="0"/>
          </a:p>
        </p:txBody>
      </p:sp>
    </p:spTree>
    <p:extLst>
      <p:ext uri="{BB962C8B-B14F-4D97-AF65-F5344CB8AC3E}">
        <p14:creationId xmlns:p14="http://schemas.microsoft.com/office/powerpoint/2010/main" val="673314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b="1" dirty="0" smtClean="0">
                <a:solidFill>
                  <a:schemeClr val="tx1"/>
                </a:solidFill>
              </a:rPr>
              <a:t>4. Expenses – Calculating Your Expenses</a:t>
            </a:r>
            <a:endParaRPr lang="en-US" b="1" dirty="0">
              <a:solidFill>
                <a:schemeClr val="tx1"/>
              </a:solidFill>
            </a:endParaRPr>
          </a:p>
        </p:txBody>
      </p:sp>
      <p:sp>
        <p:nvSpPr>
          <p:cNvPr id="3" name="Content Placeholder 2"/>
          <p:cNvSpPr>
            <a:spLocks noGrp="1"/>
          </p:cNvSpPr>
          <p:nvPr>
            <p:ph idx="1"/>
          </p:nvPr>
        </p:nvSpPr>
        <p:spPr/>
        <p:txBody>
          <a:bodyPr/>
          <a:lstStyle/>
          <a:p>
            <a:pPr lvl="0" eaLnBrk="1" fontAlgn="auto" hangingPunct="1">
              <a:spcAft>
                <a:spcPts val="0"/>
              </a:spcAft>
              <a:buClrTx/>
            </a:pPr>
            <a:endParaRPr lang="en-US" b="1" kern="1200" dirty="0" smtClean="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Fixed expenses </a:t>
            </a:r>
            <a:r>
              <a:rPr lang="en-US" kern="1200" dirty="0" smtClean="0">
                <a:solidFill>
                  <a:prstClr val="black"/>
                </a:solidFill>
                <a:latin typeface="Cambria" panose="02040503050406030204" pitchFamily="18" charset="0"/>
              </a:rPr>
              <a:t>generally </a:t>
            </a:r>
            <a:r>
              <a:rPr lang="en-US" kern="1200" dirty="0">
                <a:solidFill>
                  <a:prstClr val="black"/>
                </a:solidFill>
                <a:latin typeface="Cambria" panose="02040503050406030204" pitchFamily="18" charset="0"/>
              </a:rPr>
              <a:t>stay the same every </a:t>
            </a:r>
            <a:r>
              <a:rPr lang="en-US" kern="1200" dirty="0" smtClean="0">
                <a:solidFill>
                  <a:prstClr val="black"/>
                </a:solidFill>
                <a:latin typeface="Cambria" panose="02040503050406030204" pitchFamily="18" charset="0"/>
              </a:rPr>
              <a:t>month like </a:t>
            </a:r>
          </a:p>
          <a:p>
            <a:pPr marL="1139825" lvl="1" indent="-450850" eaLnBrk="1" fontAlgn="auto" hangingPunct="1">
              <a:lnSpc>
                <a:spcPct val="150000"/>
              </a:lnSpc>
              <a:spcAft>
                <a:spcPts val="0"/>
              </a:spcAft>
              <a:buSzTx/>
            </a:pPr>
            <a:r>
              <a:rPr lang="en-US" kern="1200" dirty="0" smtClean="0">
                <a:solidFill>
                  <a:prstClr val="black"/>
                </a:solidFill>
                <a:latin typeface="Cambria" panose="02040503050406030204" pitchFamily="18" charset="0"/>
              </a:rPr>
              <a:t>rent </a:t>
            </a:r>
            <a:r>
              <a:rPr lang="en-US" kern="1200" dirty="0">
                <a:solidFill>
                  <a:prstClr val="black"/>
                </a:solidFill>
                <a:latin typeface="Cambria" panose="02040503050406030204" pitchFamily="18" charset="0"/>
              </a:rPr>
              <a:t>or mortgage </a:t>
            </a:r>
            <a:r>
              <a:rPr lang="en-US" kern="1200" dirty="0" smtClean="0">
                <a:solidFill>
                  <a:prstClr val="black"/>
                </a:solidFill>
                <a:latin typeface="Cambria" panose="02040503050406030204" pitchFamily="18" charset="0"/>
              </a:rPr>
              <a:t>payments</a:t>
            </a:r>
          </a:p>
          <a:p>
            <a:pPr marL="1139825" lvl="1" indent="-450850" eaLnBrk="1" fontAlgn="auto" hangingPunct="1">
              <a:lnSpc>
                <a:spcPct val="150000"/>
              </a:lnSpc>
              <a:spcAft>
                <a:spcPts val="0"/>
              </a:spcAft>
              <a:buSzTx/>
            </a:pPr>
            <a:r>
              <a:rPr lang="en-US" kern="1200" dirty="0">
                <a:solidFill>
                  <a:prstClr val="black"/>
                </a:solidFill>
                <a:latin typeface="Cambria" panose="02040503050406030204" pitchFamily="18" charset="0"/>
              </a:rPr>
              <a:t>u</a:t>
            </a:r>
            <a:r>
              <a:rPr lang="en-US" kern="1200" dirty="0" smtClean="0">
                <a:solidFill>
                  <a:prstClr val="black"/>
                </a:solidFill>
                <a:latin typeface="Cambria" panose="02040503050406030204" pitchFamily="18" charset="0"/>
              </a:rPr>
              <a:t>tilities</a:t>
            </a:r>
          </a:p>
          <a:p>
            <a:pPr marL="1139825" lvl="1" indent="-450850" eaLnBrk="1" fontAlgn="auto" hangingPunct="1">
              <a:lnSpc>
                <a:spcPct val="150000"/>
              </a:lnSpc>
              <a:spcAft>
                <a:spcPts val="0"/>
              </a:spcAft>
              <a:buSzTx/>
            </a:pPr>
            <a:r>
              <a:rPr lang="en-US" kern="1200" dirty="0" smtClean="0">
                <a:solidFill>
                  <a:prstClr val="black"/>
                </a:solidFill>
                <a:latin typeface="Cambria" panose="02040503050406030204" pitchFamily="18" charset="0"/>
              </a:rPr>
              <a:t>loan repayments</a:t>
            </a:r>
          </a:p>
          <a:p>
            <a:pPr marL="1139825" lvl="1" indent="-450850" eaLnBrk="1" fontAlgn="auto" hangingPunct="1">
              <a:lnSpc>
                <a:spcPct val="150000"/>
              </a:lnSpc>
              <a:spcAft>
                <a:spcPts val="0"/>
              </a:spcAft>
              <a:buSzTx/>
            </a:pPr>
            <a:r>
              <a:rPr lang="en-US" kern="1200" dirty="0" smtClean="0">
                <a:solidFill>
                  <a:prstClr val="black"/>
                </a:solidFill>
                <a:latin typeface="Cambria" panose="02040503050406030204" pitchFamily="18" charset="0"/>
              </a:rPr>
              <a:t>child care</a:t>
            </a:r>
          </a:p>
          <a:p>
            <a:pPr marL="1139825" lvl="1" indent="-450850" eaLnBrk="1" fontAlgn="auto" hangingPunct="1">
              <a:lnSpc>
                <a:spcPct val="150000"/>
              </a:lnSpc>
              <a:spcAft>
                <a:spcPts val="0"/>
              </a:spcAft>
              <a:buSzTx/>
            </a:pPr>
            <a:r>
              <a:rPr lang="en-US" kern="1200" dirty="0" smtClean="0">
                <a:solidFill>
                  <a:prstClr val="black"/>
                </a:solidFill>
              </a:rPr>
              <a:t>cable/internet/phone</a:t>
            </a:r>
            <a:endParaRPr lang="en-US" kern="1200" dirty="0">
              <a:solidFill>
                <a:prstClr val="black"/>
              </a:solidFill>
              <a:latin typeface="Cambria" panose="02040503050406030204" pitchFamily="18" charset="0"/>
            </a:endParaRPr>
          </a:p>
          <a:p>
            <a:endParaRPr lang="en-US" dirty="0"/>
          </a:p>
        </p:txBody>
      </p:sp>
      <p:pic>
        <p:nvPicPr>
          <p:cNvPr id="1026" name="Picture 2" descr="C:\Users\edassist\AppData\Local\Microsoft\Windows\Temporary Internet Files\Content.IE5\U1BWB14B\MP900438722[1].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54800" y="3124200"/>
            <a:ext cx="248920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77797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b="1" dirty="0" smtClean="0">
                <a:solidFill>
                  <a:schemeClr val="tx1"/>
                </a:solidFill>
              </a:rPr>
              <a:t>4. Expenses -  </a:t>
            </a:r>
            <a:r>
              <a:rPr lang="en-US" b="1" dirty="0">
                <a:solidFill>
                  <a:schemeClr val="tx1"/>
                </a:solidFill>
              </a:rPr>
              <a:t/>
            </a:r>
            <a:br>
              <a:rPr lang="en-US" b="1" dirty="0">
                <a:solidFill>
                  <a:schemeClr val="tx1"/>
                </a:solidFill>
              </a:rPr>
            </a:br>
            <a:r>
              <a:rPr lang="en-US" b="1" dirty="0" smtClean="0">
                <a:solidFill>
                  <a:schemeClr val="tx1"/>
                </a:solidFill>
              </a:rPr>
              <a:t>Calculating Your Expenses</a:t>
            </a:r>
            <a:endParaRPr lang="en-US" b="1" dirty="0">
              <a:solidFill>
                <a:schemeClr val="tx1"/>
              </a:solidFill>
            </a:endParaRPr>
          </a:p>
        </p:txBody>
      </p:sp>
      <p:sp>
        <p:nvSpPr>
          <p:cNvPr id="3" name="Content Placeholder 2"/>
          <p:cNvSpPr>
            <a:spLocks noGrp="1"/>
          </p:cNvSpPr>
          <p:nvPr>
            <p:ph idx="1"/>
          </p:nvPr>
        </p:nvSpPr>
        <p:spPr/>
        <p:txBody>
          <a:bodyPr/>
          <a:lstStyle/>
          <a:p>
            <a:pPr lvl="0" eaLnBrk="1" fontAlgn="auto" hangingPunct="1">
              <a:lnSpc>
                <a:spcPct val="150000"/>
              </a:lnSpc>
              <a:spcAft>
                <a:spcPts val="0"/>
              </a:spcAft>
              <a:buClrTx/>
            </a:pPr>
            <a:endParaRPr lang="en-US" sz="1000" kern="1200" dirty="0" smtClean="0">
              <a:solidFill>
                <a:prstClr val="black"/>
              </a:solidFill>
              <a:latin typeface="Cambria" panose="02040503050406030204" pitchFamily="18" charset="0"/>
            </a:endParaRPr>
          </a:p>
          <a:p>
            <a:pPr lvl="0" indent="403225" eaLnBrk="1" fontAlgn="auto" hangingPunct="1">
              <a:lnSpc>
                <a:spcPct val="150000"/>
              </a:lnSpc>
              <a:spcAft>
                <a:spcPts val="0"/>
              </a:spcAft>
              <a:buClrTx/>
            </a:pPr>
            <a:r>
              <a:rPr lang="en-US" b="1" kern="1200" dirty="0" smtClean="0">
                <a:solidFill>
                  <a:prstClr val="black"/>
                </a:solidFill>
                <a:latin typeface="Cambria" panose="02040503050406030204" pitchFamily="18" charset="0"/>
              </a:rPr>
              <a:t>Variable expenses</a:t>
            </a:r>
            <a:r>
              <a:rPr lang="en-US" kern="1200" dirty="0" smtClean="0">
                <a:solidFill>
                  <a:prstClr val="black"/>
                </a:solidFill>
                <a:latin typeface="Cambria" panose="02040503050406030204" pitchFamily="18" charset="0"/>
              </a:rPr>
              <a:t> change each month</a:t>
            </a:r>
            <a:r>
              <a:rPr lang="en-US" kern="1200" dirty="0">
                <a:solidFill>
                  <a:prstClr val="black"/>
                </a:solidFill>
                <a:latin typeface="Cambria" panose="02040503050406030204" pitchFamily="18" charset="0"/>
              </a:rPr>
              <a:t>, like </a:t>
            </a:r>
            <a:endParaRPr lang="en-US" kern="1200" dirty="0" smtClean="0">
              <a:solidFill>
                <a:prstClr val="black"/>
              </a:solidFill>
              <a:latin typeface="Cambria" panose="02040503050406030204" pitchFamily="18" charset="0"/>
            </a:endParaRPr>
          </a:p>
          <a:p>
            <a:pPr marL="1139825" lvl="1" indent="-450850" eaLnBrk="1" fontAlgn="auto" hangingPunct="1">
              <a:lnSpc>
                <a:spcPct val="150000"/>
              </a:lnSpc>
              <a:spcAft>
                <a:spcPts val="0"/>
              </a:spcAft>
              <a:buSzTx/>
            </a:pPr>
            <a:r>
              <a:rPr lang="en-US" kern="1200" dirty="0">
                <a:latin typeface="Cambria" panose="02040503050406030204" pitchFamily="18" charset="0"/>
              </a:rPr>
              <a:t>f</a:t>
            </a:r>
            <a:r>
              <a:rPr lang="en-US" kern="1200" dirty="0" smtClean="0">
                <a:latin typeface="Cambria" panose="02040503050406030204" pitchFamily="18" charset="0"/>
              </a:rPr>
              <a:t>ood</a:t>
            </a:r>
          </a:p>
          <a:p>
            <a:pPr marL="1139825" lvl="1" indent="-450850" eaLnBrk="1" fontAlgn="auto" hangingPunct="1">
              <a:lnSpc>
                <a:spcPct val="150000"/>
              </a:lnSpc>
              <a:spcAft>
                <a:spcPts val="0"/>
              </a:spcAft>
              <a:buSzTx/>
            </a:pPr>
            <a:r>
              <a:rPr lang="en-US" kern="1200" dirty="0" smtClean="0">
                <a:latin typeface="Cambria" panose="02040503050406030204" pitchFamily="18" charset="0"/>
              </a:rPr>
              <a:t>entertainment – movie night out</a:t>
            </a:r>
          </a:p>
          <a:p>
            <a:pPr marL="1139825" lvl="1" indent="-450850" eaLnBrk="1" fontAlgn="auto" hangingPunct="1">
              <a:lnSpc>
                <a:spcPct val="150000"/>
              </a:lnSpc>
              <a:spcAft>
                <a:spcPts val="0"/>
              </a:spcAft>
              <a:buSzTx/>
            </a:pPr>
            <a:r>
              <a:rPr lang="en-US" kern="1200" dirty="0">
                <a:latin typeface="Cambria" panose="02040503050406030204" pitchFamily="18" charset="0"/>
              </a:rPr>
              <a:t>t</a:t>
            </a:r>
            <a:r>
              <a:rPr lang="en-US" kern="1200" dirty="0" smtClean="0">
                <a:latin typeface="Cambria" panose="02040503050406030204" pitchFamily="18" charset="0"/>
              </a:rPr>
              <a:t>ravel</a:t>
            </a:r>
          </a:p>
          <a:p>
            <a:pPr marL="1139825" lvl="1" indent="-450850" eaLnBrk="1" fontAlgn="auto" hangingPunct="1">
              <a:lnSpc>
                <a:spcPct val="150000"/>
              </a:lnSpc>
              <a:spcAft>
                <a:spcPts val="0"/>
              </a:spcAft>
              <a:buSzTx/>
            </a:pPr>
            <a:r>
              <a:rPr lang="en-US" kern="1200" dirty="0">
                <a:latin typeface="Cambria" panose="02040503050406030204" pitchFamily="18" charset="0"/>
              </a:rPr>
              <a:t>m</a:t>
            </a:r>
            <a:r>
              <a:rPr lang="en-US" kern="1200" dirty="0" smtClean="0">
                <a:latin typeface="Cambria" panose="02040503050406030204" pitchFamily="18" charset="0"/>
              </a:rPr>
              <a:t>edical</a:t>
            </a:r>
          </a:p>
          <a:p>
            <a:pPr marL="1139825" lvl="1" indent="-450850" eaLnBrk="1" fontAlgn="auto" hangingPunct="1">
              <a:lnSpc>
                <a:spcPct val="150000"/>
              </a:lnSpc>
              <a:spcAft>
                <a:spcPts val="0"/>
              </a:spcAft>
              <a:buSzTx/>
            </a:pPr>
            <a:r>
              <a:rPr lang="en-US" kern="1200" dirty="0" smtClean="0">
                <a:latin typeface="Cambria" panose="02040503050406030204" pitchFamily="18" charset="0"/>
              </a:rPr>
              <a:t>clothing</a:t>
            </a:r>
            <a:endParaRPr lang="en-US" kern="1200" dirty="0">
              <a:latin typeface="Cambria" panose="02040503050406030204" pitchFamily="18" charset="0"/>
            </a:endParaRPr>
          </a:p>
          <a:p>
            <a:endParaRPr lang="en-US" dirty="0"/>
          </a:p>
        </p:txBody>
      </p:sp>
      <p:pic>
        <p:nvPicPr>
          <p:cNvPr id="1026" name="Picture 2" descr="C:\Users\Leah\AppData\Local\Microsoft\Windows\Temporary Internet Files\Content.IE5\ROWP8ZOS\MC90038365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4648200"/>
            <a:ext cx="884758" cy="110636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Leah\AppData\Local\Microsoft\Windows\Temporary Internet Files\Content.IE5\BAWYWG9I\MP900399275[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6600" y="3505200"/>
            <a:ext cx="1729359" cy="1383487"/>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Leah\AppData\Local\Microsoft\Windows\Temporary Internet Files\Content.IE5\12AIQB8B\MP900401793[1].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86600" y="5014744"/>
            <a:ext cx="1273895" cy="1843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1760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b="1" dirty="0" smtClean="0">
                <a:solidFill>
                  <a:schemeClr val="tx1"/>
                </a:solidFill>
              </a:rPr>
              <a:t>4. Expenses - Calculating Your Expenses</a:t>
            </a:r>
            <a:endParaRPr lang="en-US" b="1" dirty="0">
              <a:solidFill>
                <a:schemeClr val="tx1"/>
              </a:solidFill>
            </a:endParaRPr>
          </a:p>
        </p:txBody>
      </p:sp>
      <p:sp>
        <p:nvSpPr>
          <p:cNvPr id="3" name="Content Placeholder 2"/>
          <p:cNvSpPr>
            <a:spLocks noGrp="1"/>
          </p:cNvSpPr>
          <p:nvPr>
            <p:ph idx="1"/>
          </p:nvPr>
        </p:nvSpPr>
        <p:spPr>
          <a:xfrm>
            <a:off x="2133600" y="1600200"/>
            <a:ext cx="6840538" cy="4997450"/>
          </a:xfrm>
        </p:spPr>
        <p:txBody>
          <a:bodyPr/>
          <a:lstStyle/>
          <a:p>
            <a:pPr marL="403225" lvl="0" eaLnBrk="1" fontAlgn="auto" hangingPunct="1">
              <a:lnSpc>
                <a:spcPct val="150000"/>
              </a:lnSpc>
              <a:spcAft>
                <a:spcPts val="0"/>
              </a:spcAft>
              <a:buClrTx/>
            </a:pPr>
            <a:r>
              <a:rPr lang="en-US" b="1" kern="1200" dirty="0" smtClean="0">
                <a:solidFill>
                  <a:prstClr val="black"/>
                </a:solidFill>
                <a:latin typeface="Cambria" panose="02040503050406030204" pitchFamily="18" charset="0"/>
              </a:rPr>
              <a:t>Occasional </a:t>
            </a:r>
            <a:r>
              <a:rPr lang="en-US" b="1" kern="1200" dirty="0">
                <a:solidFill>
                  <a:prstClr val="black"/>
                </a:solidFill>
                <a:latin typeface="Cambria" panose="02040503050406030204" pitchFamily="18" charset="0"/>
              </a:rPr>
              <a:t>expenses </a:t>
            </a:r>
            <a:r>
              <a:rPr lang="en-US" kern="1200" dirty="0" smtClean="0">
                <a:solidFill>
                  <a:prstClr val="black"/>
                </a:solidFill>
                <a:latin typeface="Cambria" panose="02040503050406030204" pitchFamily="18" charset="0"/>
              </a:rPr>
              <a:t>don’t come up often, like</a:t>
            </a:r>
          </a:p>
          <a:p>
            <a:pPr marL="1033463" lvl="1" indent="-344488" eaLnBrk="1" fontAlgn="auto" hangingPunct="1">
              <a:lnSpc>
                <a:spcPct val="150000"/>
              </a:lnSpc>
              <a:spcAft>
                <a:spcPts val="0"/>
              </a:spcAft>
              <a:buSzTx/>
            </a:pPr>
            <a:r>
              <a:rPr lang="en-US" kern="1200" dirty="0">
                <a:latin typeface="Cambria" panose="02040503050406030204" pitchFamily="18" charset="0"/>
              </a:rPr>
              <a:t>e</a:t>
            </a:r>
            <a:r>
              <a:rPr lang="en-US" kern="1200" dirty="0" smtClean="0">
                <a:latin typeface="Cambria" panose="02040503050406030204" pitchFamily="18" charset="0"/>
              </a:rPr>
              <a:t>ye glasses</a:t>
            </a:r>
          </a:p>
          <a:p>
            <a:pPr marL="1033463" lvl="1" indent="-344488" eaLnBrk="1" fontAlgn="auto" hangingPunct="1">
              <a:lnSpc>
                <a:spcPct val="150000"/>
              </a:lnSpc>
              <a:spcAft>
                <a:spcPts val="0"/>
              </a:spcAft>
              <a:buSzTx/>
            </a:pPr>
            <a:r>
              <a:rPr lang="en-US" kern="1200" dirty="0" smtClean="0">
                <a:latin typeface="Cambria" panose="02040503050406030204" pitchFamily="18" charset="0"/>
              </a:rPr>
              <a:t>new appliances</a:t>
            </a:r>
          </a:p>
          <a:p>
            <a:pPr marL="1033463" lvl="1" indent="-344488" eaLnBrk="1" fontAlgn="auto" hangingPunct="1">
              <a:lnSpc>
                <a:spcPct val="150000"/>
              </a:lnSpc>
              <a:spcAft>
                <a:spcPts val="0"/>
              </a:spcAft>
              <a:buSzTx/>
            </a:pPr>
            <a:r>
              <a:rPr lang="en-US" kern="1200" dirty="0">
                <a:latin typeface="Cambria" panose="02040503050406030204" pitchFamily="18" charset="0"/>
              </a:rPr>
              <a:t>d</a:t>
            </a:r>
            <a:r>
              <a:rPr lang="en-US" kern="1200" dirty="0" smtClean="0">
                <a:latin typeface="Cambria" panose="02040503050406030204" pitchFamily="18" charset="0"/>
              </a:rPr>
              <a:t>ental work</a:t>
            </a:r>
          </a:p>
          <a:p>
            <a:pPr marL="1033463" lvl="1" indent="-344488" eaLnBrk="1" fontAlgn="auto" hangingPunct="1">
              <a:lnSpc>
                <a:spcPct val="150000"/>
              </a:lnSpc>
              <a:spcAft>
                <a:spcPts val="0"/>
              </a:spcAft>
              <a:buSzTx/>
            </a:pPr>
            <a:r>
              <a:rPr lang="en-US" kern="1200" dirty="0">
                <a:latin typeface="Cambria" panose="02040503050406030204" pitchFamily="18" charset="0"/>
              </a:rPr>
              <a:t>n</a:t>
            </a:r>
            <a:r>
              <a:rPr lang="en-US" kern="1200" dirty="0" smtClean="0">
                <a:latin typeface="Cambria" panose="02040503050406030204" pitchFamily="18" charset="0"/>
              </a:rPr>
              <a:t>ew cell phones</a:t>
            </a:r>
          </a:p>
          <a:p>
            <a:pPr marL="1033463" lvl="1" indent="-344488" eaLnBrk="1" fontAlgn="auto" hangingPunct="1">
              <a:lnSpc>
                <a:spcPct val="150000"/>
              </a:lnSpc>
              <a:spcAft>
                <a:spcPts val="0"/>
              </a:spcAft>
              <a:buSzTx/>
            </a:pPr>
            <a:r>
              <a:rPr lang="en-US" kern="1200" dirty="0"/>
              <a:t>g</a:t>
            </a:r>
            <a:r>
              <a:rPr lang="en-US" kern="1200" dirty="0" smtClean="0"/>
              <a:t>ifts</a:t>
            </a:r>
          </a:p>
          <a:p>
            <a:pPr marL="1033463" lvl="1" indent="-344488" eaLnBrk="1" fontAlgn="auto" hangingPunct="1">
              <a:lnSpc>
                <a:spcPct val="150000"/>
              </a:lnSpc>
              <a:spcAft>
                <a:spcPts val="0"/>
              </a:spcAft>
              <a:buSzTx/>
            </a:pPr>
            <a:r>
              <a:rPr lang="en-US" kern="1200" dirty="0" smtClean="0">
                <a:latin typeface="Cambria" panose="02040503050406030204" pitchFamily="18" charset="0"/>
              </a:rPr>
              <a:t>donations</a:t>
            </a:r>
            <a:endParaRPr lang="en-US" kern="1200" dirty="0">
              <a:latin typeface="Cambria" panose="02040503050406030204" pitchFamily="18" charset="0"/>
            </a:endParaRPr>
          </a:p>
          <a:p>
            <a:endParaRPr lang="en-US" dirty="0"/>
          </a:p>
        </p:txBody>
      </p:sp>
      <p:pic>
        <p:nvPicPr>
          <p:cNvPr id="2050" name="Picture 2" descr="C:\Users\edassist\AppData\Local\Microsoft\Windows\Temporary Internet Files\Content.IE5\U1BWB14B\MP90044873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6074" y="4453719"/>
            <a:ext cx="3237926" cy="2404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665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52400"/>
            <a:ext cx="6840538" cy="1143000"/>
          </a:xfrm>
        </p:spPr>
        <p:txBody>
          <a:bodyPr/>
          <a:lstStyle/>
          <a:p>
            <a:pPr algn="l"/>
            <a:r>
              <a:rPr lang="en-US" sz="3200" b="1" dirty="0" smtClean="0">
                <a:solidFill>
                  <a:schemeClr val="tx1"/>
                </a:solidFill>
              </a:rPr>
              <a:t>4. Expenses - Review Your Bills</a:t>
            </a:r>
            <a:endParaRPr lang="en-US" sz="3200" b="1" dirty="0">
              <a:solidFill>
                <a:schemeClr val="tx1"/>
              </a:solidFill>
            </a:endParaRPr>
          </a:p>
        </p:txBody>
      </p:sp>
      <p:sp>
        <p:nvSpPr>
          <p:cNvPr id="3" name="Content Placeholder 2"/>
          <p:cNvSpPr>
            <a:spLocks noGrp="1"/>
          </p:cNvSpPr>
          <p:nvPr>
            <p:ph idx="1"/>
          </p:nvPr>
        </p:nvSpPr>
        <p:spPr/>
        <p:txBody>
          <a:bodyPr/>
          <a:lstStyle/>
          <a:p>
            <a:pPr marL="463550">
              <a:lnSpc>
                <a:spcPct val="150000"/>
              </a:lnSpc>
            </a:pPr>
            <a:r>
              <a:rPr lang="en-US" dirty="0"/>
              <a:t>Review your bills to see what your variable expenses are</a:t>
            </a:r>
            <a:r>
              <a:rPr lang="en-US" dirty="0" smtClean="0"/>
              <a:t>.</a:t>
            </a:r>
          </a:p>
          <a:p>
            <a:pPr>
              <a:lnSpc>
                <a:spcPct val="150000"/>
              </a:lnSpc>
            </a:pPr>
            <a:endParaRPr lang="en-US" sz="1000" dirty="0"/>
          </a:p>
          <a:p>
            <a:pPr lvl="0" indent="511175">
              <a:lnSpc>
                <a:spcPct val="150000"/>
              </a:lnSpc>
            </a:pPr>
            <a:r>
              <a:rPr lang="en-US" dirty="0"/>
              <a:t>If you have your bills for the last </a:t>
            </a:r>
            <a:r>
              <a:rPr lang="en-US" dirty="0" smtClean="0"/>
              <a:t>12 months</a:t>
            </a:r>
          </a:p>
          <a:p>
            <a:pPr marL="1033463" lvl="0" indent="-344488">
              <a:lnSpc>
                <a:spcPct val="150000"/>
              </a:lnSpc>
              <a:buClrTx/>
              <a:buFont typeface="Arial" panose="020B0604020202020204" pitchFamily="34" charset="0"/>
              <a:buChar char="•"/>
            </a:pPr>
            <a:r>
              <a:rPr lang="en-US" dirty="0" smtClean="0"/>
              <a:t>add up the cost of those expenses</a:t>
            </a:r>
          </a:p>
          <a:p>
            <a:pPr marL="1033463" lvl="0" indent="-344488">
              <a:lnSpc>
                <a:spcPct val="150000"/>
              </a:lnSpc>
              <a:buClrTx/>
              <a:buFont typeface="Arial" panose="020B0604020202020204" pitchFamily="34" charset="0"/>
              <a:buChar char="•"/>
            </a:pPr>
            <a:r>
              <a:rPr lang="en-US" dirty="0"/>
              <a:t>d</a:t>
            </a:r>
            <a:r>
              <a:rPr lang="en-US" dirty="0" smtClean="0"/>
              <a:t>ivide by 12 to get your average monthly cost</a:t>
            </a:r>
            <a:endParaRPr lang="en-US" dirty="0"/>
          </a:p>
          <a:p>
            <a:r>
              <a:rPr lang="en-US" dirty="0"/>
              <a:t> </a:t>
            </a:r>
          </a:p>
          <a:p>
            <a:endParaRPr lang="en-US" dirty="0"/>
          </a:p>
        </p:txBody>
      </p:sp>
    </p:spTree>
    <p:extLst>
      <p:ext uri="{BB962C8B-B14F-4D97-AF65-F5344CB8AC3E}">
        <p14:creationId xmlns:p14="http://schemas.microsoft.com/office/powerpoint/2010/main" val="19103195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52400"/>
            <a:ext cx="6840538" cy="1143000"/>
          </a:xfrm>
        </p:spPr>
        <p:txBody>
          <a:bodyPr/>
          <a:lstStyle/>
          <a:p>
            <a:pPr algn="l"/>
            <a:r>
              <a:rPr lang="en-US" sz="3200" b="1" dirty="0" smtClean="0">
                <a:solidFill>
                  <a:schemeClr val="tx1"/>
                </a:solidFill>
              </a:rPr>
              <a:t>4. Expenses - Review </a:t>
            </a:r>
            <a:r>
              <a:rPr lang="en-US" sz="3200" b="1" dirty="0">
                <a:solidFill>
                  <a:schemeClr val="tx1"/>
                </a:solidFill>
              </a:rPr>
              <a:t>Your Bills</a:t>
            </a:r>
            <a:endParaRPr lang="en-US" b="1" dirty="0">
              <a:solidFill>
                <a:schemeClr val="tx1"/>
              </a:solidFill>
            </a:endParaRPr>
          </a:p>
        </p:txBody>
      </p:sp>
      <p:sp>
        <p:nvSpPr>
          <p:cNvPr id="3" name="Content Placeholder 2"/>
          <p:cNvSpPr>
            <a:spLocks noGrp="1"/>
          </p:cNvSpPr>
          <p:nvPr>
            <p:ph idx="1"/>
          </p:nvPr>
        </p:nvSpPr>
        <p:spPr/>
        <p:txBody>
          <a:bodyPr/>
          <a:lstStyle/>
          <a:p>
            <a:pPr marL="463550" lvl="0">
              <a:lnSpc>
                <a:spcPct val="150000"/>
              </a:lnSpc>
              <a:buClr>
                <a:srgbClr val="333399"/>
              </a:buClr>
            </a:pPr>
            <a:r>
              <a:rPr lang="en-US" dirty="0">
                <a:solidFill>
                  <a:srgbClr val="000000"/>
                </a:solidFill>
              </a:rPr>
              <a:t>If you don’t have your bills for the last year, look at the past 3 </a:t>
            </a:r>
            <a:r>
              <a:rPr lang="en-US" dirty="0" smtClean="0">
                <a:solidFill>
                  <a:srgbClr val="000000"/>
                </a:solidFill>
              </a:rPr>
              <a:t>months</a:t>
            </a:r>
          </a:p>
          <a:p>
            <a:pPr marL="1033463" lvl="0" indent="-344488">
              <a:lnSpc>
                <a:spcPct val="150000"/>
              </a:lnSpc>
              <a:buClrTx/>
              <a:buFont typeface="Arial" panose="020B0604020202020204" pitchFamily="34" charset="0"/>
              <a:buChar char="•"/>
            </a:pPr>
            <a:r>
              <a:rPr lang="en-US" dirty="0"/>
              <a:t>a</a:t>
            </a:r>
            <a:r>
              <a:rPr lang="en-US" dirty="0" smtClean="0"/>
              <a:t>dd up the costs of those </a:t>
            </a:r>
          </a:p>
          <a:p>
            <a:pPr marL="1033463" lvl="0" indent="-344488">
              <a:lnSpc>
                <a:spcPct val="150000"/>
              </a:lnSpc>
              <a:buClrTx/>
              <a:buFont typeface="Arial" panose="020B0604020202020204" pitchFamily="34" charset="0"/>
              <a:buChar char="•"/>
            </a:pPr>
            <a:r>
              <a:rPr lang="en-US" dirty="0" smtClean="0"/>
              <a:t>divide the total by 3 to know what your monthly expenses are</a:t>
            </a:r>
          </a:p>
          <a:p>
            <a:pPr marL="1033463" lvl="0" indent="-344488">
              <a:lnSpc>
                <a:spcPct val="150000"/>
              </a:lnSpc>
              <a:buClrTx/>
              <a:buFont typeface="Arial" panose="020B0604020202020204" pitchFamily="34" charset="0"/>
              <a:buChar char="•"/>
            </a:pPr>
            <a:r>
              <a:rPr lang="en-US" dirty="0"/>
              <a:t>k</a:t>
            </a:r>
            <a:r>
              <a:rPr lang="en-US" dirty="0" smtClean="0"/>
              <a:t>eep your bills for the next year and review the entire year of expenses</a:t>
            </a:r>
          </a:p>
          <a:p>
            <a:endParaRPr lang="en-US" dirty="0"/>
          </a:p>
        </p:txBody>
      </p:sp>
    </p:spTree>
    <p:extLst>
      <p:ext uri="{BB962C8B-B14F-4D97-AF65-F5344CB8AC3E}">
        <p14:creationId xmlns:p14="http://schemas.microsoft.com/office/powerpoint/2010/main" val="20622241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smtClean="0">
                <a:solidFill>
                  <a:schemeClr val="tx1"/>
                </a:solidFill>
              </a:rPr>
              <a:t>4. Expenses – Know What You Spend</a:t>
            </a:r>
            <a:endParaRPr lang="en-US" b="1" dirty="0">
              <a:solidFill>
                <a:schemeClr val="tx1"/>
              </a:solidFill>
            </a:endParaRPr>
          </a:p>
        </p:txBody>
      </p:sp>
      <p:sp>
        <p:nvSpPr>
          <p:cNvPr id="3" name="Content Placeholder 2"/>
          <p:cNvSpPr>
            <a:spLocks noGrp="1"/>
          </p:cNvSpPr>
          <p:nvPr>
            <p:ph idx="1"/>
          </p:nvPr>
        </p:nvSpPr>
        <p:spPr/>
        <p:txBody>
          <a:bodyPr/>
          <a:lstStyle/>
          <a:p>
            <a:pPr marL="457200" marR="95250" lvl="0" indent="-457200">
              <a:lnSpc>
                <a:spcPct val="150000"/>
              </a:lnSpc>
              <a:spcBef>
                <a:spcPts val="0"/>
              </a:spcBef>
              <a:spcAft>
                <a:spcPts val="0"/>
              </a:spcAft>
              <a:buFont typeface="+mj-lt"/>
              <a:buAutoNum type="arabicPeriod"/>
              <a:tabLst>
                <a:tab pos="457200" algn="l"/>
                <a:tab pos="540385" algn="l"/>
              </a:tabLst>
            </a:pPr>
            <a:endParaRPr lang="en-US" sz="1000" dirty="0" smtClean="0">
              <a:latin typeface="Cambria"/>
              <a:ea typeface="Times New Roman"/>
              <a:cs typeface="Times New Roman"/>
            </a:endParaRPr>
          </a:p>
          <a:p>
            <a:pPr marL="914400" marR="95250" lvl="0" indent="-450850">
              <a:lnSpc>
                <a:spcPct val="150000"/>
              </a:lnSpc>
              <a:spcBef>
                <a:spcPts val="0"/>
              </a:spcBef>
              <a:spcAft>
                <a:spcPts val="0"/>
              </a:spcAft>
              <a:buClrTx/>
              <a:buFont typeface="+mj-lt"/>
              <a:buAutoNum type="arabicPeriod"/>
              <a:tabLst>
                <a:tab pos="539750" algn="l"/>
                <a:tab pos="688975" algn="l"/>
              </a:tabLst>
            </a:pPr>
            <a:r>
              <a:rPr lang="en-US" dirty="0" smtClean="0">
                <a:latin typeface="Cambria"/>
                <a:ea typeface="Times New Roman"/>
                <a:cs typeface="Times New Roman"/>
              </a:rPr>
              <a:t>Keep </a:t>
            </a:r>
            <a:r>
              <a:rPr lang="en-US" dirty="0">
                <a:latin typeface="Cambria"/>
                <a:ea typeface="Times New Roman"/>
                <a:cs typeface="Times New Roman"/>
              </a:rPr>
              <a:t>every receipt.</a:t>
            </a:r>
            <a:r>
              <a:rPr lang="en-CA" dirty="0"/>
              <a:t> </a:t>
            </a:r>
            <a:endParaRPr lang="en-CA" dirty="0" smtClean="0"/>
          </a:p>
          <a:p>
            <a:pPr marL="914400" marR="95250" lvl="0" indent="-450850">
              <a:lnSpc>
                <a:spcPct val="150000"/>
              </a:lnSpc>
              <a:spcBef>
                <a:spcPts val="0"/>
              </a:spcBef>
              <a:spcAft>
                <a:spcPts val="0"/>
              </a:spcAft>
              <a:buClrTx/>
              <a:buFont typeface="+mj-lt"/>
              <a:buAutoNum type="arabicPeriod"/>
              <a:tabLst>
                <a:tab pos="539750" algn="l"/>
                <a:tab pos="688975" algn="l"/>
              </a:tabLst>
            </a:pPr>
            <a:r>
              <a:rPr lang="en-US" dirty="0" smtClean="0">
                <a:latin typeface="Cambria"/>
                <a:ea typeface="Times New Roman"/>
                <a:cs typeface="Times New Roman"/>
              </a:rPr>
              <a:t>Record </a:t>
            </a:r>
            <a:r>
              <a:rPr lang="en-US" dirty="0">
                <a:latin typeface="Cambria"/>
                <a:ea typeface="Times New Roman"/>
                <a:cs typeface="Times New Roman"/>
              </a:rPr>
              <a:t>every expense each </a:t>
            </a:r>
            <a:r>
              <a:rPr lang="en-US" dirty="0" smtClean="0">
                <a:latin typeface="Cambria"/>
                <a:ea typeface="Times New Roman"/>
                <a:cs typeface="Times New Roman"/>
              </a:rPr>
              <a:t>day.</a:t>
            </a:r>
          </a:p>
          <a:p>
            <a:pPr marL="914400" marR="95250" lvl="0" indent="-450850">
              <a:lnSpc>
                <a:spcPct val="150000"/>
              </a:lnSpc>
              <a:spcBef>
                <a:spcPts val="0"/>
              </a:spcBef>
              <a:spcAft>
                <a:spcPts val="0"/>
              </a:spcAft>
              <a:buClrTx/>
              <a:buFont typeface="+mj-lt"/>
              <a:buAutoNum type="arabicPeriod"/>
              <a:tabLst>
                <a:tab pos="539750" algn="l"/>
                <a:tab pos="688975" algn="l"/>
              </a:tabLst>
            </a:pPr>
            <a:r>
              <a:rPr lang="en-US" dirty="0">
                <a:latin typeface="Cambria"/>
                <a:ea typeface="Times New Roman"/>
                <a:cs typeface="Times New Roman"/>
              </a:rPr>
              <a:t>R</a:t>
            </a:r>
            <a:r>
              <a:rPr lang="en-US" dirty="0" smtClean="0">
                <a:latin typeface="Cambria"/>
                <a:ea typeface="Times New Roman"/>
                <a:cs typeface="Times New Roman"/>
              </a:rPr>
              <a:t>eview </a:t>
            </a:r>
            <a:r>
              <a:rPr lang="en-US" dirty="0">
                <a:latin typeface="Cambria"/>
                <a:ea typeface="Times New Roman"/>
                <a:cs typeface="Times New Roman"/>
              </a:rPr>
              <a:t>bank and credit card statements to see your additional </a:t>
            </a:r>
            <a:r>
              <a:rPr lang="en-US" dirty="0" smtClean="0">
                <a:latin typeface="Cambria"/>
                <a:ea typeface="Times New Roman"/>
                <a:cs typeface="Times New Roman"/>
              </a:rPr>
              <a:t>expenses.</a:t>
            </a:r>
          </a:p>
          <a:p>
            <a:pPr marL="914400" marR="95250" lvl="0" indent="-450850">
              <a:lnSpc>
                <a:spcPct val="150000"/>
              </a:lnSpc>
              <a:spcBef>
                <a:spcPts val="0"/>
              </a:spcBef>
              <a:spcAft>
                <a:spcPts val="0"/>
              </a:spcAft>
              <a:buClrTx/>
              <a:buFont typeface="+mj-lt"/>
              <a:buAutoNum type="arabicPeriod"/>
              <a:tabLst>
                <a:tab pos="539750" algn="l"/>
                <a:tab pos="688975" algn="l"/>
              </a:tabLst>
            </a:pPr>
            <a:r>
              <a:rPr lang="en-US" dirty="0">
                <a:latin typeface="Cambria"/>
                <a:ea typeface="Times New Roman"/>
                <a:cs typeface="Times New Roman"/>
              </a:rPr>
              <a:t>M</a:t>
            </a:r>
            <a:r>
              <a:rPr lang="en-US" dirty="0" smtClean="0">
                <a:latin typeface="Cambria"/>
                <a:ea typeface="Times New Roman"/>
                <a:cs typeface="Times New Roman"/>
              </a:rPr>
              <a:t>ake </a:t>
            </a:r>
            <a:r>
              <a:rPr lang="en-US" dirty="0">
                <a:latin typeface="Cambria"/>
                <a:ea typeface="Times New Roman"/>
                <a:cs typeface="Times New Roman"/>
              </a:rPr>
              <a:t>a list of variable </a:t>
            </a:r>
            <a:r>
              <a:rPr lang="en-US" dirty="0" smtClean="0">
                <a:latin typeface="Cambria"/>
                <a:ea typeface="Times New Roman"/>
                <a:cs typeface="Times New Roman"/>
              </a:rPr>
              <a:t>expenses.</a:t>
            </a:r>
            <a:endParaRPr lang="en-US" dirty="0"/>
          </a:p>
          <a:p>
            <a:pPr marL="914400" marR="95250" lvl="0" indent="-450850">
              <a:lnSpc>
                <a:spcPct val="150000"/>
              </a:lnSpc>
              <a:spcBef>
                <a:spcPts val="0"/>
              </a:spcBef>
              <a:spcAft>
                <a:spcPts val="0"/>
              </a:spcAft>
              <a:buClrTx/>
              <a:buFont typeface="+mj-lt"/>
              <a:buAutoNum type="arabicPeriod"/>
              <a:tabLst>
                <a:tab pos="539750" algn="l"/>
                <a:tab pos="688975" algn="l"/>
              </a:tabLst>
            </a:pPr>
            <a:r>
              <a:rPr lang="en-US" dirty="0" smtClean="0">
                <a:latin typeface="Cambria"/>
                <a:ea typeface="Times New Roman"/>
                <a:cs typeface="Times New Roman"/>
              </a:rPr>
              <a:t>Add up your expenses at the end of the month.</a:t>
            </a:r>
          </a:p>
          <a:p>
            <a:pPr marL="914400" marR="95250" lvl="0" indent="-450850">
              <a:lnSpc>
                <a:spcPct val="150000"/>
              </a:lnSpc>
              <a:spcBef>
                <a:spcPts val="0"/>
              </a:spcBef>
              <a:spcAft>
                <a:spcPts val="0"/>
              </a:spcAft>
              <a:buClrTx/>
              <a:buFont typeface="+mj-lt"/>
              <a:buAutoNum type="arabicPeriod"/>
              <a:tabLst>
                <a:tab pos="539750" algn="l"/>
                <a:tab pos="688975" algn="l"/>
              </a:tabLst>
            </a:pPr>
            <a:r>
              <a:rPr lang="en-US" dirty="0" smtClean="0">
                <a:latin typeface="Cambria"/>
                <a:ea typeface="Times New Roman"/>
                <a:cs typeface="Times New Roman"/>
              </a:rPr>
              <a:t>Do this for at least 3 months.</a:t>
            </a:r>
          </a:p>
        </p:txBody>
      </p:sp>
    </p:spTree>
    <p:extLst>
      <p:ext uri="{BB962C8B-B14F-4D97-AF65-F5344CB8AC3E}">
        <p14:creationId xmlns:p14="http://schemas.microsoft.com/office/powerpoint/2010/main" val="2198643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smtClean="0">
                <a:solidFill>
                  <a:schemeClr val="tx1"/>
                </a:solidFill>
              </a:rPr>
              <a:t>4. Expenses - Know </a:t>
            </a:r>
            <a:r>
              <a:rPr lang="en-US" b="1" dirty="0">
                <a:solidFill>
                  <a:schemeClr val="tx1"/>
                </a:solidFill>
              </a:rPr>
              <a:t>What You Spend</a:t>
            </a:r>
          </a:p>
        </p:txBody>
      </p:sp>
      <p:sp>
        <p:nvSpPr>
          <p:cNvPr id="3" name="Content Placeholder 2"/>
          <p:cNvSpPr>
            <a:spLocks noGrp="1"/>
          </p:cNvSpPr>
          <p:nvPr>
            <p:ph idx="1"/>
          </p:nvPr>
        </p:nvSpPr>
        <p:spPr/>
        <p:txBody>
          <a:bodyPr/>
          <a:lstStyle/>
          <a:p>
            <a:pPr marL="463550">
              <a:lnSpc>
                <a:spcPct val="150000"/>
              </a:lnSpc>
            </a:pPr>
            <a:r>
              <a:rPr lang="en-US" dirty="0"/>
              <a:t>It's easy to keep track of your daily expenses, once you get into the habit. </a:t>
            </a:r>
            <a:endParaRPr lang="en-US" dirty="0" smtClean="0"/>
          </a:p>
          <a:p>
            <a:pPr marL="914400" indent="-450850">
              <a:lnSpc>
                <a:spcPct val="150000"/>
              </a:lnSpc>
              <a:buClrTx/>
              <a:buFont typeface="+mj-lt"/>
              <a:buAutoNum type="arabicPeriod"/>
            </a:pPr>
            <a:r>
              <a:rPr lang="en-US" dirty="0" smtClean="0"/>
              <a:t>Get </a:t>
            </a:r>
            <a:r>
              <a:rPr lang="en-US" dirty="0"/>
              <a:t>a small notebook and write down each </a:t>
            </a:r>
            <a:r>
              <a:rPr lang="en-US" dirty="0" smtClean="0"/>
              <a:t>expense</a:t>
            </a:r>
            <a:r>
              <a:rPr lang="en-US" dirty="0"/>
              <a:t> </a:t>
            </a:r>
            <a:r>
              <a:rPr lang="en-US" dirty="0" smtClean="0"/>
              <a:t>or record your expenses on your iPad/computer.</a:t>
            </a:r>
          </a:p>
          <a:p>
            <a:pPr marL="914400" indent="-450850">
              <a:lnSpc>
                <a:spcPct val="150000"/>
              </a:lnSpc>
              <a:buClrTx/>
              <a:buFont typeface="+mj-lt"/>
              <a:buAutoNum type="arabicPeriod"/>
            </a:pPr>
            <a:r>
              <a:rPr lang="en-US" dirty="0" smtClean="0"/>
              <a:t>Look </a:t>
            </a:r>
            <a:r>
              <a:rPr lang="en-US" dirty="0"/>
              <a:t>at your banking and credit card </a:t>
            </a:r>
            <a:r>
              <a:rPr lang="en-US" dirty="0" smtClean="0"/>
              <a:t>statements </a:t>
            </a:r>
            <a:r>
              <a:rPr lang="en-US" dirty="0"/>
              <a:t>that will show your spending </a:t>
            </a:r>
            <a:r>
              <a:rPr lang="en-US" dirty="0" smtClean="0"/>
              <a:t>history</a:t>
            </a:r>
            <a:r>
              <a:rPr lang="en-US" dirty="0"/>
              <a:t>. </a:t>
            </a:r>
          </a:p>
          <a:p>
            <a:endParaRPr lang="en-US" dirty="0"/>
          </a:p>
        </p:txBody>
      </p:sp>
    </p:spTree>
    <p:extLst>
      <p:ext uri="{BB962C8B-B14F-4D97-AF65-F5344CB8AC3E}">
        <p14:creationId xmlns:p14="http://schemas.microsoft.com/office/powerpoint/2010/main" val="29433172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sz="3200" b="1" kern="1200" dirty="0" smtClean="0">
                <a:solidFill>
                  <a:schemeClr val="tx1"/>
                </a:solidFill>
              </a:rPr>
              <a:t>5. Controlling </a:t>
            </a:r>
            <a:r>
              <a:rPr lang="en-US" sz="3200" b="1" kern="1200" dirty="0">
                <a:solidFill>
                  <a:schemeClr val="tx1"/>
                </a:solidFill>
              </a:rPr>
              <a:t>Expenses and Spending</a:t>
            </a:r>
            <a:endParaRPr lang="en-US" sz="3200" b="1" dirty="0">
              <a:solidFill>
                <a:schemeClr val="tx1"/>
              </a:solidFill>
            </a:endParaRP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14600" y="1371600"/>
            <a:ext cx="5926138" cy="3703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C:\Users\edassist\AppData\Local\Microsoft\Windows\Temporary Internet Files\Content.IE5\U1BWB14B\MC900431621[1].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5238256"/>
            <a:ext cx="15240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0125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Introduction</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When you understand your finances you are in a better position to </a:t>
            </a:r>
          </a:p>
          <a:p>
            <a:pPr marL="914400" indent="-225425" eaLnBrk="1" fontAlgn="auto" hangingPunct="1">
              <a:lnSpc>
                <a:spcPct val="150000"/>
              </a:lnSpc>
              <a:spcAft>
                <a:spcPts val="0"/>
              </a:spcAft>
              <a:buClrTx/>
              <a:buFont typeface="Arial" panose="020B0604020202020204" pitchFamily="34" charset="0"/>
              <a:buChar char="•"/>
            </a:pPr>
            <a:r>
              <a:rPr lang="en-US" kern="1200" dirty="0">
                <a:solidFill>
                  <a:prstClr val="black"/>
                </a:solidFill>
                <a:latin typeface="Cambria" panose="02040503050406030204" pitchFamily="18" charset="0"/>
              </a:rPr>
              <a:t>c</a:t>
            </a:r>
            <a:r>
              <a:rPr lang="en-US" kern="1200" dirty="0" smtClean="0">
                <a:solidFill>
                  <a:prstClr val="black"/>
                </a:solidFill>
                <a:latin typeface="Cambria" panose="02040503050406030204" pitchFamily="18" charset="0"/>
              </a:rPr>
              <a:t>ontrol your </a:t>
            </a:r>
            <a:r>
              <a:rPr lang="en-US" kern="1200" dirty="0">
                <a:solidFill>
                  <a:prstClr val="black"/>
                </a:solidFill>
                <a:latin typeface="Cambria" panose="02040503050406030204" pitchFamily="18" charset="0"/>
              </a:rPr>
              <a:t>financial </a:t>
            </a:r>
            <a:r>
              <a:rPr lang="en-US" kern="1200" dirty="0" smtClean="0">
                <a:solidFill>
                  <a:prstClr val="black"/>
                </a:solidFill>
                <a:latin typeface="Cambria" panose="02040503050406030204" pitchFamily="18" charset="0"/>
              </a:rPr>
              <a:t>future</a:t>
            </a:r>
          </a:p>
          <a:p>
            <a:pPr marL="914400" indent="-225425" eaLnBrk="1" fontAlgn="auto" hangingPunct="1">
              <a:lnSpc>
                <a:spcPct val="150000"/>
              </a:lnSpc>
              <a:spcAft>
                <a:spcPts val="0"/>
              </a:spcAft>
              <a:buClrTx/>
              <a:buFont typeface="Arial" panose="020B0604020202020204" pitchFamily="34" charset="0"/>
              <a:buChar char="•"/>
            </a:pPr>
            <a:r>
              <a:rPr lang="en-US" kern="1200" dirty="0">
                <a:solidFill>
                  <a:prstClr val="black"/>
                </a:solidFill>
                <a:latin typeface="Cambria" panose="02040503050406030204" pitchFamily="18" charset="0"/>
              </a:rPr>
              <a:t>a</a:t>
            </a:r>
            <a:r>
              <a:rPr lang="en-US" kern="1200" dirty="0" smtClean="0">
                <a:solidFill>
                  <a:prstClr val="black"/>
                </a:solidFill>
                <a:latin typeface="Cambria" panose="02040503050406030204" pitchFamily="18" charset="0"/>
              </a:rPr>
              <a:t>chieve your life goals - e.g. take a trip, buy a computer, retire, save for your children’s education</a:t>
            </a:r>
            <a:endParaRPr lang="en-US" dirty="0"/>
          </a:p>
        </p:txBody>
      </p:sp>
    </p:spTree>
    <p:extLst>
      <p:ext uri="{BB962C8B-B14F-4D97-AF65-F5344CB8AC3E}">
        <p14:creationId xmlns:p14="http://schemas.microsoft.com/office/powerpoint/2010/main" val="3899110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6. How </a:t>
            </a:r>
            <a:r>
              <a:rPr lang="en-US" sz="3200" b="1" dirty="0">
                <a:solidFill>
                  <a:schemeClr val="tx1"/>
                </a:solidFill>
              </a:rPr>
              <a:t>to Budget</a:t>
            </a:r>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33600" y="1600200"/>
            <a:ext cx="6840538" cy="4275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3451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770063" indent="-1711325" algn="l"/>
            <a:r>
              <a:rPr lang="en-US" b="1" dirty="0">
                <a:solidFill>
                  <a:schemeClr val="tx1"/>
                </a:solidFill>
              </a:rPr>
              <a:t>6. How to Budget</a:t>
            </a:r>
            <a:endParaRPr lang="en-US" sz="3200" b="1" dirty="0">
              <a:solidFill>
                <a:schemeClr val="tx1"/>
              </a:solidFill>
            </a:endParaRPr>
          </a:p>
        </p:txBody>
      </p:sp>
      <p:sp>
        <p:nvSpPr>
          <p:cNvPr id="3" name="Content Placeholder 2"/>
          <p:cNvSpPr>
            <a:spLocks noGrp="1"/>
          </p:cNvSpPr>
          <p:nvPr>
            <p:ph idx="1"/>
          </p:nvPr>
        </p:nvSpPr>
        <p:spPr/>
        <p:txBody>
          <a:bodyPr/>
          <a:lstStyle/>
          <a:p>
            <a:pPr marL="463550">
              <a:lnSpc>
                <a:spcPct val="150000"/>
              </a:lnSpc>
            </a:pPr>
            <a:r>
              <a:rPr lang="en-US" dirty="0" smtClean="0"/>
              <a:t>Is </a:t>
            </a:r>
            <a:r>
              <a:rPr lang="en-US" dirty="0"/>
              <a:t>the difference between your income and expenses a positive or negative number? </a:t>
            </a:r>
          </a:p>
          <a:p>
            <a:pPr marL="457200" lvl="1" indent="0">
              <a:lnSpc>
                <a:spcPct val="150000"/>
              </a:lnSpc>
              <a:buNone/>
            </a:pPr>
            <a:endParaRPr lang="en-US" dirty="0"/>
          </a:p>
          <a:p>
            <a:pPr marL="403225" lvl="1" indent="60325">
              <a:lnSpc>
                <a:spcPct val="150000"/>
              </a:lnSpc>
              <a:buNone/>
            </a:pPr>
            <a:r>
              <a:rPr lang="en-US" dirty="0"/>
              <a:t>If it is positive, your income is greater than </a:t>
            </a:r>
            <a:r>
              <a:rPr lang="en-US" dirty="0" smtClean="0"/>
              <a:t>your </a:t>
            </a:r>
            <a:r>
              <a:rPr lang="en-US" dirty="0"/>
              <a:t>spending </a:t>
            </a:r>
            <a:r>
              <a:rPr lang="en-US" b="1" dirty="0"/>
              <a:t>= a surplus</a:t>
            </a:r>
          </a:p>
          <a:p>
            <a:pPr marL="403225" lvl="1" indent="60325">
              <a:lnSpc>
                <a:spcPct val="150000"/>
              </a:lnSpc>
              <a:buNone/>
            </a:pPr>
            <a:endParaRPr lang="en-US" dirty="0"/>
          </a:p>
          <a:p>
            <a:pPr marL="403225" lvl="1" indent="60325">
              <a:lnSpc>
                <a:spcPct val="150000"/>
              </a:lnSpc>
              <a:buNone/>
            </a:pPr>
            <a:r>
              <a:rPr lang="en-US" dirty="0"/>
              <a:t>If it is negative, your spending is greater than your income </a:t>
            </a:r>
            <a:r>
              <a:rPr lang="en-US" b="1" dirty="0"/>
              <a:t>= a </a:t>
            </a:r>
            <a:r>
              <a:rPr lang="en-US" b="1" dirty="0" smtClean="0"/>
              <a:t>deficit</a:t>
            </a:r>
          </a:p>
          <a:p>
            <a:endParaRPr lang="en-US" dirty="0"/>
          </a:p>
        </p:txBody>
      </p:sp>
    </p:spTree>
    <p:extLst>
      <p:ext uri="{BB962C8B-B14F-4D97-AF65-F5344CB8AC3E}">
        <p14:creationId xmlns:p14="http://schemas.microsoft.com/office/powerpoint/2010/main" val="4001045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chemeClr val="tx1"/>
                </a:solidFill>
              </a:rPr>
              <a:t>6. How to Budget</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If </a:t>
            </a:r>
            <a:r>
              <a:rPr lang="en-US" kern="1200" dirty="0">
                <a:solidFill>
                  <a:prstClr val="black"/>
                </a:solidFill>
                <a:latin typeface="Cambria" panose="02040503050406030204" pitchFamily="18" charset="0"/>
              </a:rPr>
              <a:t>you have a surplus/positive, you could use the money to</a:t>
            </a:r>
          </a:p>
          <a:p>
            <a:pPr marL="1033463" lvl="1" indent="-344488" eaLnBrk="1" fontAlgn="auto" hangingPunct="1">
              <a:lnSpc>
                <a:spcPct val="150000"/>
              </a:lnSpc>
              <a:spcAft>
                <a:spcPts val="0"/>
              </a:spcAft>
              <a:buSzTx/>
            </a:pPr>
            <a:r>
              <a:rPr lang="en-US" kern="1200" dirty="0">
                <a:solidFill>
                  <a:prstClr val="black"/>
                </a:solidFill>
                <a:latin typeface="Cambria" panose="02040503050406030204" pitchFamily="18" charset="0"/>
              </a:rPr>
              <a:t>pay down debt (especially high-interest debt, like credit card debt)</a:t>
            </a:r>
          </a:p>
          <a:p>
            <a:pPr marL="1033463" lvl="1" indent="-344488" eaLnBrk="1" fontAlgn="auto" hangingPunct="1">
              <a:lnSpc>
                <a:spcPct val="150000"/>
              </a:lnSpc>
              <a:spcAft>
                <a:spcPts val="0"/>
              </a:spcAft>
              <a:buClrTx/>
              <a:buSzTx/>
            </a:pPr>
            <a:r>
              <a:rPr lang="en-US" kern="1200" dirty="0">
                <a:solidFill>
                  <a:prstClr val="black"/>
                </a:solidFill>
                <a:latin typeface="Cambria" panose="02040503050406030204" pitchFamily="18" charset="0"/>
              </a:rPr>
              <a:t>add to your emergency fund</a:t>
            </a:r>
          </a:p>
          <a:p>
            <a:pPr marL="1033463" lvl="1" indent="-344488" eaLnBrk="1" fontAlgn="auto" hangingPunct="1">
              <a:lnSpc>
                <a:spcPct val="150000"/>
              </a:lnSpc>
              <a:spcAft>
                <a:spcPts val="0"/>
              </a:spcAft>
              <a:buClrTx/>
              <a:buSzTx/>
            </a:pPr>
            <a:r>
              <a:rPr lang="en-US" kern="1200" dirty="0">
                <a:solidFill>
                  <a:prstClr val="black"/>
                </a:solidFill>
                <a:latin typeface="Cambria" panose="02040503050406030204" pitchFamily="18" charset="0"/>
              </a:rPr>
              <a:t>increase your monthly savings amount</a:t>
            </a:r>
          </a:p>
          <a:p>
            <a:pPr marL="1033463" lvl="1" indent="-344488" eaLnBrk="1" fontAlgn="auto" hangingPunct="1">
              <a:lnSpc>
                <a:spcPct val="150000"/>
              </a:lnSpc>
              <a:spcAft>
                <a:spcPts val="0"/>
              </a:spcAft>
              <a:buClrTx/>
              <a:buSzTx/>
            </a:pPr>
            <a:r>
              <a:rPr lang="en-US" kern="1200" dirty="0">
                <a:solidFill>
                  <a:prstClr val="black"/>
                </a:solidFill>
                <a:latin typeface="Cambria" panose="02040503050406030204" pitchFamily="18" charset="0"/>
              </a:rPr>
              <a:t>invest some of the surplus to pay for future expenses like your children’s education or your retirement</a:t>
            </a:r>
          </a:p>
          <a:p>
            <a:endParaRPr lang="en-US" dirty="0"/>
          </a:p>
        </p:txBody>
      </p:sp>
    </p:spTree>
    <p:extLst>
      <p:ext uri="{BB962C8B-B14F-4D97-AF65-F5344CB8AC3E}">
        <p14:creationId xmlns:p14="http://schemas.microsoft.com/office/powerpoint/2010/main" val="2935073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chemeClr val="tx1"/>
                </a:solidFill>
              </a:rPr>
              <a:t>6. How to Budget</a:t>
            </a:r>
            <a:endParaRPr lang="en-US" sz="3200" b="1" dirty="0"/>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If </a:t>
            </a:r>
            <a:r>
              <a:rPr lang="en-US" kern="1200" dirty="0">
                <a:solidFill>
                  <a:prstClr val="black"/>
                </a:solidFill>
                <a:latin typeface="Cambria" panose="02040503050406030204" pitchFamily="18" charset="0"/>
              </a:rPr>
              <a:t>you have a deficit/negative, you need to make changes to balance your budget and get back to the plus side.  </a:t>
            </a:r>
          </a:p>
          <a:p>
            <a:endParaRPr lang="en-US" dirty="0"/>
          </a:p>
        </p:txBody>
      </p:sp>
    </p:spTree>
    <p:extLst>
      <p:ext uri="{BB962C8B-B14F-4D97-AF65-F5344CB8AC3E}">
        <p14:creationId xmlns:p14="http://schemas.microsoft.com/office/powerpoint/2010/main" val="3162281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chemeClr val="tx1"/>
                </a:solidFill>
              </a:rPr>
              <a:t>6. How to Budget</a:t>
            </a:r>
            <a:endParaRPr lang="en-US" dirty="0"/>
          </a:p>
        </p:txBody>
      </p:sp>
      <p:sp>
        <p:nvSpPr>
          <p:cNvPr id="3" name="Content Placeholder 2"/>
          <p:cNvSpPr>
            <a:spLocks noGrp="1"/>
          </p:cNvSpPr>
          <p:nvPr>
            <p:ph idx="1"/>
          </p:nvPr>
        </p:nvSpPr>
        <p:spPr>
          <a:xfrm>
            <a:off x="2133600" y="1219200"/>
            <a:ext cx="6840538" cy="5638800"/>
          </a:xfrm>
        </p:spPr>
        <p:txBody>
          <a:bodyPr/>
          <a:lstStyle/>
          <a:p>
            <a:pPr lvl="0" indent="463550" eaLnBrk="1" fontAlgn="auto" hangingPunct="1">
              <a:lnSpc>
                <a:spcPct val="150000"/>
              </a:lnSpc>
              <a:spcAft>
                <a:spcPts val="0"/>
              </a:spcAft>
              <a:buClrTx/>
            </a:pPr>
            <a:r>
              <a:rPr lang="en-US" kern="1200" dirty="0">
                <a:solidFill>
                  <a:prstClr val="black"/>
                </a:solidFill>
                <a:latin typeface="Cambria" panose="02040503050406030204" pitchFamily="18" charset="0"/>
              </a:rPr>
              <a:t>You should</a:t>
            </a:r>
          </a:p>
          <a:p>
            <a:pPr marL="1033463" lvl="1" indent="-344488" eaLnBrk="1" fontAlgn="auto" hangingPunct="1">
              <a:lnSpc>
                <a:spcPct val="150000"/>
              </a:lnSpc>
              <a:spcAft>
                <a:spcPts val="0"/>
              </a:spcAft>
              <a:buSzTx/>
            </a:pPr>
            <a:r>
              <a:rPr lang="en-US" kern="1200" dirty="0">
                <a:solidFill>
                  <a:prstClr val="black"/>
                </a:solidFill>
                <a:latin typeface="Cambria" panose="02040503050406030204" pitchFamily="18" charset="0"/>
              </a:rPr>
              <a:t>look at your spending in the </a:t>
            </a:r>
            <a:r>
              <a:rPr lang="en-US" b="1" kern="1200" dirty="0">
                <a:solidFill>
                  <a:prstClr val="black"/>
                </a:solidFill>
                <a:latin typeface="Cambria" panose="02040503050406030204" pitchFamily="18" charset="0"/>
              </a:rPr>
              <a:t>Wants</a:t>
            </a:r>
            <a:r>
              <a:rPr lang="en-US" kern="1200" dirty="0">
                <a:solidFill>
                  <a:prstClr val="black"/>
                </a:solidFill>
                <a:latin typeface="Cambria" panose="02040503050406030204" pitchFamily="18" charset="0"/>
              </a:rPr>
              <a:t> part of your budget and cut </a:t>
            </a:r>
            <a:r>
              <a:rPr lang="en-US" kern="1200" dirty="0" smtClean="0">
                <a:solidFill>
                  <a:prstClr val="black"/>
                </a:solidFill>
                <a:latin typeface="Cambria" panose="02040503050406030204" pitchFamily="18" charset="0"/>
              </a:rPr>
              <a:t>back</a:t>
            </a:r>
          </a:p>
          <a:p>
            <a:pPr marL="1033463" lvl="1" indent="-344488" eaLnBrk="1" fontAlgn="auto" hangingPunct="1">
              <a:lnSpc>
                <a:spcPct val="150000"/>
              </a:lnSpc>
              <a:spcAft>
                <a:spcPts val="0"/>
              </a:spcAft>
              <a:buClrTx/>
              <a:buSzTx/>
              <a:buNone/>
            </a:pPr>
            <a:endParaRPr lang="en-US" kern="1200" dirty="0">
              <a:solidFill>
                <a:prstClr val="black"/>
              </a:solidFill>
              <a:latin typeface="Cambria" panose="02040503050406030204" pitchFamily="18" charset="0"/>
            </a:endParaRPr>
          </a:p>
          <a:p>
            <a:pPr marL="1033463" lvl="1" indent="-344488" eaLnBrk="1" fontAlgn="auto" hangingPunct="1">
              <a:lnSpc>
                <a:spcPct val="150000"/>
              </a:lnSpc>
              <a:spcAft>
                <a:spcPts val="0"/>
              </a:spcAft>
              <a:buClrTx/>
              <a:buSzTx/>
            </a:pPr>
            <a:r>
              <a:rPr lang="en-US" kern="1200" dirty="0">
                <a:solidFill>
                  <a:prstClr val="black"/>
                </a:solidFill>
                <a:latin typeface="Cambria" panose="02040503050406030204" pitchFamily="18" charset="0"/>
              </a:rPr>
              <a:t>find better rates for your internet, phone, banking, and other services </a:t>
            </a:r>
            <a:endParaRPr lang="en-US" kern="1200" dirty="0" smtClean="0">
              <a:solidFill>
                <a:prstClr val="black"/>
              </a:solidFill>
              <a:latin typeface="Cambria" panose="02040503050406030204" pitchFamily="18" charset="0"/>
            </a:endParaRPr>
          </a:p>
          <a:p>
            <a:pPr marL="1033463" lvl="1" indent="-344488" eaLnBrk="1" fontAlgn="auto" hangingPunct="1">
              <a:lnSpc>
                <a:spcPct val="150000"/>
              </a:lnSpc>
              <a:spcAft>
                <a:spcPts val="0"/>
              </a:spcAft>
              <a:buClrTx/>
              <a:buSzTx/>
              <a:buNone/>
            </a:pPr>
            <a:endParaRPr lang="en-US" kern="1200" dirty="0">
              <a:solidFill>
                <a:prstClr val="black"/>
              </a:solidFill>
              <a:latin typeface="Cambria" panose="02040503050406030204" pitchFamily="18" charset="0"/>
            </a:endParaRPr>
          </a:p>
          <a:p>
            <a:pPr marL="1033463" lvl="1" indent="-344488" eaLnBrk="1" fontAlgn="auto" hangingPunct="1">
              <a:lnSpc>
                <a:spcPct val="150000"/>
              </a:lnSpc>
              <a:spcAft>
                <a:spcPts val="0"/>
              </a:spcAft>
              <a:buClrTx/>
              <a:buSzTx/>
            </a:pPr>
            <a:r>
              <a:rPr lang="en-US" kern="1200" dirty="0">
                <a:solidFill>
                  <a:prstClr val="black"/>
                </a:solidFill>
                <a:latin typeface="Cambria" panose="02040503050406030204" pitchFamily="18" charset="0"/>
              </a:rPr>
              <a:t>increase your </a:t>
            </a:r>
            <a:r>
              <a:rPr lang="en-US" kern="1200" dirty="0" smtClean="0">
                <a:solidFill>
                  <a:prstClr val="black"/>
                </a:solidFill>
                <a:latin typeface="Cambria" panose="02040503050406030204" pitchFamily="18" charset="0"/>
              </a:rPr>
              <a:t>income (get </a:t>
            </a:r>
            <a:r>
              <a:rPr lang="en-US" kern="1200" dirty="0">
                <a:solidFill>
                  <a:prstClr val="black"/>
                </a:solidFill>
                <a:latin typeface="Cambria" panose="02040503050406030204" pitchFamily="18" charset="0"/>
              </a:rPr>
              <a:t>a different job or a part time job (speak to a </a:t>
            </a:r>
            <a:r>
              <a:rPr lang="en-US" kern="1200" dirty="0" smtClean="0">
                <a:solidFill>
                  <a:prstClr val="black"/>
                </a:solidFill>
                <a:latin typeface="Cambria" panose="02040503050406030204" pitchFamily="18" charset="0"/>
              </a:rPr>
              <a:t>Employment Counselor</a:t>
            </a:r>
            <a:r>
              <a:rPr lang="en-US" kern="1200" dirty="0">
                <a:solidFill>
                  <a:prstClr val="black"/>
                </a:solidFill>
                <a:latin typeface="Cambria" panose="02040503050406030204" pitchFamily="18" charset="0"/>
              </a:rPr>
              <a:t>)</a:t>
            </a:r>
          </a:p>
          <a:p>
            <a:endParaRPr lang="en-US" dirty="0"/>
          </a:p>
        </p:txBody>
      </p:sp>
    </p:spTree>
    <p:extLst>
      <p:ext uri="{BB962C8B-B14F-4D97-AF65-F5344CB8AC3E}">
        <p14:creationId xmlns:p14="http://schemas.microsoft.com/office/powerpoint/2010/main" val="33518704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chemeClr val="tx1"/>
                </a:solidFill>
              </a:rPr>
              <a:t>6. How to Budget</a:t>
            </a:r>
            <a:endParaRPr lang="en-US" dirty="0"/>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Your budget isn't a one-time thing – look at it often.  </a:t>
            </a:r>
            <a:endParaRPr lang="en-US" kern="1200" dirty="0" smtClean="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You </a:t>
            </a:r>
            <a:r>
              <a:rPr lang="en-US" kern="1200" dirty="0">
                <a:solidFill>
                  <a:prstClr val="black"/>
                </a:solidFill>
                <a:latin typeface="Cambria" panose="02040503050406030204" pitchFamily="18" charset="0"/>
              </a:rPr>
              <a:t>will want to</a:t>
            </a:r>
          </a:p>
          <a:p>
            <a:pPr marL="1033463" lvl="1" indent="-344488" eaLnBrk="1" fontAlgn="auto" hangingPunct="1">
              <a:lnSpc>
                <a:spcPct val="150000"/>
              </a:lnSpc>
              <a:spcAft>
                <a:spcPts val="0"/>
              </a:spcAft>
              <a:buSzTx/>
            </a:pPr>
            <a:r>
              <a:rPr lang="en-US" kern="1200" dirty="0">
                <a:solidFill>
                  <a:prstClr val="black"/>
                </a:solidFill>
                <a:latin typeface="Cambria" panose="02040503050406030204" pitchFamily="18" charset="0"/>
              </a:rPr>
              <a:t>check to make sure that your income and expenses figures are still </a:t>
            </a:r>
            <a:r>
              <a:rPr lang="en-US" kern="1200" dirty="0" smtClean="0">
                <a:solidFill>
                  <a:prstClr val="black"/>
                </a:solidFill>
                <a:latin typeface="Cambria" panose="02040503050406030204" pitchFamily="18" charset="0"/>
              </a:rPr>
              <a:t>true</a:t>
            </a:r>
          </a:p>
          <a:p>
            <a:pPr marL="1033463" lvl="1" indent="-344488" eaLnBrk="1" fontAlgn="auto" hangingPunct="1">
              <a:lnSpc>
                <a:spcPct val="150000"/>
              </a:lnSpc>
              <a:spcAft>
                <a:spcPts val="0"/>
              </a:spcAft>
              <a:buSzTx/>
            </a:pPr>
            <a:r>
              <a:rPr lang="en-US" kern="1200" dirty="0" smtClean="0">
                <a:solidFill>
                  <a:prstClr val="black"/>
                </a:solidFill>
                <a:latin typeface="Cambria" panose="02040503050406030204" pitchFamily="18" charset="0"/>
              </a:rPr>
              <a:t>change </a:t>
            </a:r>
            <a:r>
              <a:rPr lang="en-US" kern="1200" dirty="0">
                <a:solidFill>
                  <a:prstClr val="black"/>
                </a:solidFill>
                <a:latin typeface="Cambria" panose="02040503050406030204" pitchFamily="18" charset="0"/>
              </a:rPr>
              <a:t>your budget to match your true income and expenses</a:t>
            </a:r>
          </a:p>
          <a:p>
            <a:pPr marL="1033463" lvl="1" indent="-344488" eaLnBrk="1" fontAlgn="auto" hangingPunct="1">
              <a:lnSpc>
                <a:spcPct val="150000"/>
              </a:lnSpc>
              <a:spcAft>
                <a:spcPts val="0"/>
              </a:spcAft>
              <a:buSzTx/>
            </a:pPr>
            <a:r>
              <a:rPr lang="en-US" kern="1200" dirty="0">
                <a:solidFill>
                  <a:prstClr val="black"/>
                </a:solidFill>
                <a:latin typeface="Cambria" panose="02040503050406030204" pitchFamily="18" charset="0"/>
              </a:rPr>
              <a:t>make sure you are keeping up with your savings and debt repayment plan</a:t>
            </a:r>
          </a:p>
          <a:p>
            <a:endParaRPr lang="en-US" dirty="0"/>
          </a:p>
        </p:txBody>
      </p:sp>
    </p:spTree>
    <p:extLst>
      <p:ext uri="{BB962C8B-B14F-4D97-AF65-F5344CB8AC3E}">
        <p14:creationId xmlns:p14="http://schemas.microsoft.com/office/powerpoint/2010/main" val="3685649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chemeClr val="tx1"/>
                </a:solidFill>
              </a:rPr>
              <a:t>6. How to Budget</a:t>
            </a:r>
            <a:endParaRPr lang="en-US" dirty="0"/>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Your budget isn't a one-time thing – look at it often.  </a:t>
            </a:r>
            <a:endParaRPr lang="en-US" kern="1200" dirty="0" smtClean="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You </a:t>
            </a:r>
            <a:r>
              <a:rPr lang="en-US" kern="1200" dirty="0">
                <a:solidFill>
                  <a:prstClr val="black"/>
                </a:solidFill>
                <a:latin typeface="Cambria" panose="02040503050406030204" pitchFamily="18" charset="0"/>
              </a:rPr>
              <a:t>will want to</a:t>
            </a:r>
          </a:p>
          <a:p>
            <a:pPr marL="1033463" lvl="1" indent="-344488" eaLnBrk="1" fontAlgn="auto" hangingPunct="1">
              <a:lnSpc>
                <a:spcPct val="150000"/>
              </a:lnSpc>
              <a:spcAft>
                <a:spcPts val="0"/>
              </a:spcAft>
              <a:buSzTx/>
            </a:pPr>
            <a:r>
              <a:rPr lang="en-US" kern="1200" dirty="0" smtClean="0">
                <a:solidFill>
                  <a:prstClr val="black"/>
                </a:solidFill>
                <a:latin typeface="Cambria" panose="02040503050406030204" pitchFamily="18" charset="0"/>
              </a:rPr>
              <a:t>consider </a:t>
            </a:r>
            <a:r>
              <a:rPr lang="en-US" kern="1200" dirty="0">
                <a:solidFill>
                  <a:prstClr val="black"/>
                </a:solidFill>
                <a:latin typeface="Cambria" panose="02040503050406030204" pitchFamily="18" charset="0"/>
              </a:rPr>
              <a:t>increasing the amount you save or repay each month </a:t>
            </a:r>
          </a:p>
          <a:p>
            <a:pPr marL="1033463" lvl="1" indent="-344488" eaLnBrk="1" fontAlgn="auto" hangingPunct="1">
              <a:lnSpc>
                <a:spcPct val="150000"/>
              </a:lnSpc>
              <a:spcAft>
                <a:spcPts val="0"/>
              </a:spcAft>
              <a:buSzTx/>
            </a:pPr>
            <a:r>
              <a:rPr lang="en-US" kern="1200" dirty="0">
                <a:solidFill>
                  <a:prstClr val="black"/>
                </a:solidFill>
                <a:latin typeface="Cambria" panose="02040503050406030204" pitchFamily="18" charset="0"/>
              </a:rPr>
              <a:t>look at ways to cut your spending</a:t>
            </a:r>
          </a:p>
          <a:p>
            <a:endParaRPr lang="en-US" dirty="0"/>
          </a:p>
        </p:txBody>
      </p:sp>
    </p:spTree>
    <p:extLst>
      <p:ext uri="{BB962C8B-B14F-4D97-AF65-F5344CB8AC3E}">
        <p14:creationId xmlns:p14="http://schemas.microsoft.com/office/powerpoint/2010/main" val="12650605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2232025" indent="-2232025" algn="l"/>
            <a:r>
              <a:rPr lang="en-US" sz="3200" b="1" kern="1200" dirty="0">
                <a:solidFill>
                  <a:prstClr val="black"/>
                </a:solidFill>
                <a:latin typeface="Cambria" panose="02040503050406030204" pitchFamily="18" charset="0"/>
              </a:rPr>
              <a:t>Case Study: </a:t>
            </a:r>
            <a:r>
              <a:rPr lang="en-US" sz="3200" b="1" kern="1200" dirty="0" smtClean="0">
                <a:solidFill>
                  <a:prstClr val="black"/>
                </a:solidFill>
                <a:latin typeface="Cambria" panose="02040503050406030204" pitchFamily="18" charset="0"/>
              </a:rPr>
              <a:t>Tackling </a:t>
            </a:r>
            <a:r>
              <a:rPr lang="en-US" sz="3200" b="1" kern="1200" dirty="0">
                <a:solidFill>
                  <a:prstClr val="black"/>
                </a:solidFill>
                <a:latin typeface="Cambria" panose="02040503050406030204" pitchFamily="18" charset="0"/>
              </a:rPr>
              <a:t>Spending Problems</a:t>
            </a:r>
            <a:endParaRPr lang="en-US" sz="3200" b="1" dirty="0"/>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667000" y="1752600"/>
            <a:ext cx="5791200" cy="3462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3988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04800"/>
            <a:ext cx="6840538" cy="1249362"/>
          </a:xfrm>
        </p:spPr>
        <p:txBody>
          <a:bodyPr/>
          <a:lstStyle/>
          <a:p>
            <a:pPr marL="463550" indent="-463550" algn="l">
              <a:tabLst>
                <a:tab pos="463550" algn="l"/>
              </a:tabLst>
            </a:pPr>
            <a:r>
              <a:rPr lang="en-US" b="1" dirty="0">
                <a:solidFill>
                  <a:schemeClr val="tx1"/>
                </a:solidFill>
              </a:rPr>
              <a:t>6. How to </a:t>
            </a:r>
            <a:r>
              <a:rPr lang="en-US" b="1" dirty="0" smtClean="0">
                <a:solidFill>
                  <a:schemeClr val="tx1"/>
                </a:solidFill>
              </a:rPr>
              <a:t>Budget</a:t>
            </a:r>
            <a:r>
              <a:rPr lang="en-US" b="1" dirty="0">
                <a:solidFill>
                  <a:schemeClr val="tx1"/>
                </a:solidFill>
              </a:rPr>
              <a:t/>
            </a:r>
            <a:br>
              <a:rPr lang="en-US" b="1" dirty="0">
                <a:solidFill>
                  <a:schemeClr val="tx1"/>
                </a:solidFill>
              </a:rPr>
            </a:br>
            <a:r>
              <a:rPr lang="en-US" sz="2800" dirty="0" smtClean="0"/>
              <a:t>Lessons Learned About Budgeting</a:t>
            </a:r>
            <a:endParaRPr lang="en-US" sz="2800" dirty="0"/>
          </a:p>
        </p:txBody>
      </p:sp>
      <p:sp>
        <p:nvSpPr>
          <p:cNvPr id="3" name="Content Placeholder 2"/>
          <p:cNvSpPr>
            <a:spLocks noGrp="1"/>
          </p:cNvSpPr>
          <p:nvPr>
            <p:ph idx="1"/>
          </p:nvPr>
        </p:nvSpPr>
        <p:spPr>
          <a:xfrm>
            <a:off x="2133600" y="1524000"/>
            <a:ext cx="6840538" cy="4997450"/>
          </a:xfrm>
        </p:spPr>
        <p:txBody>
          <a:bodyPr/>
          <a:lstStyle/>
          <a:p>
            <a:pPr marL="914400" indent="-450850">
              <a:lnSpc>
                <a:spcPct val="150000"/>
              </a:lnSpc>
              <a:buClrTx/>
              <a:buAutoNum type="arabicPeriod"/>
              <a:tabLst>
                <a:tab pos="914400" algn="l"/>
              </a:tabLst>
            </a:pPr>
            <a:r>
              <a:rPr lang="en-US" dirty="0" smtClean="0"/>
              <a:t>Tracking your spending is important so you know where your money is going.</a:t>
            </a:r>
          </a:p>
          <a:p>
            <a:pPr marL="914400" indent="-450850">
              <a:lnSpc>
                <a:spcPct val="150000"/>
              </a:lnSpc>
              <a:buClrTx/>
              <a:buAutoNum type="arabicPeriod"/>
              <a:tabLst>
                <a:tab pos="914400" algn="l"/>
              </a:tabLst>
            </a:pPr>
            <a:r>
              <a:rPr lang="en-US" dirty="0" smtClean="0"/>
              <a:t>Putting income and expenses together in a budget gives you a true picture of where you stand. </a:t>
            </a:r>
          </a:p>
          <a:p>
            <a:pPr marL="914400" indent="-450850">
              <a:lnSpc>
                <a:spcPct val="150000"/>
              </a:lnSpc>
              <a:buClrTx/>
              <a:buAutoNum type="arabicPeriod"/>
              <a:tabLst>
                <a:tab pos="914400" algn="l"/>
              </a:tabLst>
            </a:pPr>
            <a:r>
              <a:rPr lang="en-US" dirty="0" smtClean="0"/>
              <a:t>Saving money can be done by reducing expenses for things that aren’t needed and by making lifestyle changes.</a:t>
            </a:r>
          </a:p>
        </p:txBody>
      </p:sp>
    </p:spTree>
    <p:extLst>
      <p:ext uri="{BB962C8B-B14F-4D97-AF65-F5344CB8AC3E}">
        <p14:creationId xmlns:p14="http://schemas.microsoft.com/office/powerpoint/2010/main" val="41006075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a:solidFill>
                  <a:schemeClr val="tx1"/>
                </a:solidFill>
              </a:rPr>
              <a:t>6. How to Budget</a:t>
            </a:r>
            <a:br>
              <a:rPr lang="en-US" b="1" dirty="0">
                <a:solidFill>
                  <a:schemeClr val="tx1"/>
                </a:solidFill>
              </a:rPr>
            </a:br>
            <a:r>
              <a:rPr lang="en-US" sz="2800" dirty="0"/>
              <a:t>Lessons Learned About Budgeting</a:t>
            </a:r>
            <a:endParaRPr lang="en-US" sz="2800" b="1" dirty="0"/>
          </a:p>
        </p:txBody>
      </p:sp>
      <p:sp>
        <p:nvSpPr>
          <p:cNvPr id="3" name="Content Placeholder 2"/>
          <p:cNvSpPr>
            <a:spLocks noGrp="1"/>
          </p:cNvSpPr>
          <p:nvPr>
            <p:ph idx="1"/>
          </p:nvPr>
        </p:nvSpPr>
        <p:spPr/>
        <p:txBody>
          <a:bodyPr/>
          <a:lstStyle/>
          <a:p>
            <a:pPr marL="914400" indent="-450850">
              <a:lnSpc>
                <a:spcPct val="150000"/>
              </a:lnSpc>
              <a:tabLst>
                <a:tab pos="404813" algn="l"/>
              </a:tabLst>
            </a:pPr>
            <a:r>
              <a:rPr lang="en-US" dirty="0" smtClean="0"/>
              <a:t>4.	Tracking the cash spent or when debit is used is important to the overall budget.</a:t>
            </a:r>
          </a:p>
          <a:p>
            <a:pPr marL="688975" indent="-225425">
              <a:lnSpc>
                <a:spcPct val="150000"/>
              </a:lnSpc>
              <a:tabLst>
                <a:tab pos="404813" algn="l"/>
              </a:tabLst>
            </a:pPr>
            <a:r>
              <a:rPr lang="en-US" dirty="0" smtClean="0"/>
              <a:t>5.	Talking about finances and planning is 	important.</a:t>
            </a:r>
            <a:endParaRPr lang="en-US" dirty="0"/>
          </a:p>
        </p:txBody>
      </p:sp>
      <p:pic>
        <p:nvPicPr>
          <p:cNvPr id="4098" name="Picture 2" descr="C:\Users\edassist\AppData\Local\Microsoft\Windows\Temporary Internet Files\Content.IE5\WA1LS8UX\MP90014906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4413504"/>
            <a:ext cx="3657600" cy="244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271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1. Introduction</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When you understand your finances you are in a better position to </a:t>
            </a:r>
          </a:p>
          <a:p>
            <a:pPr marL="914400" indent="-225425" eaLnBrk="1" fontAlgn="auto" hangingPunct="1">
              <a:lnSpc>
                <a:spcPct val="150000"/>
              </a:lnSpc>
              <a:spcAft>
                <a:spcPts val="0"/>
              </a:spcAft>
              <a:buClrTx/>
              <a:buFont typeface="Arial" panose="020B0604020202020204" pitchFamily="34" charset="0"/>
              <a:buChar char="•"/>
            </a:pPr>
            <a:r>
              <a:rPr lang="en-US" kern="1200" dirty="0" smtClean="0">
                <a:solidFill>
                  <a:prstClr val="black"/>
                </a:solidFill>
                <a:latin typeface="Cambria" panose="02040503050406030204" pitchFamily="18" charset="0"/>
              </a:rPr>
              <a:t>provide for yourself and your family</a:t>
            </a:r>
          </a:p>
          <a:p>
            <a:pPr marL="914400" indent="-225425" eaLnBrk="1" fontAlgn="auto" hangingPunct="1">
              <a:lnSpc>
                <a:spcPct val="150000"/>
              </a:lnSpc>
              <a:spcAft>
                <a:spcPts val="0"/>
              </a:spcAft>
              <a:buClrTx/>
              <a:buFont typeface="Arial" panose="020B0604020202020204" pitchFamily="34" charset="0"/>
              <a:buChar char="•"/>
            </a:pPr>
            <a:r>
              <a:rPr lang="en-US" kern="1200" dirty="0">
                <a:solidFill>
                  <a:prstClr val="black"/>
                </a:solidFill>
                <a:latin typeface="Cambria" panose="02040503050406030204" pitchFamily="18" charset="0"/>
              </a:rPr>
              <a:t>b</a:t>
            </a:r>
            <a:r>
              <a:rPr lang="en-US" kern="1200" dirty="0" smtClean="0">
                <a:solidFill>
                  <a:prstClr val="black"/>
                </a:solidFill>
                <a:latin typeface="Cambria" panose="02040503050406030204" pitchFamily="18" charset="0"/>
              </a:rPr>
              <a:t>e a smarter consumer</a:t>
            </a:r>
          </a:p>
          <a:p>
            <a:pPr marL="914400" indent="-225425" eaLnBrk="1" fontAlgn="auto" hangingPunct="1">
              <a:lnSpc>
                <a:spcPct val="150000"/>
              </a:lnSpc>
              <a:spcAft>
                <a:spcPts val="0"/>
              </a:spcAft>
              <a:buClrTx/>
              <a:buFont typeface="Arial" panose="020B0604020202020204" pitchFamily="34" charset="0"/>
              <a:buChar char="•"/>
            </a:pPr>
            <a:r>
              <a:rPr lang="en-US" kern="1200" dirty="0">
                <a:solidFill>
                  <a:prstClr val="black"/>
                </a:solidFill>
                <a:latin typeface="Cambria" panose="02040503050406030204" pitchFamily="18" charset="0"/>
              </a:rPr>
              <a:t>s</a:t>
            </a:r>
            <a:r>
              <a:rPr lang="en-US" kern="1200" dirty="0" smtClean="0">
                <a:solidFill>
                  <a:prstClr val="black"/>
                </a:solidFill>
                <a:latin typeface="Cambria" panose="02040503050406030204" pitchFamily="18" charset="0"/>
              </a:rPr>
              <a:t>tretch your money further</a:t>
            </a:r>
          </a:p>
          <a:p>
            <a:pPr marL="914400" indent="-225425" eaLnBrk="1" fontAlgn="auto" hangingPunct="1">
              <a:lnSpc>
                <a:spcPct val="150000"/>
              </a:lnSpc>
              <a:spcAft>
                <a:spcPts val="0"/>
              </a:spcAft>
              <a:buClrTx/>
              <a:buFont typeface="Arial" panose="020B0604020202020204" pitchFamily="34" charset="0"/>
              <a:buChar char="•"/>
            </a:pPr>
            <a:r>
              <a:rPr lang="en-US" kern="1200" dirty="0">
                <a:solidFill>
                  <a:prstClr val="black"/>
                </a:solidFill>
                <a:latin typeface="Cambria" panose="02040503050406030204" pitchFamily="18" charset="0"/>
              </a:rPr>
              <a:t>r</a:t>
            </a:r>
            <a:r>
              <a:rPr lang="en-US" kern="1200" dirty="0" smtClean="0">
                <a:solidFill>
                  <a:prstClr val="black"/>
                </a:solidFill>
                <a:latin typeface="Cambria" panose="02040503050406030204" pitchFamily="18" charset="0"/>
              </a:rPr>
              <a:t>educe your stress and sleep better at night</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3474865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a:solidFill>
                  <a:schemeClr val="tx1"/>
                </a:solidFill>
              </a:rPr>
              <a:t>6. How to Budget</a:t>
            </a:r>
            <a:br>
              <a:rPr lang="en-US" b="1" dirty="0">
                <a:solidFill>
                  <a:schemeClr val="tx1"/>
                </a:solidFill>
              </a:rPr>
            </a:br>
            <a:r>
              <a:rPr lang="en-US" sz="2800" dirty="0" smtClean="0"/>
              <a:t>Getting Your Spending Under Control</a:t>
            </a:r>
            <a:endParaRPr lang="en-US" sz="2800" dirty="0"/>
          </a:p>
        </p:txBody>
      </p:sp>
      <p:sp>
        <p:nvSpPr>
          <p:cNvPr id="3" name="Content Placeholder 2"/>
          <p:cNvSpPr>
            <a:spLocks noGrp="1"/>
          </p:cNvSpPr>
          <p:nvPr>
            <p:ph idx="1"/>
          </p:nvPr>
        </p:nvSpPr>
        <p:spPr>
          <a:xfrm>
            <a:off x="2133600" y="1752600"/>
            <a:ext cx="6840538" cy="4997450"/>
          </a:xfrm>
        </p:spPr>
        <p:txBody>
          <a:bodyPr/>
          <a:lstStyle/>
          <a:p>
            <a:pPr marL="463550">
              <a:lnSpc>
                <a:spcPct val="150000"/>
              </a:lnSpc>
            </a:pPr>
            <a:r>
              <a:rPr lang="en-US" dirty="0" smtClean="0"/>
              <a:t>It costs money to live.  You need to pay for things you need to live like</a:t>
            </a:r>
          </a:p>
          <a:p>
            <a:pPr marL="1033463" indent="-344488">
              <a:lnSpc>
                <a:spcPct val="150000"/>
              </a:lnSpc>
              <a:buClrTx/>
              <a:buFont typeface="Arial" panose="020B0604020202020204" pitchFamily="34" charset="0"/>
              <a:buChar char="•"/>
            </a:pPr>
            <a:r>
              <a:rPr lang="en-US" dirty="0" smtClean="0"/>
              <a:t>food</a:t>
            </a:r>
          </a:p>
          <a:p>
            <a:pPr marL="1033463" indent="-344488">
              <a:lnSpc>
                <a:spcPct val="150000"/>
              </a:lnSpc>
              <a:buClrTx/>
              <a:buFont typeface="Arial" panose="020B0604020202020204" pitchFamily="34" charset="0"/>
              <a:buChar char="•"/>
            </a:pPr>
            <a:r>
              <a:rPr lang="en-US" dirty="0"/>
              <a:t>c</a:t>
            </a:r>
            <a:r>
              <a:rPr lang="en-US" dirty="0" smtClean="0"/>
              <a:t>lothing</a:t>
            </a:r>
          </a:p>
          <a:p>
            <a:pPr marL="1033463" indent="-344488">
              <a:lnSpc>
                <a:spcPct val="150000"/>
              </a:lnSpc>
              <a:buClrTx/>
              <a:buFont typeface="Arial" panose="020B0604020202020204" pitchFamily="34" charset="0"/>
              <a:buChar char="•"/>
            </a:pPr>
            <a:r>
              <a:rPr lang="en-US" dirty="0"/>
              <a:t>h</a:t>
            </a:r>
            <a:r>
              <a:rPr lang="en-US" dirty="0" smtClean="0"/>
              <a:t>ousing</a:t>
            </a:r>
          </a:p>
          <a:p>
            <a:pPr marL="1033463" indent="-344488">
              <a:lnSpc>
                <a:spcPct val="150000"/>
              </a:lnSpc>
              <a:buClrTx/>
              <a:buFont typeface="Arial" panose="020B0604020202020204" pitchFamily="34" charset="0"/>
              <a:buChar char="•"/>
            </a:pPr>
            <a:r>
              <a:rPr lang="en-US" dirty="0"/>
              <a:t>t</a:t>
            </a:r>
            <a:r>
              <a:rPr lang="en-US" dirty="0" smtClean="0"/>
              <a:t>ransportation</a:t>
            </a:r>
          </a:p>
          <a:p>
            <a:endParaRPr lang="en-US" dirty="0" smtClean="0"/>
          </a:p>
          <a:p>
            <a:pPr marL="862013" lvl="1" indent="-404813"/>
            <a:endParaRPr lang="en-US" dirty="0"/>
          </a:p>
        </p:txBody>
      </p:sp>
    </p:spTree>
    <p:extLst>
      <p:ext uri="{BB962C8B-B14F-4D97-AF65-F5344CB8AC3E}">
        <p14:creationId xmlns:p14="http://schemas.microsoft.com/office/powerpoint/2010/main" val="3113855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a:solidFill>
                  <a:schemeClr val="tx1"/>
                </a:solidFill>
              </a:rPr>
              <a:t>6. How to Budget</a:t>
            </a:r>
            <a:br>
              <a:rPr lang="en-US" b="1" dirty="0">
                <a:solidFill>
                  <a:schemeClr val="tx1"/>
                </a:solidFill>
              </a:rPr>
            </a:br>
            <a:r>
              <a:rPr lang="en-US" sz="2800" dirty="0"/>
              <a:t>Getting Your Spending Under Control</a:t>
            </a:r>
            <a:endParaRPr lang="en-US" sz="2800" b="1" dirty="0"/>
          </a:p>
        </p:txBody>
      </p:sp>
      <p:sp>
        <p:nvSpPr>
          <p:cNvPr id="3" name="Content Placeholder 2"/>
          <p:cNvSpPr>
            <a:spLocks noGrp="1"/>
          </p:cNvSpPr>
          <p:nvPr>
            <p:ph idx="1"/>
          </p:nvPr>
        </p:nvSpPr>
        <p:spPr>
          <a:xfrm>
            <a:off x="2133600" y="1752600"/>
            <a:ext cx="6840538" cy="4997450"/>
          </a:xfrm>
        </p:spPr>
        <p:txBody>
          <a:bodyPr/>
          <a:lstStyle/>
          <a:p>
            <a:pPr indent="463550"/>
            <a:r>
              <a:rPr lang="en-US" dirty="0" smtClean="0"/>
              <a:t>You may also want money for things like</a:t>
            </a:r>
          </a:p>
          <a:p>
            <a:pPr marL="1033463" indent="-344488">
              <a:buClrTx/>
              <a:buFont typeface="Arial" panose="020B0604020202020204" pitchFamily="34" charset="0"/>
              <a:buChar char="•"/>
            </a:pPr>
            <a:r>
              <a:rPr lang="en-US" dirty="0" smtClean="0"/>
              <a:t>vacations</a:t>
            </a:r>
          </a:p>
          <a:p>
            <a:pPr marL="1033463" indent="-344488">
              <a:buClrTx/>
              <a:buFont typeface="Arial" panose="020B0604020202020204" pitchFamily="34" charset="0"/>
              <a:buChar char="•"/>
            </a:pPr>
            <a:r>
              <a:rPr lang="en-US" dirty="0"/>
              <a:t>e</a:t>
            </a:r>
            <a:r>
              <a:rPr lang="en-US" dirty="0" smtClean="0"/>
              <a:t>ating out</a:t>
            </a:r>
          </a:p>
          <a:p>
            <a:pPr marL="1033463" indent="-344488">
              <a:buClrTx/>
              <a:buFont typeface="Arial" panose="020B0604020202020204" pitchFamily="34" charset="0"/>
              <a:buChar char="•"/>
            </a:pPr>
            <a:r>
              <a:rPr lang="en-US" dirty="0" smtClean="0"/>
              <a:t>entertainment</a:t>
            </a:r>
          </a:p>
          <a:p>
            <a:pPr marL="1033463" indent="-344488">
              <a:buClrTx/>
              <a:buFont typeface="Arial" panose="020B0604020202020204" pitchFamily="34" charset="0"/>
              <a:buChar char="•"/>
            </a:pPr>
            <a:r>
              <a:rPr lang="en-US" dirty="0" smtClean="0"/>
              <a:t>gifts</a:t>
            </a:r>
          </a:p>
          <a:p>
            <a:endParaRPr lang="en-US" dirty="0" smtClean="0"/>
          </a:p>
          <a:p>
            <a:pPr marL="862013" lvl="1" indent="-404813"/>
            <a:endParaRPr lang="en-US" dirty="0"/>
          </a:p>
        </p:txBody>
      </p:sp>
      <p:pic>
        <p:nvPicPr>
          <p:cNvPr id="5122" name="Picture 2" descr="C:\Users\edassist\AppData\Local\Microsoft\Windows\Temporary Internet Files\Content.IE5\SH0L0LVV\MP90040155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4449285"/>
            <a:ext cx="3657600" cy="2437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366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b="1" dirty="0">
                <a:solidFill>
                  <a:schemeClr val="tx1"/>
                </a:solidFill>
              </a:rPr>
              <a:t>6. How to Budget</a:t>
            </a:r>
            <a:br>
              <a:rPr lang="en-US" b="1" dirty="0">
                <a:solidFill>
                  <a:schemeClr val="tx1"/>
                </a:solidFill>
              </a:rPr>
            </a:br>
            <a:r>
              <a:rPr lang="en-US" sz="2800" dirty="0" smtClean="0"/>
              <a:t>Controlling Expenses and Spending</a:t>
            </a:r>
            <a:endParaRPr lang="en-US" sz="2800" dirty="0"/>
          </a:p>
        </p:txBody>
      </p:sp>
      <p:sp>
        <p:nvSpPr>
          <p:cNvPr id="3" name="Content Placeholder 2"/>
          <p:cNvSpPr>
            <a:spLocks noGrp="1"/>
          </p:cNvSpPr>
          <p:nvPr>
            <p:ph idx="1"/>
          </p:nvPr>
        </p:nvSpPr>
        <p:spPr/>
        <p:txBody>
          <a:bodyPr/>
          <a:lstStyle/>
          <a:p>
            <a:pPr marL="463550" lvl="0" eaLnBrk="1" fontAlgn="auto" hangingPunct="1">
              <a:spcAft>
                <a:spcPts val="0"/>
              </a:spcAft>
              <a:buClrTx/>
            </a:pPr>
            <a:r>
              <a:rPr lang="en-US" kern="1200" dirty="0">
                <a:solidFill>
                  <a:prstClr val="black"/>
                </a:solidFill>
                <a:latin typeface="Cambria" panose="02040503050406030204" pitchFamily="18" charset="0"/>
              </a:rPr>
              <a:t>If you want to reach your goals, there are </a:t>
            </a:r>
            <a:r>
              <a:rPr lang="en-US" kern="1200" dirty="0" smtClean="0">
                <a:solidFill>
                  <a:prstClr val="black"/>
                </a:solidFill>
                <a:latin typeface="Cambria" panose="02040503050406030204" pitchFamily="18" charset="0"/>
              </a:rPr>
              <a:t>2 things </a:t>
            </a:r>
            <a:r>
              <a:rPr lang="en-US" kern="1200" dirty="0">
                <a:solidFill>
                  <a:prstClr val="black"/>
                </a:solidFill>
                <a:latin typeface="Cambria" panose="02040503050406030204" pitchFamily="18" charset="0"/>
              </a:rPr>
              <a:t>you must do with your expenses:</a:t>
            </a:r>
          </a:p>
          <a:p>
            <a:pPr lvl="0" eaLnBrk="1" fontAlgn="auto" hangingPunct="1">
              <a:spcAft>
                <a:spcPts val="0"/>
              </a:spcAft>
              <a:buClrTx/>
            </a:pPr>
            <a:endParaRPr lang="en-US" kern="1200" dirty="0">
              <a:solidFill>
                <a:prstClr val="black"/>
              </a:solidFill>
              <a:latin typeface="Cambria" panose="02040503050406030204" pitchFamily="18" charset="0"/>
            </a:endParaRPr>
          </a:p>
          <a:p>
            <a:pPr marL="1033463" lvl="1" indent="-344488" eaLnBrk="1" fontAlgn="auto" hangingPunct="1">
              <a:spcAft>
                <a:spcPts val="0"/>
              </a:spcAft>
              <a:buClrTx/>
              <a:buSzTx/>
              <a:buNone/>
              <a:tabLst>
                <a:tab pos="1033463" algn="l"/>
              </a:tabLst>
            </a:pPr>
            <a:r>
              <a:rPr lang="en-US" kern="1200" dirty="0">
                <a:solidFill>
                  <a:prstClr val="black"/>
                </a:solidFill>
                <a:latin typeface="Cambria" panose="02040503050406030204" pitchFamily="18" charset="0"/>
              </a:rPr>
              <a:t>1.	Know what you spend – keep an up to date </a:t>
            </a:r>
            <a:r>
              <a:rPr lang="en-US" kern="1200" dirty="0" smtClean="0">
                <a:solidFill>
                  <a:prstClr val="black"/>
                </a:solidFill>
                <a:latin typeface="Cambria" panose="02040503050406030204" pitchFamily="18" charset="0"/>
              </a:rPr>
              <a:t>budget</a:t>
            </a:r>
            <a:r>
              <a:rPr lang="en-US" kern="1200" dirty="0">
                <a:solidFill>
                  <a:prstClr val="black"/>
                </a:solidFill>
                <a:latin typeface="Cambria" panose="02040503050406030204" pitchFamily="18" charset="0"/>
              </a:rPr>
              <a:t>.</a:t>
            </a:r>
          </a:p>
          <a:p>
            <a:pPr marL="1033463" lvl="1" indent="-344488" eaLnBrk="1" fontAlgn="auto" hangingPunct="1">
              <a:spcAft>
                <a:spcPts val="0"/>
              </a:spcAft>
              <a:buClrTx/>
              <a:buSzTx/>
              <a:buNone/>
              <a:tabLst>
                <a:tab pos="1033463" algn="l"/>
              </a:tabLst>
            </a:pPr>
            <a:endParaRPr lang="en-US" kern="1200" dirty="0">
              <a:solidFill>
                <a:prstClr val="black"/>
              </a:solidFill>
              <a:latin typeface="Cambria" panose="02040503050406030204" pitchFamily="18" charset="0"/>
            </a:endParaRPr>
          </a:p>
          <a:p>
            <a:pPr marL="1033463" lvl="1" indent="-344488" eaLnBrk="1" fontAlgn="auto" hangingPunct="1">
              <a:spcAft>
                <a:spcPts val="0"/>
              </a:spcAft>
              <a:buClrTx/>
              <a:buSzTx/>
              <a:buNone/>
              <a:tabLst>
                <a:tab pos="1033463" algn="l"/>
              </a:tabLst>
            </a:pPr>
            <a:r>
              <a:rPr lang="en-US" kern="1200" dirty="0">
                <a:solidFill>
                  <a:prstClr val="black"/>
                </a:solidFill>
                <a:latin typeface="Cambria" panose="02040503050406030204" pitchFamily="18" charset="0"/>
              </a:rPr>
              <a:t>2.	Reduce your spending on things you don’t </a:t>
            </a:r>
            <a:r>
              <a:rPr lang="en-US" kern="1200" dirty="0" smtClean="0">
                <a:solidFill>
                  <a:prstClr val="black"/>
                </a:solidFill>
                <a:latin typeface="Cambria" panose="02040503050406030204" pitchFamily="18" charset="0"/>
              </a:rPr>
              <a:t>need</a:t>
            </a:r>
            <a:r>
              <a:rPr lang="en-US" kern="1200" dirty="0">
                <a:solidFill>
                  <a:prstClr val="black"/>
                </a:solidFill>
                <a:latin typeface="Cambria" panose="02040503050406030204" pitchFamily="18" charset="0"/>
              </a:rPr>
              <a:t>.</a:t>
            </a:r>
          </a:p>
          <a:p>
            <a:endParaRPr lang="en-US" dirty="0"/>
          </a:p>
        </p:txBody>
      </p:sp>
    </p:spTree>
    <p:extLst>
      <p:ext uri="{BB962C8B-B14F-4D97-AF65-F5344CB8AC3E}">
        <p14:creationId xmlns:p14="http://schemas.microsoft.com/office/powerpoint/2010/main" val="911683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a:solidFill>
                  <a:schemeClr val="tx1"/>
                </a:solidFill>
              </a:rPr>
              <a:t>6. How to Budget</a:t>
            </a:r>
            <a:br>
              <a:rPr lang="en-US" b="1" dirty="0">
                <a:solidFill>
                  <a:schemeClr val="tx1"/>
                </a:solidFill>
              </a:rPr>
            </a:br>
            <a:r>
              <a:rPr lang="en-US" sz="2800" dirty="0"/>
              <a:t>Controlling Expenses and Spending</a:t>
            </a:r>
          </a:p>
        </p:txBody>
      </p:sp>
      <p:sp>
        <p:nvSpPr>
          <p:cNvPr id="3" name="Content Placeholder 2"/>
          <p:cNvSpPr>
            <a:spLocks noGrp="1"/>
          </p:cNvSpPr>
          <p:nvPr>
            <p:ph idx="1"/>
          </p:nvPr>
        </p:nvSpPr>
        <p:spPr/>
        <p:txBody>
          <a:bodyPr/>
          <a:lstStyle/>
          <a:p>
            <a:pPr lvl="0" indent="511175" eaLnBrk="1" fontAlgn="auto" hangingPunct="1">
              <a:spcAft>
                <a:spcPts val="0"/>
              </a:spcAft>
              <a:buClrTx/>
            </a:pPr>
            <a:r>
              <a:rPr lang="en-US" kern="1200" dirty="0">
                <a:solidFill>
                  <a:prstClr val="black"/>
                </a:solidFill>
                <a:latin typeface="Cambria" panose="02040503050406030204" pitchFamily="18" charset="0"/>
              </a:rPr>
              <a:t>Some things we buy are a matter of choice like </a:t>
            </a:r>
          </a:p>
          <a:p>
            <a:pPr marL="1033463" lvl="1" indent="-344488" eaLnBrk="1" fontAlgn="auto" hangingPunct="1">
              <a:lnSpc>
                <a:spcPct val="150000"/>
              </a:lnSpc>
              <a:spcAft>
                <a:spcPts val="0"/>
              </a:spcAft>
              <a:buClr>
                <a:srgbClr val="0C1C8C"/>
              </a:buClr>
              <a:buSzTx/>
            </a:pPr>
            <a:r>
              <a:rPr lang="en-US" kern="1200" dirty="0">
                <a:solidFill>
                  <a:prstClr val="black"/>
                </a:solidFill>
                <a:latin typeface="Cambria" panose="02040503050406030204" pitchFamily="18" charset="0"/>
              </a:rPr>
              <a:t>buying bottled </a:t>
            </a:r>
            <a:r>
              <a:rPr lang="en-US" kern="1200" dirty="0" smtClean="0">
                <a:solidFill>
                  <a:prstClr val="black"/>
                </a:solidFill>
                <a:latin typeface="Cambria" panose="02040503050406030204" pitchFamily="18" charset="0"/>
              </a:rPr>
              <a:t>water</a:t>
            </a:r>
          </a:p>
          <a:p>
            <a:pPr marL="1033463" lvl="1" indent="-344488" eaLnBrk="1" fontAlgn="auto" hangingPunct="1">
              <a:lnSpc>
                <a:spcPct val="150000"/>
              </a:lnSpc>
              <a:spcAft>
                <a:spcPts val="0"/>
              </a:spcAft>
              <a:buClrTx/>
              <a:buSzTx/>
            </a:pPr>
            <a:r>
              <a:rPr lang="en-US" kern="1200" dirty="0" smtClean="0">
                <a:solidFill>
                  <a:prstClr val="black"/>
                </a:solidFill>
                <a:latin typeface="Cambria" panose="02040503050406030204" pitchFamily="18" charset="0"/>
              </a:rPr>
              <a:t>going </a:t>
            </a:r>
            <a:r>
              <a:rPr lang="en-US" kern="1200" dirty="0">
                <a:solidFill>
                  <a:prstClr val="black"/>
                </a:solidFill>
                <a:latin typeface="Cambria" panose="02040503050406030204" pitchFamily="18" charset="0"/>
              </a:rPr>
              <a:t>out for meals (to buy lunch everyday @$8 a day = $1,920 a </a:t>
            </a:r>
            <a:r>
              <a:rPr lang="en-US" kern="1200" dirty="0" smtClean="0">
                <a:solidFill>
                  <a:prstClr val="black"/>
                </a:solidFill>
                <a:latin typeface="Cambria" panose="02040503050406030204" pitchFamily="18" charset="0"/>
              </a:rPr>
              <a:t>year</a:t>
            </a:r>
          </a:p>
          <a:p>
            <a:pPr marL="1033463" lvl="1" indent="-344488" eaLnBrk="1" fontAlgn="auto" hangingPunct="1">
              <a:lnSpc>
                <a:spcPct val="150000"/>
              </a:lnSpc>
              <a:spcAft>
                <a:spcPts val="0"/>
              </a:spcAft>
              <a:buClrTx/>
              <a:buSzTx/>
            </a:pPr>
            <a:r>
              <a:rPr lang="en-US" kern="1200" dirty="0" smtClean="0">
                <a:solidFill>
                  <a:prstClr val="black"/>
                </a:solidFill>
                <a:latin typeface="Cambria" panose="02040503050406030204" pitchFamily="18" charset="0"/>
              </a:rPr>
              <a:t>buying </a:t>
            </a:r>
            <a:r>
              <a:rPr lang="en-US" kern="1200" dirty="0">
                <a:solidFill>
                  <a:prstClr val="black"/>
                </a:solidFill>
                <a:latin typeface="Cambria" panose="02040503050406030204" pitchFamily="18" charset="0"/>
              </a:rPr>
              <a:t>magazines, clothing, jewelry, electronic </a:t>
            </a:r>
            <a:r>
              <a:rPr lang="en-US" kern="1200" dirty="0" smtClean="0">
                <a:solidFill>
                  <a:prstClr val="black"/>
                </a:solidFill>
                <a:latin typeface="Cambria" panose="02040503050406030204" pitchFamily="18" charset="0"/>
              </a:rPr>
              <a:t>gadgets</a:t>
            </a:r>
          </a:p>
          <a:p>
            <a:pPr marL="1033463" lvl="1" indent="-344488" eaLnBrk="1" fontAlgn="auto" hangingPunct="1">
              <a:lnSpc>
                <a:spcPct val="150000"/>
              </a:lnSpc>
              <a:spcAft>
                <a:spcPts val="0"/>
              </a:spcAft>
              <a:buClrTx/>
              <a:buSzTx/>
            </a:pPr>
            <a:r>
              <a:rPr lang="en-US" kern="1200" dirty="0" smtClean="0">
                <a:solidFill>
                  <a:prstClr val="black"/>
                </a:solidFill>
                <a:latin typeface="Cambria" panose="02040503050406030204" pitchFamily="18" charset="0"/>
              </a:rPr>
              <a:t>going </a:t>
            </a:r>
            <a:r>
              <a:rPr lang="en-US" kern="1200" dirty="0">
                <a:solidFill>
                  <a:prstClr val="black"/>
                </a:solidFill>
                <a:latin typeface="Cambria" panose="02040503050406030204" pitchFamily="18" charset="0"/>
              </a:rPr>
              <a:t>out to nightclubs or pubs</a:t>
            </a:r>
          </a:p>
          <a:p>
            <a:endParaRPr lang="en-US" dirty="0"/>
          </a:p>
        </p:txBody>
      </p:sp>
    </p:spTree>
    <p:extLst>
      <p:ext uri="{BB962C8B-B14F-4D97-AF65-F5344CB8AC3E}">
        <p14:creationId xmlns:p14="http://schemas.microsoft.com/office/powerpoint/2010/main" val="20290662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03225" indent="-403225" algn="l"/>
            <a:r>
              <a:rPr lang="en-US" b="1" dirty="0">
                <a:solidFill>
                  <a:schemeClr val="tx1"/>
                </a:solidFill>
              </a:rPr>
              <a:t>6. How to Budget</a:t>
            </a:r>
            <a:br>
              <a:rPr lang="en-US" b="1" dirty="0">
                <a:solidFill>
                  <a:schemeClr val="tx1"/>
                </a:solidFill>
              </a:rPr>
            </a:br>
            <a:r>
              <a:rPr lang="en-US" sz="2800" dirty="0"/>
              <a:t>Controlling Expenses and Spending</a:t>
            </a:r>
          </a:p>
        </p:txBody>
      </p:sp>
      <p:sp>
        <p:nvSpPr>
          <p:cNvPr id="3" name="Content Placeholder 2"/>
          <p:cNvSpPr>
            <a:spLocks noGrp="1"/>
          </p:cNvSpPr>
          <p:nvPr>
            <p:ph idx="1"/>
          </p:nvPr>
        </p:nvSpPr>
        <p:spPr>
          <a:xfrm>
            <a:off x="2133600" y="1524000"/>
            <a:ext cx="6840538" cy="4997450"/>
          </a:xfrm>
        </p:spPr>
        <p:txBody>
          <a:bodyPr/>
          <a:lstStyle/>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There's nothing wrong with spending on "extras"—if you can afford it. </a:t>
            </a:r>
          </a:p>
          <a:p>
            <a:pPr marL="463550" lvl="1" indent="0" eaLnBrk="1" fontAlgn="auto" hangingPunct="1">
              <a:lnSpc>
                <a:spcPct val="150000"/>
              </a:lnSpc>
              <a:spcAft>
                <a:spcPts val="0"/>
              </a:spcAft>
              <a:buClrTx/>
              <a:buSzTx/>
              <a:buNone/>
            </a:pPr>
            <a:endParaRPr lang="en-US" kern="1200" dirty="0">
              <a:solidFill>
                <a:prstClr val="black"/>
              </a:solidFill>
              <a:latin typeface="Cambria" panose="02040503050406030204" pitchFamily="18" charset="0"/>
            </a:endParaRPr>
          </a:p>
          <a:p>
            <a:pPr marL="463550" eaLnBrk="1" fontAlgn="auto" hangingPunct="1">
              <a:lnSpc>
                <a:spcPct val="150000"/>
              </a:lnSpc>
              <a:spcAft>
                <a:spcPts val="0"/>
              </a:spcAft>
              <a:buClrTx/>
            </a:pPr>
            <a:r>
              <a:rPr lang="en-US" kern="1200" dirty="0">
                <a:solidFill>
                  <a:prstClr val="black"/>
                </a:solidFill>
                <a:latin typeface="Cambria" panose="02040503050406030204" pitchFamily="18" charset="0"/>
              </a:rPr>
              <a:t>But if you can’t pay your bills or save money for your future, then you may need to spend less.</a:t>
            </a:r>
          </a:p>
          <a:p>
            <a:pPr marL="463550">
              <a:lnSpc>
                <a:spcPct val="150000"/>
              </a:lnSpc>
            </a:pPr>
            <a:endParaRPr lang="en-US" dirty="0" smtClean="0"/>
          </a:p>
          <a:p>
            <a:pPr marL="463550">
              <a:lnSpc>
                <a:spcPct val="150000"/>
              </a:lnSpc>
            </a:pPr>
            <a:r>
              <a:rPr lang="en-US" dirty="0" smtClean="0"/>
              <a:t>Look at what you spend on your wants and extras and start cutting there.</a:t>
            </a:r>
            <a:endParaRPr lang="en-US" dirty="0"/>
          </a:p>
        </p:txBody>
      </p:sp>
    </p:spTree>
    <p:extLst>
      <p:ext uri="{BB962C8B-B14F-4D97-AF65-F5344CB8AC3E}">
        <p14:creationId xmlns:p14="http://schemas.microsoft.com/office/powerpoint/2010/main" val="21386238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228600"/>
            <a:ext cx="6840538" cy="1143000"/>
          </a:xfrm>
        </p:spPr>
        <p:txBody>
          <a:bodyPr/>
          <a:lstStyle/>
          <a:p>
            <a:pPr marL="463550" indent="-463550" algn="l"/>
            <a:r>
              <a:rPr lang="en-US" b="1" dirty="0">
                <a:solidFill>
                  <a:schemeClr val="tx1"/>
                </a:solidFill>
              </a:rPr>
              <a:t>6. How to Budget</a:t>
            </a:r>
            <a:br>
              <a:rPr lang="en-US" b="1" dirty="0">
                <a:solidFill>
                  <a:schemeClr val="tx1"/>
                </a:solidFill>
              </a:rPr>
            </a:br>
            <a:r>
              <a:rPr lang="en-US" sz="2800" dirty="0" smtClean="0"/>
              <a:t>Ways to Reduce Temptation</a:t>
            </a:r>
            <a:endParaRPr lang="en-US" sz="2800" b="1" dirty="0"/>
          </a:p>
        </p:txBody>
      </p:sp>
      <p:sp>
        <p:nvSpPr>
          <p:cNvPr id="3" name="Content Placeholder 2"/>
          <p:cNvSpPr>
            <a:spLocks noGrp="1"/>
          </p:cNvSpPr>
          <p:nvPr>
            <p:ph idx="1"/>
          </p:nvPr>
        </p:nvSpPr>
        <p:spPr/>
        <p:txBody>
          <a:bodyPr/>
          <a:lstStyle/>
          <a:p>
            <a:pPr lvl="0" indent="463550" eaLnBrk="1" fontAlgn="auto" hangingPunct="1">
              <a:lnSpc>
                <a:spcPct val="150000"/>
              </a:lnSpc>
              <a:spcAft>
                <a:spcPts val="0"/>
              </a:spcAft>
              <a:buClrTx/>
            </a:pPr>
            <a:r>
              <a:rPr lang="en-US" kern="1200" dirty="0">
                <a:solidFill>
                  <a:prstClr val="black"/>
                </a:solidFill>
                <a:latin typeface="Cambria" panose="02040503050406030204" pitchFamily="18" charset="0"/>
              </a:rPr>
              <a:t>You can reduce your spending by</a:t>
            </a:r>
          </a:p>
          <a:p>
            <a:pPr marL="1033463" lvl="1" indent="-344488" eaLnBrk="1" fontAlgn="auto" hangingPunct="1">
              <a:lnSpc>
                <a:spcPct val="150000"/>
              </a:lnSpc>
              <a:spcAft>
                <a:spcPts val="0"/>
              </a:spcAft>
              <a:buSzTx/>
            </a:pPr>
            <a:r>
              <a:rPr lang="en-US" kern="1200" dirty="0">
                <a:solidFill>
                  <a:prstClr val="black"/>
                </a:solidFill>
                <a:latin typeface="Cambria" panose="02040503050406030204" pitchFamily="18" charset="0"/>
              </a:rPr>
              <a:t>setting aside the money you can afford </a:t>
            </a:r>
            <a:r>
              <a:rPr lang="en-US" kern="1200" dirty="0" smtClean="0">
                <a:solidFill>
                  <a:prstClr val="black"/>
                </a:solidFill>
                <a:latin typeface="Cambria" panose="02040503050406030204" pitchFamily="18" charset="0"/>
              </a:rPr>
              <a:t>each </a:t>
            </a:r>
            <a:r>
              <a:rPr lang="en-US" kern="1200" dirty="0">
                <a:solidFill>
                  <a:prstClr val="black"/>
                </a:solidFill>
                <a:latin typeface="Cambria" panose="02040503050406030204" pitchFamily="18" charset="0"/>
              </a:rPr>
              <a:t>week to spend and </a:t>
            </a:r>
            <a:r>
              <a:rPr lang="en-US" kern="1200" dirty="0" smtClean="0">
                <a:solidFill>
                  <a:prstClr val="black"/>
                </a:solidFill>
                <a:latin typeface="Cambria" panose="02040503050406030204" pitchFamily="18" charset="0"/>
              </a:rPr>
              <a:t>only spend that amount</a:t>
            </a:r>
          </a:p>
          <a:p>
            <a:pPr marL="1033463" lvl="1" indent="-344488" eaLnBrk="1" fontAlgn="auto" hangingPunct="1">
              <a:lnSpc>
                <a:spcPct val="150000"/>
              </a:lnSpc>
              <a:spcAft>
                <a:spcPts val="0"/>
              </a:spcAft>
              <a:buSzTx/>
            </a:pPr>
            <a:r>
              <a:rPr lang="en-US" kern="1200" dirty="0" smtClean="0">
                <a:solidFill>
                  <a:prstClr val="black"/>
                </a:solidFill>
                <a:latin typeface="Cambria" panose="02040503050406030204" pitchFamily="18" charset="0"/>
              </a:rPr>
              <a:t>waiting </a:t>
            </a:r>
            <a:r>
              <a:rPr lang="en-US" kern="1200" dirty="0">
                <a:solidFill>
                  <a:prstClr val="black"/>
                </a:solidFill>
                <a:latin typeface="Cambria" panose="02040503050406030204" pitchFamily="18" charset="0"/>
              </a:rPr>
              <a:t>until next week before spending </a:t>
            </a:r>
            <a:r>
              <a:rPr lang="en-US" kern="1200" dirty="0" smtClean="0">
                <a:solidFill>
                  <a:prstClr val="black"/>
                </a:solidFill>
                <a:latin typeface="Cambria" panose="02040503050406030204" pitchFamily="18" charset="0"/>
              </a:rPr>
              <a:t>more</a:t>
            </a:r>
          </a:p>
          <a:p>
            <a:pPr marL="1033463" lvl="1" indent="-344488" eaLnBrk="1" fontAlgn="auto" hangingPunct="1">
              <a:lnSpc>
                <a:spcPct val="150000"/>
              </a:lnSpc>
              <a:spcAft>
                <a:spcPts val="0"/>
              </a:spcAft>
              <a:buSzTx/>
            </a:pPr>
            <a:r>
              <a:rPr lang="en-US" kern="1200" dirty="0" smtClean="0">
                <a:solidFill>
                  <a:prstClr val="black"/>
                </a:solidFill>
                <a:latin typeface="Cambria" panose="02040503050406030204" pitchFamily="18" charset="0"/>
              </a:rPr>
              <a:t>shopping </a:t>
            </a:r>
            <a:r>
              <a:rPr lang="en-US" kern="1200" dirty="0">
                <a:solidFill>
                  <a:prstClr val="black"/>
                </a:solidFill>
                <a:latin typeface="Cambria" panose="02040503050406030204" pitchFamily="18" charset="0"/>
              </a:rPr>
              <a:t>with a list and sticking to </a:t>
            </a:r>
            <a:r>
              <a:rPr lang="en-US" kern="1200" dirty="0" smtClean="0">
                <a:solidFill>
                  <a:prstClr val="black"/>
                </a:solidFill>
                <a:latin typeface="Cambria" panose="02040503050406030204" pitchFamily="18" charset="0"/>
              </a:rPr>
              <a:t>it</a:t>
            </a:r>
          </a:p>
          <a:p>
            <a:pPr marL="1033463" lvl="1" indent="-344488" eaLnBrk="1" fontAlgn="auto" hangingPunct="1">
              <a:lnSpc>
                <a:spcPct val="150000"/>
              </a:lnSpc>
              <a:spcAft>
                <a:spcPts val="0"/>
              </a:spcAft>
              <a:buSzTx/>
            </a:pPr>
            <a:r>
              <a:rPr lang="en-US" kern="1200" dirty="0">
                <a:solidFill>
                  <a:prstClr val="black"/>
                </a:solidFill>
              </a:rPr>
              <a:t>u</a:t>
            </a:r>
            <a:r>
              <a:rPr lang="en-US" kern="1200" smtClean="0">
                <a:solidFill>
                  <a:prstClr val="black"/>
                </a:solidFill>
              </a:rPr>
              <a:t>sing </a:t>
            </a:r>
            <a:r>
              <a:rPr lang="en-US" kern="1200" dirty="0" smtClean="0">
                <a:solidFill>
                  <a:prstClr val="black"/>
                </a:solidFill>
              </a:rPr>
              <a:t>coupons or </a:t>
            </a:r>
            <a:r>
              <a:rPr lang="en-US" kern="1200" smtClean="0">
                <a:solidFill>
                  <a:prstClr val="black"/>
                </a:solidFill>
              </a:rPr>
              <a:t>price matching</a:t>
            </a:r>
            <a:endParaRPr lang="en-US" kern="1200" dirty="0" smtClean="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1346951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a:solidFill>
                  <a:schemeClr val="tx1"/>
                </a:solidFill>
              </a:rPr>
              <a:t>6. How to Budget</a:t>
            </a:r>
            <a:br>
              <a:rPr lang="en-US" b="1" dirty="0">
                <a:solidFill>
                  <a:schemeClr val="tx1"/>
                </a:solidFill>
              </a:rPr>
            </a:br>
            <a:r>
              <a:rPr lang="en-US" sz="2800" dirty="0"/>
              <a:t>Ways to Reduce Temptation</a:t>
            </a:r>
          </a:p>
        </p:txBody>
      </p:sp>
      <p:sp>
        <p:nvSpPr>
          <p:cNvPr id="3" name="Content Placeholder 2"/>
          <p:cNvSpPr>
            <a:spLocks noGrp="1"/>
          </p:cNvSpPr>
          <p:nvPr>
            <p:ph idx="1"/>
          </p:nvPr>
        </p:nvSpPr>
        <p:spPr/>
        <p:txBody>
          <a:bodyPr/>
          <a:lstStyle/>
          <a:p>
            <a:pPr lvl="0" indent="463550" eaLnBrk="1" fontAlgn="auto" hangingPunct="1">
              <a:lnSpc>
                <a:spcPct val="150000"/>
              </a:lnSpc>
              <a:spcAft>
                <a:spcPts val="0"/>
              </a:spcAft>
              <a:buClrTx/>
            </a:pPr>
            <a:r>
              <a:rPr lang="en-US" kern="1200" dirty="0">
                <a:solidFill>
                  <a:prstClr val="black"/>
                </a:solidFill>
                <a:latin typeface="Cambria" panose="02040503050406030204" pitchFamily="18" charset="0"/>
              </a:rPr>
              <a:t>You can reduce your spending </a:t>
            </a:r>
            <a:r>
              <a:rPr lang="en-US" kern="1200" dirty="0" smtClean="0">
                <a:solidFill>
                  <a:prstClr val="black"/>
                </a:solidFill>
                <a:latin typeface="Cambria" panose="02040503050406030204" pitchFamily="18" charset="0"/>
              </a:rPr>
              <a:t>by</a:t>
            </a:r>
          </a:p>
          <a:p>
            <a:pPr marL="1033463" lvl="1" indent="-344488" eaLnBrk="1" fontAlgn="auto" hangingPunct="1">
              <a:lnSpc>
                <a:spcPct val="150000"/>
              </a:lnSpc>
              <a:spcBef>
                <a:spcPct val="20000"/>
              </a:spcBef>
              <a:buSzTx/>
            </a:pPr>
            <a:r>
              <a:rPr lang="en-US" kern="1200" dirty="0">
                <a:solidFill>
                  <a:prstClr val="black"/>
                </a:solidFill>
              </a:rPr>
              <a:t>avoiding trips to shopping malls and on-line buying sites</a:t>
            </a:r>
          </a:p>
          <a:p>
            <a:pPr marL="1033463" indent="-344488" eaLnBrk="1" fontAlgn="auto" hangingPunct="1">
              <a:lnSpc>
                <a:spcPct val="150000"/>
              </a:lnSpc>
              <a:spcAft>
                <a:spcPts val="0"/>
              </a:spcAft>
              <a:buClrTx/>
              <a:buFont typeface="Arial" panose="020B0604020202020204" pitchFamily="34" charset="0"/>
              <a:buChar char="•"/>
            </a:pPr>
            <a:r>
              <a:rPr lang="en-US" kern="1200" dirty="0" smtClean="0">
                <a:solidFill>
                  <a:prstClr val="black"/>
                </a:solidFill>
                <a:latin typeface="Cambria" panose="02040503050406030204" pitchFamily="18" charset="0"/>
              </a:rPr>
              <a:t>leaving </a:t>
            </a:r>
            <a:r>
              <a:rPr lang="en-US" kern="1200" dirty="0">
                <a:solidFill>
                  <a:prstClr val="black"/>
                </a:solidFill>
                <a:latin typeface="Cambria" panose="02040503050406030204" pitchFamily="18" charset="0"/>
              </a:rPr>
              <a:t>your credit cards at home - paying by cash or debit card, so you don't spend money you don't </a:t>
            </a:r>
            <a:r>
              <a:rPr lang="en-US" kern="1200" dirty="0" smtClean="0">
                <a:solidFill>
                  <a:prstClr val="black"/>
                </a:solidFill>
                <a:latin typeface="Cambria" panose="02040503050406030204" pitchFamily="18" charset="0"/>
              </a:rPr>
              <a:t>have</a:t>
            </a:r>
            <a:endParaRPr lang="en-US" kern="1200" dirty="0">
              <a:solidFill>
                <a:prstClr val="black"/>
              </a:solidFill>
              <a:latin typeface="Cambria" panose="02040503050406030204" pitchFamily="18" charset="0"/>
            </a:endParaRPr>
          </a:p>
          <a:p>
            <a:pPr marL="1033463" lvl="1" indent="-344488" eaLnBrk="1" fontAlgn="auto" hangingPunct="1">
              <a:lnSpc>
                <a:spcPct val="150000"/>
              </a:lnSpc>
              <a:spcAft>
                <a:spcPts val="0"/>
              </a:spcAft>
              <a:buSzTx/>
            </a:pPr>
            <a:r>
              <a:rPr lang="en-US" kern="1200" dirty="0" smtClean="0">
                <a:solidFill>
                  <a:prstClr val="black"/>
                </a:solidFill>
                <a:latin typeface="Cambria" panose="02040503050406030204" pitchFamily="18" charset="0"/>
              </a:rPr>
              <a:t>getting </a:t>
            </a:r>
            <a:r>
              <a:rPr lang="en-US" kern="1200" dirty="0">
                <a:solidFill>
                  <a:prstClr val="black"/>
                </a:solidFill>
                <a:latin typeface="Cambria" panose="02040503050406030204" pitchFamily="18" charset="0"/>
              </a:rPr>
              <a:t>a lower credit limit on your credit card</a:t>
            </a:r>
          </a:p>
          <a:p>
            <a:endParaRPr lang="en-US" dirty="0"/>
          </a:p>
        </p:txBody>
      </p:sp>
    </p:spTree>
    <p:extLst>
      <p:ext uri="{BB962C8B-B14F-4D97-AF65-F5344CB8AC3E}">
        <p14:creationId xmlns:p14="http://schemas.microsoft.com/office/powerpoint/2010/main" val="3848894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a:solidFill>
                  <a:schemeClr val="tx1"/>
                </a:solidFill>
              </a:rPr>
              <a:t>6. How to Budget</a:t>
            </a:r>
            <a:br>
              <a:rPr lang="en-US" b="1" dirty="0">
                <a:solidFill>
                  <a:schemeClr val="tx1"/>
                </a:solidFill>
              </a:rPr>
            </a:br>
            <a:r>
              <a:rPr lang="en-US" dirty="0">
                <a:solidFill>
                  <a:srgbClr val="0C1C8C"/>
                </a:solidFill>
              </a:rPr>
              <a:t>Ways to Reduce Temptation</a:t>
            </a:r>
            <a:endParaRPr lang="en-US" dirty="0"/>
          </a:p>
        </p:txBody>
      </p:sp>
      <p:sp>
        <p:nvSpPr>
          <p:cNvPr id="3" name="Content Placeholder 2"/>
          <p:cNvSpPr>
            <a:spLocks noGrp="1"/>
          </p:cNvSpPr>
          <p:nvPr>
            <p:ph idx="1"/>
          </p:nvPr>
        </p:nvSpPr>
        <p:spPr/>
        <p:txBody>
          <a:bodyPr/>
          <a:lstStyle/>
          <a:p>
            <a:pPr marL="914400" lvl="0" indent="-450850" eaLnBrk="1" fontAlgn="auto" hangingPunct="1">
              <a:lnSpc>
                <a:spcPct val="150000"/>
              </a:lnSpc>
              <a:spcAft>
                <a:spcPts val="0"/>
              </a:spcAft>
              <a:buClrTx/>
            </a:pPr>
            <a:r>
              <a:rPr lang="en-US" kern="1200" dirty="0">
                <a:solidFill>
                  <a:prstClr val="black"/>
                </a:solidFill>
                <a:latin typeface="Cambria" panose="02040503050406030204" pitchFamily="18" charset="0"/>
              </a:rPr>
              <a:t>You can reduce your spending </a:t>
            </a:r>
            <a:r>
              <a:rPr lang="en-US" kern="1200" dirty="0" smtClean="0">
                <a:solidFill>
                  <a:prstClr val="black"/>
                </a:solidFill>
                <a:latin typeface="Cambria" panose="02040503050406030204" pitchFamily="18" charset="0"/>
              </a:rPr>
              <a:t>by</a:t>
            </a:r>
          </a:p>
          <a:p>
            <a:pPr marL="1033463" lvl="1" indent="-344488" eaLnBrk="1" fontAlgn="auto" hangingPunct="1">
              <a:lnSpc>
                <a:spcPct val="150000"/>
              </a:lnSpc>
              <a:spcAft>
                <a:spcPts val="0"/>
              </a:spcAft>
              <a:buSzTx/>
            </a:pPr>
            <a:r>
              <a:rPr lang="en-US" kern="1200" dirty="0" smtClean="0">
                <a:latin typeface="Cambria" panose="02040503050406030204" pitchFamily="18" charset="0"/>
              </a:rPr>
              <a:t>waiting </a:t>
            </a:r>
            <a:r>
              <a:rPr lang="en-US" kern="1200" dirty="0">
                <a:latin typeface="Cambria" panose="02040503050406030204" pitchFamily="18" charset="0"/>
              </a:rPr>
              <a:t>– not buying something today but waiting to see if you still want it </a:t>
            </a:r>
            <a:r>
              <a:rPr lang="en-US" kern="1200" dirty="0" smtClean="0">
                <a:latin typeface="Cambria" panose="02040503050406030204" pitchFamily="18" charset="0"/>
              </a:rPr>
              <a:t>tomorrow</a:t>
            </a:r>
          </a:p>
          <a:p>
            <a:endParaRPr lang="en-US" dirty="0"/>
          </a:p>
        </p:txBody>
      </p:sp>
      <p:pic>
        <p:nvPicPr>
          <p:cNvPr id="6146" name="Picture 2" descr="C:\Users\edassist\AppData\Local\Microsoft\Windows\Temporary Internet Files\Content.IE5\F9L4MQUF\MP900442440[1].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06777" y="3124200"/>
            <a:ext cx="3145293"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69041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Tip</a:t>
            </a:r>
            <a:endParaRPr lang="en-US" sz="3200" b="1" dirty="0">
              <a:solidFill>
                <a:schemeClr val="tx1"/>
              </a:solidFill>
            </a:endParaRPr>
          </a:p>
        </p:txBody>
      </p:sp>
      <p:sp>
        <p:nvSpPr>
          <p:cNvPr id="3" name="Content Placeholder 2"/>
          <p:cNvSpPr>
            <a:spLocks noGrp="1"/>
          </p:cNvSpPr>
          <p:nvPr>
            <p:ph idx="1"/>
          </p:nvPr>
        </p:nvSpPr>
        <p:spPr/>
        <p:txBody>
          <a:bodyPr/>
          <a:lstStyle/>
          <a:p>
            <a:pPr marL="52388" marR="0">
              <a:lnSpc>
                <a:spcPct val="150000"/>
              </a:lnSpc>
              <a:spcBef>
                <a:spcPts val="0"/>
              </a:spcBef>
              <a:spcAft>
                <a:spcPts val="0"/>
              </a:spcAft>
            </a:pPr>
            <a:r>
              <a:rPr lang="en-US" dirty="0" smtClean="0">
                <a:latin typeface="Cambria"/>
                <a:ea typeface="Times New Roman"/>
                <a:cs typeface="Times New Roman"/>
              </a:rPr>
              <a:t>It's </a:t>
            </a:r>
            <a:r>
              <a:rPr lang="en-US" dirty="0">
                <a:latin typeface="Cambria"/>
                <a:ea typeface="Times New Roman"/>
                <a:cs typeface="Times New Roman"/>
              </a:rPr>
              <a:t>important to spend less on the things you don’t </a:t>
            </a:r>
            <a:r>
              <a:rPr lang="en-US" dirty="0" smtClean="0">
                <a:latin typeface="Cambria"/>
                <a:ea typeface="Times New Roman"/>
                <a:cs typeface="Times New Roman"/>
              </a:rPr>
              <a:t>need but it's </a:t>
            </a:r>
            <a:r>
              <a:rPr lang="en-US" dirty="0">
                <a:latin typeface="Cambria"/>
                <a:ea typeface="Times New Roman"/>
                <a:cs typeface="Times New Roman"/>
              </a:rPr>
              <a:t>important not to deprive yourself of everything.  </a:t>
            </a:r>
            <a:endParaRPr lang="en-US" dirty="0" smtClean="0">
              <a:latin typeface="Cambria"/>
              <a:ea typeface="Times New Roman"/>
              <a:cs typeface="Times New Roman"/>
            </a:endParaRPr>
          </a:p>
          <a:p>
            <a:pPr marL="52388" marR="0">
              <a:lnSpc>
                <a:spcPct val="150000"/>
              </a:lnSpc>
              <a:spcBef>
                <a:spcPts val="0"/>
              </a:spcBef>
              <a:spcAft>
                <a:spcPts val="0"/>
              </a:spcAft>
            </a:pPr>
            <a:endParaRPr lang="en-US" dirty="0" smtClean="0">
              <a:latin typeface="Cambria"/>
              <a:ea typeface="Times New Roman"/>
              <a:cs typeface="Times New Roman"/>
            </a:endParaRPr>
          </a:p>
          <a:p>
            <a:pPr marL="52388" marR="0">
              <a:lnSpc>
                <a:spcPct val="150000"/>
              </a:lnSpc>
              <a:spcBef>
                <a:spcPts val="0"/>
              </a:spcBef>
              <a:spcAft>
                <a:spcPts val="0"/>
              </a:spcAft>
            </a:pPr>
            <a:r>
              <a:rPr lang="en-US" dirty="0" smtClean="0">
                <a:latin typeface="Cambria"/>
                <a:ea typeface="Times New Roman"/>
                <a:cs typeface="Times New Roman"/>
              </a:rPr>
              <a:t>Put </a:t>
            </a:r>
            <a:r>
              <a:rPr lang="en-US" dirty="0">
                <a:latin typeface="Cambria"/>
                <a:ea typeface="Times New Roman"/>
                <a:cs typeface="Times New Roman"/>
              </a:rPr>
              <a:t>aside a small amount of money every week for treats.  </a:t>
            </a:r>
            <a:endParaRPr lang="en-US" dirty="0"/>
          </a:p>
        </p:txBody>
      </p:sp>
    </p:spTree>
    <p:extLst>
      <p:ext uri="{BB962C8B-B14F-4D97-AF65-F5344CB8AC3E}">
        <p14:creationId xmlns:p14="http://schemas.microsoft.com/office/powerpoint/2010/main" val="2360600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4075" y="274638"/>
            <a:ext cx="6840538" cy="1249362"/>
          </a:xfrm>
        </p:spPr>
        <p:txBody>
          <a:bodyPr/>
          <a:lstStyle/>
          <a:p>
            <a:pPr marL="463550" indent="-463550" algn="l"/>
            <a:r>
              <a:rPr lang="en-US" b="1" dirty="0">
                <a:solidFill>
                  <a:schemeClr val="tx1"/>
                </a:solidFill>
              </a:rPr>
              <a:t>6. How to Budget</a:t>
            </a:r>
            <a:br>
              <a:rPr lang="en-US" b="1" dirty="0">
                <a:solidFill>
                  <a:schemeClr val="tx1"/>
                </a:solidFill>
              </a:rPr>
            </a:br>
            <a:r>
              <a:rPr lang="en-US" dirty="0" smtClean="0">
                <a:solidFill>
                  <a:srgbClr val="0C1C8C"/>
                </a:solidFill>
              </a:rPr>
              <a:t>7 </a:t>
            </a:r>
            <a:r>
              <a:rPr lang="en-US" sz="3200" kern="1200" dirty="0" smtClean="0">
                <a:solidFill>
                  <a:srgbClr val="0C1C8C"/>
                </a:solidFill>
              </a:rPr>
              <a:t>Easy Ways to Reduce your Expenses</a:t>
            </a:r>
            <a:endParaRPr lang="en-US" sz="3200" dirty="0">
              <a:solidFill>
                <a:srgbClr val="0C1C8C"/>
              </a:solidFill>
            </a:endParaRPr>
          </a:p>
        </p:txBody>
      </p:sp>
      <p:sp>
        <p:nvSpPr>
          <p:cNvPr id="3" name="Content Placeholder 2"/>
          <p:cNvSpPr>
            <a:spLocks noGrp="1"/>
          </p:cNvSpPr>
          <p:nvPr>
            <p:ph idx="1"/>
          </p:nvPr>
        </p:nvSpPr>
        <p:spPr>
          <a:xfrm>
            <a:off x="2057400" y="1600200"/>
            <a:ext cx="6840538" cy="4997450"/>
          </a:xfrm>
        </p:spPr>
        <p:txBody>
          <a:bodyPr/>
          <a:lstStyle/>
          <a:p>
            <a:pPr marL="1033463" lvl="0" indent="-463550" eaLnBrk="1" fontAlgn="auto" hangingPunct="1">
              <a:lnSpc>
                <a:spcPct val="150000"/>
              </a:lnSpc>
              <a:spcAft>
                <a:spcPts val="0"/>
              </a:spcAft>
              <a:buFont typeface="+mj-lt"/>
              <a:buAutoNum type="arabicPeriod"/>
            </a:pPr>
            <a:r>
              <a:rPr lang="en-US" kern="1200" dirty="0">
                <a:solidFill>
                  <a:prstClr val="black"/>
                </a:solidFill>
                <a:latin typeface="Cambria" panose="02040503050406030204" pitchFamily="18" charset="0"/>
              </a:rPr>
              <a:t>Do it yourself</a:t>
            </a:r>
          </a:p>
          <a:p>
            <a:pPr marL="1033463" lvl="0" indent="-463550" eaLnBrk="1" fontAlgn="auto" hangingPunct="1">
              <a:lnSpc>
                <a:spcPct val="150000"/>
              </a:lnSpc>
              <a:spcAft>
                <a:spcPts val="0"/>
              </a:spcAft>
              <a:buFont typeface="+mj-lt"/>
              <a:buAutoNum type="arabicPeriod"/>
            </a:pPr>
            <a:r>
              <a:rPr lang="en-US" kern="1200" dirty="0" smtClean="0">
                <a:solidFill>
                  <a:prstClr val="black"/>
                </a:solidFill>
                <a:latin typeface="Cambria" panose="02040503050406030204" pitchFamily="18" charset="0"/>
              </a:rPr>
              <a:t>Find cheaper ways to play</a:t>
            </a:r>
          </a:p>
          <a:p>
            <a:pPr marL="1033463" lvl="0" indent="-463550" eaLnBrk="1" fontAlgn="auto" hangingPunct="1">
              <a:lnSpc>
                <a:spcPct val="150000"/>
              </a:lnSpc>
              <a:spcAft>
                <a:spcPts val="0"/>
              </a:spcAft>
              <a:buFont typeface="+mj-lt"/>
              <a:buAutoNum type="arabicPeriod"/>
            </a:pPr>
            <a:r>
              <a:rPr lang="en-US" kern="1200" dirty="0" smtClean="0">
                <a:solidFill>
                  <a:prstClr val="black"/>
                </a:solidFill>
                <a:latin typeface="Cambria" panose="02040503050406030204" pitchFamily="18" charset="0"/>
              </a:rPr>
              <a:t>Eat </a:t>
            </a:r>
            <a:r>
              <a:rPr lang="en-US" kern="1200" dirty="0">
                <a:solidFill>
                  <a:prstClr val="black"/>
                </a:solidFill>
                <a:latin typeface="Cambria" panose="02040503050406030204" pitchFamily="18" charset="0"/>
              </a:rPr>
              <a:t>at home</a:t>
            </a:r>
          </a:p>
          <a:p>
            <a:pPr marL="1033463" lvl="0" indent="-463550" eaLnBrk="1" fontAlgn="auto" hangingPunct="1">
              <a:lnSpc>
                <a:spcPct val="150000"/>
              </a:lnSpc>
              <a:spcAft>
                <a:spcPts val="0"/>
              </a:spcAft>
              <a:buFont typeface="+mj-lt"/>
              <a:buAutoNum type="arabicPeriod"/>
            </a:pPr>
            <a:r>
              <a:rPr lang="en-US" kern="1200" dirty="0">
                <a:solidFill>
                  <a:prstClr val="black"/>
                </a:solidFill>
                <a:latin typeface="Cambria" panose="02040503050406030204" pitchFamily="18" charset="0"/>
              </a:rPr>
              <a:t>Shop smarter</a:t>
            </a:r>
          </a:p>
          <a:p>
            <a:pPr marL="1033463" lvl="0" indent="-463550" eaLnBrk="1" fontAlgn="auto" hangingPunct="1">
              <a:lnSpc>
                <a:spcPct val="150000"/>
              </a:lnSpc>
              <a:spcAft>
                <a:spcPts val="0"/>
              </a:spcAft>
              <a:buFont typeface="+mj-lt"/>
              <a:buAutoNum type="arabicPeriod"/>
            </a:pPr>
            <a:r>
              <a:rPr lang="en-US" kern="1200" dirty="0">
                <a:solidFill>
                  <a:prstClr val="black"/>
                </a:solidFill>
                <a:latin typeface="Cambria" panose="02040503050406030204" pitchFamily="18" charset="0"/>
              </a:rPr>
              <a:t>Get rid of extra bills</a:t>
            </a:r>
          </a:p>
          <a:p>
            <a:pPr marL="1033463" lvl="0" indent="-463550" eaLnBrk="1" fontAlgn="auto" hangingPunct="1">
              <a:lnSpc>
                <a:spcPct val="150000"/>
              </a:lnSpc>
              <a:spcAft>
                <a:spcPts val="0"/>
              </a:spcAft>
              <a:buFont typeface="+mj-lt"/>
              <a:buAutoNum type="arabicPeriod"/>
            </a:pPr>
            <a:r>
              <a:rPr lang="en-US" kern="1200" dirty="0">
                <a:solidFill>
                  <a:prstClr val="black"/>
                </a:solidFill>
                <a:latin typeface="Cambria" panose="02040503050406030204" pitchFamily="18" charset="0"/>
              </a:rPr>
              <a:t>Use less energy</a:t>
            </a:r>
          </a:p>
          <a:p>
            <a:pPr marL="1033463" lvl="0" indent="-463550" eaLnBrk="1" fontAlgn="auto" hangingPunct="1">
              <a:lnSpc>
                <a:spcPct val="150000"/>
              </a:lnSpc>
              <a:spcAft>
                <a:spcPts val="0"/>
              </a:spcAft>
              <a:buFont typeface="+mj-lt"/>
              <a:buAutoNum type="arabicPeriod"/>
            </a:pPr>
            <a:r>
              <a:rPr lang="en-US" kern="1200" dirty="0">
                <a:solidFill>
                  <a:prstClr val="black"/>
                </a:solidFill>
                <a:latin typeface="Cambria" panose="02040503050406030204" pitchFamily="18" charset="0"/>
              </a:rPr>
              <a:t>Walk, cycle or use public transit </a:t>
            </a:r>
            <a:r>
              <a:rPr lang="en-US" kern="1200" dirty="0" smtClean="0">
                <a:solidFill>
                  <a:prstClr val="black"/>
                </a:solidFill>
                <a:latin typeface="Cambria" panose="02040503050406030204" pitchFamily="18" charset="0"/>
              </a:rPr>
              <a:t>more</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658013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2.  What is a Budget?</a:t>
            </a:r>
            <a:endParaRPr lang="en-US" sz="3200" b="1" dirty="0">
              <a:solidFill>
                <a:schemeClr val="tx1"/>
              </a:solidFill>
            </a:endParaRPr>
          </a:p>
        </p:txBody>
      </p:sp>
      <p:sp>
        <p:nvSpPr>
          <p:cNvPr id="3" name="Content Placeholder 2"/>
          <p:cNvSpPr>
            <a:spLocks noGrp="1"/>
          </p:cNvSpPr>
          <p:nvPr>
            <p:ph idx="1"/>
          </p:nvPr>
        </p:nvSpPr>
        <p:spPr/>
        <p:txBody>
          <a:bodyPr/>
          <a:lstStyle/>
          <a:p>
            <a:pPr marL="463550" marR="0">
              <a:lnSpc>
                <a:spcPct val="150000"/>
              </a:lnSpc>
              <a:spcBef>
                <a:spcPts val="0"/>
              </a:spcBef>
              <a:spcAft>
                <a:spcPts val="0"/>
              </a:spcAft>
            </a:pPr>
            <a:r>
              <a:rPr lang="en-US" dirty="0" smtClean="0">
                <a:latin typeface="Cambria"/>
              </a:rPr>
              <a:t>Budgeting </a:t>
            </a:r>
            <a:r>
              <a:rPr lang="en-US" dirty="0">
                <a:latin typeface="Cambria"/>
              </a:rPr>
              <a:t>is the first step in managing your money.  </a:t>
            </a:r>
            <a:endParaRPr lang="en-US" dirty="0" smtClean="0">
              <a:latin typeface="Cambria"/>
            </a:endParaRPr>
          </a:p>
          <a:p>
            <a:pPr marL="463550" marR="0">
              <a:lnSpc>
                <a:spcPct val="150000"/>
              </a:lnSpc>
              <a:spcBef>
                <a:spcPts val="0"/>
              </a:spcBef>
              <a:spcAft>
                <a:spcPts val="0"/>
              </a:spcAft>
            </a:pPr>
            <a:endParaRPr lang="en-US" dirty="0">
              <a:latin typeface="Cambria"/>
            </a:endParaRPr>
          </a:p>
          <a:p>
            <a:pPr marL="463550" marR="0">
              <a:lnSpc>
                <a:spcPct val="150000"/>
              </a:lnSpc>
              <a:spcBef>
                <a:spcPts val="0"/>
              </a:spcBef>
              <a:spcAft>
                <a:spcPts val="0"/>
              </a:spcAft>
            </a:pPr>
            <a:r>
              <a:rPr lang="en-US" dirty="0" smtClean="0">
                <a:latin typeface="Cambria"/>
              </a:rPr>
              <a:t>It’s </a:t>
            </a:r>
            <a:r>
              <a:rPr lang="en-US" dirty="0">
                <a:latin typeface="Cambria"/>
              </a:rPr>
              <a:t>not as hard as you may think. </a:t>
            </a:r>
            <a:endParaRPr lang="en-CA" sz="2000" dirty="0">
              <a:latin typeface="Calibri"/>
              <a:ea typeface="Calibri"/>
              <a:cs typeface="Times New Roman"/>
            </a:endParaRPr>
          </a:p>
          <a:p>
            <a:pPr marL="463550" marR="0">
              <a:lnSpc>
                <a:spcPct val="150000"/>
              </a:lnSpc>
              <a:spcBef>
                <a:spcPts val="0"/>
              </a:spcBef>
              <a:spcAft>
                <a:spcPts val="0"/>
              </a:spcAft>
            </a:pPr>
            <a:r>
              <a:rPr lang="en-CA" dirty="0" smtClean="0"/>
              <a:t> </a:t>
            </a:r>
            <a:r>
              <a:rPr lang="en-CA" dirty="0"/>
              <a:t/>
            </a:r>
            <a:br>
              <a:rPr lang="en-CA" dirty="0"/>
            </a:br>
            <a:endParaRPr lang="en-US" dirty="0"/>
          </a:p>
        </p:txBody>
      </p:sp>
    </p:spTree>
    <p:extLst>
      <p:ext uri="{BB962C8B-B14F-4D97-AF65-F5344CB8AC3E}">
        <p14:creationId xmlns:p14="http://schemas.microsoft.com/office/powerpoint/2010/main" val="805073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a:solidFill>
                  <a:schemeClr val="tx1"/>
                </a:solidFill>
              </a:rPr>
              <a:t>6. How to Budget</a:t>
            </a:r>
            <a:br>
              <a:rPr lang="en-US" b="1" dirty="0">
                <a:solidFill>
                  <a:schemeClr val="tx1"/>
                </a:solidFill>
              </a:rPr>
            </a:br>
            <a:r>
              <a:rPr lang="en-US" dirty="0" smtClean="0">
                <a:solidFill>
                  <a:srgbClr val="0C1C8C"/>
                </a:solidFill>
              </a:rPr>
              <a:t>Make Your Money Go Further</a:t>
            </a:r>
            <a:endParaRPr lang="en-US" sz="3200" b="1" dirty="0"/>
          </a:p>
        </p:txBody>
      </p:sp>
      <p:sp>
        <p:nvSpPr>
          <p:cNvPr id="3" name="Content Placeholder 2"/>
          <p:cNvSpPr>
            <a:spLocks noGrp="1"/>
          </p:cNvSpPr>
          <p:nvPr>
            <p:ph idx="1"/>
          </p:nvPr>
        </p:nvSpPr>
        <p:spPr/>
        <p:txBody>
          <a:bodyPr/>
          <a:lstStyle/>
          <a:p>
            <a:pPr lvl="0" indent="463550" eaLnBrk="1" fontAlgn="auto" hangingPunct="1">
              <a:lnSpc>
                <a:spcPct val="150000"/>
              </a:lnSpc>
              <a:spcAft>
                <a:spcPts val="0"/>
              </a:spcAft>
              <a:buClrTx/>
            </a:pPr>
            <a:r>
              <a:rPr lang="en-US" kern="1200" dirty="0">
                <a:solidFill>
                  <a:prstClr val="black"/>
                </a:solidFill>
                <a:latin typeface="Cambria" panose="02040503050406030204" pitchFamily="18" charset="0"/>
              </a:rPr>
              <a:t>Get more out of your products and services by</a:t>
            </a:r>
          </a:p>
          <a:p>
            <a:pPr marL="1033463" lvl="1" indent="-344488" eaLnBrk="1" fontAlgn="auto" hangingPunct="1">
              <a:lnSpc>
                <a:spcPct val="150000"/>
              </a:lnSpc>
              <a:spcAft>
                <a:spcPts val="0"/>
              </a:spcAft>
              <a:buClr>
                <a:srgbClr val="0C1C8C"/>
              </a:buClr>
              <a:buSzTx/>
            </a:pPr>
            <a:r>
              <a:rPr lang="en-US" kern="1200" dirty="0">
                <a:solidFill>
                  <a:prstClr val="black"/>
                </a:solidFill>
                <a:latin typeface="Cambria" panose="02040503050406030204" pitchFamily="18" charset="0"/>
              </a:rPr>
              <a:t>getting a better rate for your internet, phone, </a:t>
            </a:r>
            <a:r>
              <a:rPr lang="en-US" kern="1200" dirty="0" err="1">
                <a:solidFill>
                  <a:prstClr val="black"/>
                </a:solidFill>
                <a:latin typeface="Cambria" panose="02040503050406030204" pitchFamily="18" charset="0"/>
              </a:rPr>
              <a:t>tv</a:t>
            </a:r>
            <a:r>
              <a:rPr lang="en-US" kern="1200" dirty="0">
                <a:solidFill>
                  <a:prstClr val="black"/>
                </a:solidFill>
                <a:latin typeface="Cambria" panose="02040503050406030204" pitchFamily="18" charset="0"/>
              </a:rPr>
              <a:t> plans – bundle your </a:t>
            </a:r>
            <a:r>
              <a:rPr lang="en-US" kern="1200" dirty="0" smtClean="0">
                <a:solidFill>
                  <a:prstClr val="black"/>
                </a:solidFill>
                <a:latin typeface="Cambria" panose="02040503050406030204" pitchFamily="18" charset="0"/>
              </a:rPr>
              <a:t>services</a:t>
            </a:r>
          </a:p>
          <a:p>
            <a:pPr marL="1033463" lvl="1" indent="-344488" eaLnBrk="1" fontAlgn="auto" hangingPunct="1">
              <a:lnSpc>
                <a:spcPct val="150000"/>
              </a:lnSpc>
              <a:spcAft>
                <a:spcPts val="0"/>
              </a:spcAft>
              <a:buClrTx/>
              <a:buSzTx/>
            </a:pPr>
            <a:r>
              <a:rPr lang="en-US" kern="1200" dirty="0" smtClean="0">
                <a:solidFill>
                  <a:prstClr val="black"/>
                </a:solidFill>
                <a:latin typeface="Cambria" panose="02040503050406030204" pitchFamily="18" charset="0"/>
              </a:rPr>
              <a:t>making </a:t>
            </a:r>
            <a:r>
              <a:rPr lang="en-US" kern="1200" dirty="0">
                <a:solidFill>
                  <a:prstClr val="black"/>
                </a:solidFill>
                <a:latin typeface="Cambria" panose="02040503050406030204" pitchFamily="18" charset="0"/>
              </a:rPr>
              <a:t>sure you have the best package of banking services, at the lowest </a:t>
            </a:r>
            <a:r>
              <a:rPr lang="en-US" kern="1200" dirty="0" smtClean="0">
                <a:solidFill>
                  <a:prstClr val="black"/>
                </a:solidFill>
                <a:latin typeface="Cambria" panose="02040503050406030204" pitchFamily="18" charset="0"/>
              </a:rPr>
              <a:t>cost</a:t>
            </a:r>
          </a:p>
          <a:p>
            <a:pPr marL="1033463" lvl="1" indent="-344488" eaLnBrk="1" fontAlgn="auto" hangingPunct="1">
              <a:lnSpc>
                <a:spcPct val="150000"/>
              </a:lnSpc>
              <a:spcAft>
                <a:spcPts val="0"/>
              </a:spcAft>
              <a:buClrTx/>
              <a:buSzTx/>
            </a:pPr>
            <a:r>
              <a:rPr lang="en-US" kern="1200" dirty="0" smtClean="0">
                <a:solidFill>
                  <a:prstClr val="black"/>
                </a:solidFill>
                <a:latin typeface="Cambria" panose="02040503050406030204" pitchFamily="18" charset="0"/>
              </a:rPr>
              <a:t>paying </a:t>
            </a:r>
            <a:r>
              <a:rPr lang="en-US" kern="1200" dirty="0">
                <a:solidFill>
                  <a:prstClr val="black"/>
                </a:solidFill>
                <a:latin typeface="Cambria" panose="02040503050406030204" pitchFamily="18" charset="0"/>
              </a:rPr>
              <a:t>your bills on time to avoid late fees, interest and </a:t>
            </a:r>
            <a:r>
              <a:rPr lang="en-US" kern="1200" dirty="0" smtClean="0">
                <a:solidFill>
                  <a:prstClr val="black"/>
                </a:solidFill>
                <a:latin typeface="Cambria" panose="02040503050406030204" pitchFamily="18" charset="0"/>
              </a:rPr>
              <a:t>penalties</a:t>
            </a:r>
          </a:p>
          <a:p>
            <a:endParaRPr lang="en-US" dirty="0"/>
          </a:p>
        </p:txBody>
      </p:sp>
    </p:spTree>
    <p:extLst>
      <p:ext uri="{BB962C8B-B14F-4D97-AF65-F5344CB8AC3E}">
        <p14:creationId xmlns:p14="http://schemas.microsoft.com/office/powerpoint/2010/main" val="2551659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dirty="0">
                <a:solidFill>
                  <a:schemeClr val="tx1"/>
                </a:solidFill>
              </a:rPr>
              <a:t>6. How to Budget</a:t>
            </a:r>
            <a:br>
              <a:rPr lang="en-US" b="1" dirty="0">
                <a:solidFill>
                  <a:schemeClr val="tx1"/>
                </a:solidFill>
              </a:rPr>
            </a:br>
            <a:r>
              <a:rPr lang="en-US" sz="2800" dirty="0" smtClean="0"/>
              <a:t>Make Your Money Go Further</a:t>
            </a:r>
            <a:endParaRPr lang="en-US" sz="2800" b="1" dirty="0"/>
          </a:p>
        </p:txBody>
      </p:sp>
      <p:sp>
        <p:nvSpPr>
          <p:cNvPr id="3" name="Content Placeholder 2"/>
          <p:cNvSpPr>
            <a:spLocks noGrp="1"/>
          </p:cNvSpPr>
          <p:nvPr>
            <p:ph idx="1"/>
          </p:nvPr>
        </p:nvSpPr>
        <p:spPr/>
        <p:txBody>
          <a:bodyPr/>
          <a:lstStyle/>
          <a:p>
            <a:pPr lvl="0" indent="463550" eaLnBrk="1" fontAlgn="auto" hangingPunct="1">
              <a:lnSpc>
                <a:spcPct val="150000"/>
              </a:lnSpc>
              <a:spcAft>
                <a:spcPts val="0"/>
              </a:spcAft>
              <a:buClrTx/>
            </a:pPr>
            <a:r>
              <a:rPr lang="en-US" kern="1200" dirty="0">
                <a:solidFill>
                  <a:prstClr val="black"/>
                </a:solidFill>
                <a:latin typeface="Cambria" panose="02040503050406030204" pitchFamily="18" charset="0"/>
              </a:rPr>
              <a:t>Get more out of your products and services by</a:t>
            </a:r>
          </a:p>
          <a:p>
            <a:pPr marL="1033463" lvl="1" indent="-344488" eaLnBrk="1" fontAlgn="auto" hangingPunct="1">
              <a:lnSpc>
                <a:spcPct val="150000"/>
              </a:lnSpc>
              <a:spcAft>
                <a:spcPts val="0"/>
              </a:spcAft>
              <a:buSzTx/>
            </a:pPr>
            <a:r>
              <a:rPr lang="en-US" kern="1200" dirty="0" smtClean="0">
                <a:solidFill>
                  <a:prstClr val="black"/>
                </a:solidFill>
                <a:latin typeface="Cambria" panose="02040503050406030204" pitchFamily="18" charset="0"/>
              </a:rPr>
              <a:t>checking </a:t>
            </a:r>
            <a:r>
              <a:rPr lang="en-US" kern="1200" dirty="0">
                <a:solidFill>
                  <a:prstClr val="black"/>
                </a:solidFill>
                <a:latin typeface="Cambria" panose="02040503050406030204" pitchFamily="18" charset="0"/>
              </a:rPr>
              <a:t>your bills to spot mistakes and overcharges</a:t>
            </a:r>
          </a:p>
          <a:p>
            <a:endParaRPr lang="en-US" dirty="0"/>
          </a:p>
        </p:txBody>
      </p:sp>
    </p:spTree>
    <p:extLst>
      <p:ext uri="{BB962C8B-B14F-4D97-AF65-F5344CB8AC3E}">
        <p14:creationId xmlns:p14="http://schemas.microsoft.com/office/powerpoint/2010/main" val="2269955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kern="1200" dirty="0" smtClean="0">
                <a:solidFill>
                  <a:prstClr val="black"/>
                </a:solidFill>
                <a:latin typeface="Cambria" panose="02040503050406030204" pitchFamily="18" charset="0"/>
              </a:rPr>
              <a:t>7. Budgeting </a:t>
            </a:r>
            <a:r>
              <a:rPr lang="en-US" sz="3200" b="1" kern="1200" dirty="0">
                <a:solidFill>
                  <a:prstClr val="black"/>
                </a:solidFill>
                <a:latin typeface="Cambria" panose="02040503050406030204" pitchFamily="18" charset="0"/>
              </a:rPr>
              <a:t>to Reach your Goals</a:t>
            </a:r>
            <a:endParaRPr lang="en-US" sz="3200" b="1"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057400" y="1524000"/>
            <a:ext cx="6840538" cy="4275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0741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63550" indent="-463550" algn="l"/>
            <a:r>
              <a:rPr lang="en-US" b="1" kern="1200" dirty="0">
                <a:solidFill>
                  <a:prstClr val="black"/>
                </a:solidFill>
              </a:rPr>
              <a:t>7. Budgeting to Reach your </a:t>
            </a:r>
            <a:r>
              <a:rPr lang="en-US" b="1" kern="1200" dirty="0" smtClean="0">
                <a:solidFill>
                  <a:prstClr val="black"/>
                </a:solidFill>
              </a:rPr>
              <a:t>Goals </a:t>
            </a:r>
            <a:r>
              <a:rPr lang="en-US" sz="2800" kern="1200" dirty="0" smtClean="0"/>
              <a:t>Setting </a:t>
            </a:r>
            <a:r>
              <a:rPr lang="en-US" sz="2800" kern="1200" dirty="0"/>
              <a:t>Financial Goals</a:t>
            </a:r>
            <a:endParaRPr lang="en-US" sz="2800" dirty="0"/>
          </a:p>
        </p:txBody>
      </p:sp>
      <p:sp>
        <p:nvSpPr>
          <p:cNvPr id="3" name="Content Placeholder 2"/>
          <p:cNvSpPr>
            <a:spLocks noGrp="1"/>
          </p:cNvSpPr>
          <p:nvPr>
            <p:ph idx="1"/>
          </p:nvPr>
        </p:nvSpPr>
        <p:spPr/>
        <p:txBody>
          <a:bodyPr/>
          <a:lstStyle/>
          <a:p>
            <a:pPr lvl="0" indent="463550" eaLnBrk="1" fontAlgn="auto" hangingPunct="1">
              <a:spcAft>
                <a:spcPts val="0"/>
              </a:spcAft>
              <a:buClrTx/>
            </a:pPr>
            <a:r>
              <a:rPr lang="en-US" kern="1200" dirty="0">
                <a:solidFill>
                  <a:prstClr val="black"/>
                </a:solidFill>
                <a:latin typeface="Cambria" panose="02040503050406030204" pitchFamily="18" charset="0"/>
              </a:rPr>
              <a:t>Set </a:t>
            </a:r>
            <a:r>
              <a:rPr lang="en-US" sz="3200" b="1" kern="1200" dirty="0">
                <a:solidFill>
                  <a:prstClr val="black"/>
                </a:solidFill>
                <a:latin typeface="Cambria" panose="02040503050406030204" pitchFamily="18" charset="0"/>
              </a:rPr>
              <a:t>S M A R T </a:t>
            </a:r>
            <a:r>
              <a:rPr lang="en-US" kern="1200" dirty="0" smtClean="0">
                <a:solidFill>
                  <a:prstClr val="black"/>
                </a:solidFill>
                <a:latin typeface="Cambria" panose="02040503050406030204" pitchFamily="18" charset="0"/>
              </a:rPr>
              <a:t>goals</a:t>
            </a:r>
            <a:endParaRPr lang="en-US" kern="1200" dirty="0">
              <a:solidFill>
                <a:prstClr val="black"/>
              </a:solidFill>
              <a:latin typeface="Cambria" panose="02040503050406030204" pitchFamily="18" charset="0"/>
            </a:endParaRPr>
          </a:p>
          <a:p>
            <a:pPr marL="457200" lvl="1" indent="0" eaLnBrk="1" fontAlgn="auto" hangingPunct="1">
              <a:spcAft>
                <a:spcPts val="0"/>
              </a:spcAft>
              <a:buClrTx/>
              <a:buSzTx/>
              <a:buNone/>
            </a:pPr>
            <a:endParaRPr lang="en-US" b="1" kern="1200" dirty="0">
              <a:solidFill>
                <a:prstClr val="black"/>
              </a:solidFill>
              <a:latin typeface="Cambria" panose="02040503050406030204" pitchFamily="18" charset="0"/>
            </a:endParaRPr>
          </a:p>
          <a:p>
            <a:pPr marL="457200" lvl="1" indent="0" eaLnBrk="1" fontAlgn="auto" hangingPunct="1">
              <a:spcAft>
                <a:spcPts val="0"/>
              </a:spcAft>
              <a:buClrTx/>
              <a:buSzTx/>
              <a:buNone/>
            </a:pPr>
            <a:r>
              <a:rPr lang="en-US" b="1" kern="1200" dirty="0">
                <a:solidFill>
                  <a:prstClr val="black"/>
                </a:solidFill>
                <a:latin typeface="Cambria" panose="02040503050406030204" pitchFamily="18" charset="0"/>
              </a:rPr>
              <a:t>		</a:t>
            </a:r>
            <a:r>
              <a:rPr lang="en-US" sz="3200" b="1" kern="1200" dirty="0">
                <a:solidFill>
                  <a:prstClr val="black"/>
                </a:solidFill>
                <a:latin typeface="Cambria" panose="02040503050406030204" pitchFamily="18" charset="0"/>
              </a:rPr>
              <a:t>S</a:t>
            </a:r>
            <a:r>
              <a:rPr lang="en-US" kern="1200" dirty="0">
                <a:solidFill>
                  <a:prstClr val="black"/>
                </a:solidFill>
                <a:latin typeface="Cambria" panose="02040503050406030204" pitchFamily="18" charset="0"/>
              </a:rPr>
              <a:t>pecific</a:t>
            </a:r>
          </a:p>
          <a:p>
            <a:pPr marL="457200" lvl="1" indent="0" eaLnBrk="1" fontAlgn="auto" hangingPunct="1">
              <a:spcAft>
                <a:spcPts val="0"/>
              </a:spcAft>
              <a:buClrTx/>
              <a:buSzTx/>
              <a:buNone/>
            </a:pPr>
            <a:r>
              <a:rPr lang="en-US" b="1" kern="1200" dirty="0">
                <a:solidFill>
                  <a:prstClr val="black"/>
                </a:solidFill>
                <a:latin typeface="Cambria" panose="02040503050406030204" pitchFamily="18" charset="0"/>
              </a:rPr>
              <a:t>		</a:t>
            </a:r>
            <a:r>
              <a:rPr lang="en-US" sz="3200" b="1" kern="1200" dirty="0">
                <a:solidFill>
                  <a:prstClr val="black"/>
                </a:solidFill>
                <a:latin typeface="Cambria" panose="02040503050406030204" pitchFamily="18" charset="0"/>
              </a:rPr>
              <a:t>M</a:t>
            </a:r>
            <a:r>
              <a:rPr lang="en-US" kern="1200" dirty="0">
                <a:solidFill>
                  <a:prstClr val="black"/>
                </a:solidFill>
                <a:latin typeface="Cambria" panose="02040503050406030204" pitchFamily="18" charset="0"/>
              </a:rPr>
              <a:t>easurable</a:t>
            </a:r>
          </a:p>
          <a:p>
            <a:pPr marL="457200" lvl="1" indent="0" eaLnBrk="1" fontAlgn="auto" hangingPunct="1">
              <a:spcAft>
                <a:spcPts val="0"/>
              </a:spcAft>
              <a:buClrTx/>
              <a:buSzTx/>
              <a:buNone/>
            </a:pPr>
            <a:r>
              <a:rPr lang="en-US" b="1" kern="1200" dirty="0">
                <a:solidFill>
                  <a:prstClr val="black"/>
                </a:solidFill>
                <a:latin typeface="Cambria" panose="02040503050406030204" pitchFamily="18" charset="0"/>
              </a:rPr>
              <a:t>		</a:t>
            </a:r>
            <a:r>
              <a:rPr lang="en-US" sz="3200" b="1" kern="1200" dirty="0">
                <a:solidFill>
                  <a:prstClr val="black"/>
                </a:solidFill>
                <a:latin typeface="Cambria" panose="02040503050406030204" pitchFamily="18" charset="0"/>
              </a:rPr>
              <a:t>A</a:t>
            </a:r>
            <a:r>
              <a:rPr lang="en-US" kern="1200" dirty="0">
                <a:solidFill>
                  <a:prstClr val="black"/>
                </a:solidFill>
                <a:latin typeface="Cambria" panose="02040503050406030204" pitchFamily="18" charset="0"/>
              </a:rPr>
              <a:t>chievable</a:t>
            </a:r>
          </a:p>
          <a:p>
            <a:pPr marL="457200" lvl="1" indent="0" eaLnBrk="1" fontAlgn="auto" hangingPunct="1">
              <a:spcAft>
                <a:spcPts val="0"/>
              </a:spcAft>
              <a:buClrTx/>
              <a:buSzTx/>
              <a:buNone/>
            </a:pPr>
            <a:r>
              <a:rPr lang="en-US" b="1" kern="1200" dirty="0">
                <a:solidFill>
                  <a:prstClr val="black"/>
                </a:solidFill>
                <a:latin typeface="Cambria" panose="02040503050406030204" pitchFamily="18" charset="0"/>
              </a:rPr>
              <a:t>		</a:t>
            </a:r>
            <a:r>
              <a:rPr lang="en-US" sz="3200" b="1" kern="1200" dirty="0">
                <a:solidFill>
                  <a:prstClr val="black"/>
                </a:solidFill>
                <a:latin typeface="Cambria" panose="02040503050406030204" pitchFamily="18" charset="0"/>
              </a:rPr>
              <a:t>R</a:t>
            </a:r>
            <a:r>
              <a:rPr lang="en-US" kern="1200" dirty="0">
                <a:solidFill>
                  <a:prstClr val="black"/>
                </a:solidFill>
                <a:latin typeface="Cambria" panose="02040503050406030204" pitchFamily="18" charset="0"/>
              </a:rPr>
              <a:t>ealistic</a:t>
            </a:r>
          </a:p>
          <a:p>
            <a:pPr marL="457200" lvl="1" indent="0" eaLnBrk="1" fontAlgn="auto" hangingPunct="1">
              <a:spcAft>
                <a:spcPts val="0"/>
              </a:spcAft>
              <a:buClrTx/>
              <a:buSzTx/>
              <a:buNone/>
            </a:pPr>
            <a:r>
              <a:rPr lang="en-US" b="1" kern="1200" dirty="0">
                <a:solidFill>
                  <a:prstClr val="black"/>
                </a:solidFill>
                <a:latin typeface="Cambria" panose="02040503050406030204" pitchFamily="18" charset="0"/>
              </a:rPr>
              <a:t>		</a:t>
            </a:r>
            <a:r>
              <a:rPr lang="en-US" sz="3200" b="1" kern="1200" dirty="0">
                <a:solidFill>
                  <a:prstClr val="black"/>
                </a:solidFill>
                <a:latin typeface="Cambria" panose="02040503050406030204" pitchFamily="18" charset="0"/>
              </a:rPr>
              <a:t>T</a:t>
            </a:r>
            <a:r>
              <a:rPr lang="en-US" kern="1200" dirty="0">
                <a:solidFill>
                  <a:prstClr val="black"/>
                </a:solidFill>
                <a:latin typeface="Cambria" panose="02040503050406030204" pitchFamily="18" charset="0"/>
              </a:rPr>
              <a:t>ime- Framed</a:t>
            </a:r>
          </a:p>
          <a:p>
            <a:endParaRPr lang="en-US" dirty="0"/>
          </a:p>
        </p:txBody>
      </p:sp>
    </p:spTree>
    <p:extLst>
      <p:ext uri="{BB962C8B-B14F-4D97-AF65-F5344CB8AC3E}">
        <p14:creationId xmlns:p14="http://schemas.microsoft.com/office/powerpoint/2010/main" val="880712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kern="1200" dirty="0">
                <a:solidFill>
                  <a:prstClr val="black"/>
                </a:solidFill>
              </a:rPr>
              <a:t>7. Budgeting to Reach your Goals</a:t>
            </a:r>
            <a:endParaRPr lang="en-US" dirty="0"/>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Saving for a vacation is hard to measure but saving $540 for a trip to Niagara within 18 months is </a:t>
            </a:r>
            <a:endParaRPr lang="en-US" kern="1200" dirty="0" smtClean="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sz="3200" b="1" kern="1200" dirty="0" smtClean="0">
                <a:solidFill>
                  <a:prstClr val="black"/>
                </a:solidFill>
                <a:latin typeface="Cambria" panose="02040503050406030204" pitchFamily="18" charset="0"/>
              </a:rPr>
              <a:t>                       S  M  A  R  T</a:t>
            </a:r>
            <a:endParaRPr lang="en-US" sz="3200" b="1" kern="1200" dirty="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You </a:t>
            </a:r>
            <a:r>
              <a:rPr lang="en-US" kern="1200" dirty="0">
                <a:solidFill>
                  <a:prstClr val="black"/>
                </a:solidFill>
                <a:latin typeface="Cambria" panose="02040503050406030204" pitchFamily="18" charset="0"/>
              </a:rPr>
              <a:t>will know how close you are to meeting that goal.</a:t>
            </a:r>
          </a:p>
          <a:p>
            <a:endParaRPr lang="en-US" dirty="0"/>
          </a:p>
        </p:txBody>
      </p:sp>
    </p:spTree>
    <p:extLst>
      <p:ext uri="{BB962C8B-B14F-4D97-AF65-F5344CB8AC3E}">
        <p14:creationId xmlns:p14="http://schemas.microsoft.com/office/powerpoint/2010/main" val="1152162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kern="1200" dirty="0">
                <a:solidFill>
                  <a:prstClr val="black"/>
                </a:solidFill>
              </a:rPr>
              <a:t>7. Budgeting to Reach your Goals</a:t>
            </a:r>
            <a:endParaRPr lang="en-US" dirty="0"/>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Saving $540 for Niagara in 18 months is</a:t>
            </a:r>
          </a:p>
          <a:p>
            <a:pPr marL="688975" lvl="1" indent="0" eaLnBrk="1" fontAlgn="auto" hangingPunct="1">
              <a:lnSpc>
                <a:spcPct val="150000"/>
              </a:lnSpc>
              <a:spcAft>
                <a:spcPts val="0"/>
              </a:spcAft>
              <a:buClr>
                <a:srgbClr val="0C1C8C"/>
              </a:buClr>
              <a:buSzTx/>
              <a:buNone/>
            </a:pPr>
            <a:r>
              <a:rPr lang="en-US" b="1" kern="1200" dirty="0" smtClean="0">
                <a:solidFill>
                  <a:prstClr val="black"/>
                </a:solidFill>
                <a:latin typeface="Cambria" panose="02040503050406030204" pitchFamily="18" charset="0"/>
              </a:rPr>
              <a:t>Specific</a:t>
            </a:r>
            <a:r>
              <a:rPr lang="en-US" kern="1200" dirty="0" smtClean="0">
                <a:solidFill>
                  <a:prstClr val="black"/>
                </a:solidFill>
                <a:latin typeface="Cambria" panose="02040503050406030204" pitchFamily="18" charset="0"/>
              </a:rPr>
              <a:t> - you </a:t>
            </a:r>
            <a:r>
              <a:rPr lang="en-US" kern="1200" dirty="0">
                <a:solidFill>
                  <a:prstClr val="black"/>
                </a:solidFill>
                <a:latin typeface="Cambria" panose="02040503050406030204" pitchFamily="18" charset="0"/>
              </a:rPr>
              <a:t>know exactly what you're saving for</a:t>
            </a:r>
          </a:p>
          <a:p>
            <a:pPr marL="688975" lvl="1" indent="0" eaLnBrk="1" fontAlgn="auto" hangingPunct="1">
              <a:lnSpc>
                <a:spcPct val="150000"/>
              </a:lnSpc>
              <a:buClrTx/>
              <a:buSzTx/>
              <a:buNone/>
            </a:pPr>
            <a:r>
              <a:rPr lang="en-US" b="1" kern="1200" dirty="0" smtClean="0">
                <a:solidFill>
                  <a:prstClr val="black"/>
                </a:solidFill>
                <a:latin typeface="Cambria" panose="02040503050406030204" pitchFamily="18" charset="0"/>
              </a:rPr>
              <a:t>Measurable</a:t>
            </a:r>
            <a:r>
              <a:rPr lang="en-US" kern="1200" dirty="0" smtClean="0">
                <a:solidFill>
                  <a:prstClr val="black"/>
                </a:solidFill>
                <a:latin typeface="Cambria" panose="02040503050406030204" pitchFamily="18" charset="0"/>
              </a:rPr>
              <a:t> - you </a:t>
            </a:r>
            <a:r>
              <a:rPr lang="en-US" kern="1200" dirty="0">
                <a:solidFill>
                  <a:prstClr val="black"/>
                </a:solidFill>
                <a:latin typeface="Cambria" panose="02040503050406030204" pitchFamily="18" charset="0"/>
              </a:rPr>
              <a:t>know how much you will </a:t>
            </a:r>
            <a:r>
              <a:rPr lang="en-US" kern="1200" dirty="0" smtClean="0">
                <a:solidFill>
                  <a:prstClr val="black"/>
                </a:solidFill>
                <a:latin typeface="Cambria" panose="02040503050406030204" pitchFamily="18" charset="0"/>
              </a:rPr>
              <a:t>need</a:t>
            </a:r>
          </a:p>
          <a:p>
            <a:pPr marL="688975" lvl="1" indent="0" eaLnBrk="1" fontAlgn="auto" hangingPunct="1">
              <a:lnSpc>
                <a:spcPct val="150000"/>
              </a:lnSpc>
              <a:buClrTx/>
              <a:buSzTx/>
              <a:buNone/>
            </a:pPr>
            <a:r>
              <a:rPr lang="en-US" b="1" kern="1200" dirty="0" smtClean="0">
                <a:solidFill>
                  <a:prstClr val="black"/>
                </a:solidFill>
              </a:rPr>
              <a:t>Achievable</a:t>
            </a:r>
            <a:r>
              <a:rPr lang="en-US" kern="1200" dirty="0" smtClean="0">
                <a:solidFill>
                  <a:prstClr val="black"/>
                </a:solidFill>
              </a:rPr>
              <a:t> </a:t>
            </a:r>
            <a:r>
              <a:rPr lang="en-US" kern="1200" dirty="0">
                <a:solidFill>
                  <a:prstClr val="black"/>
                </a:solidFill>
              </a:rPr>
              <a:t>and </a:t>
            </a:r>
            <a:r>
              <a:rPr lang="en-US" b="1" kern="1200" dirty="0">
                <a:solidFill>
                  <a:prstClr val="black"/>
                </a:solidFill>
              </a:rPr>
              <a:t>Realistic</a:t>
            </a:r>
            <a:r>
              <a:rPr lang="en-US" kern="1200" dirty="0">
                <a:solidFill>
                  <a:prstClr val="black"/>
                </a:solidFill>
              </a:rPr>
              <a:t> - you can break the total needed into smaller steps that will be easier to do - saving $30 a month</a:t>
            </a:r>
          </a:p>
          <a:p>
            <a:pPr marL="688975" lvl="1" indent="0" eaLnBrk="1" fontAlgn="auto" hangingPunct="1">
              <a:lnSpc>
                <a:spcPct val="150000"/>
              </a:lnSpc>
              <a:buClrTx/>
              <a:buSzTx/>
              <a:buNone/>
            </a:pPr>
            <a:r>
              <a:rPr lang="en-US" b="1" kern="1200" dirty="0">
                <a:solidFill>
                  <a:prstClr val="black"/>
                </a:solidFill>
              </a:rPr>
              <a:t>Time-Framed</a:t>
            </a:r>
            <a:r>
              <a:rPr lang="en-US" kern="1200" dirty="0">
                <a:solidFill>
                  <a:prstClr val="black"/>
                </a:solidFill>
              </a:rPr>
              <a:t> - you've set a deadline</a:t>
            </a:r>
          </a:p>
          <a:p>
            <a:pPr marL="574675" lvl="1" indent="-341313" eaLnBrk="1" fontAlgn="auto" hangingPunct="1">
              <a:lnSpc>
                <a:spcPct val="150000"/>
              </a:lnSpc>
              <a:spcAft>
                <a:spcPts val="0"/>
              </a:spcAft>
              <a:buClrTx/>
              <a:buSzTx/>
            </a:pP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1574603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kern="1200" dirty="0">
                <a:solidFill>
                  <a:prstClr val="black"/>
                </a:solidFill>
              </a:rPr>
              <a:t>7. Budgeting to Reach your Goals</a:t>
            </a:r>
            <a:endParaRPr lang="en-US" sz="3200" b="1" dirty="0"/>
          </a:p>
        </p:txBody>
      </p:sp>
      <p:sp>
        <p:nvSpPr>
          <p:cNvPr id="3" name="Content Placeholder 2"/>
          <p:cNvSpPr>
            <a:spLocks noGrp="1"/>
          </p:cNvSpPr>
          <p:nvPr>
            <p:ph idx="1"/>
          </p:nvPr>
        </p:nvSpPr>
        <p:spPr>
          <a:xfrm>
            <a:off x="2124075" y="1412874"/>
            <a:ext cx="6840538" cy="5292725"/>
          </a:xfrm>
        </p:spPr>
        <p:txBody>
          <a:bodyPr/>
          <a:lstStyle/>
          <a:p>
            <a:pPr marL="914400" lvl="0" indent="-450850" eaLnBrk="1" fontAlgn="auto" hangingPunct="1">
              <a:lnSpc>
                <a:spcPct val="150000"/>
              </a:lnSpc>
              <a:spcAft>
                <a:spcPts val="0"/>
              </a:spcAft>
              <a:buClrTx/>
              <a:tabLst>
                <a:tab pos="404813" algn="l"/>
              </a:tabLst>
            </a:pPr>
            <a:r>
              <a:rPr lang="en-US" b="1" kern="1200" dirty="0" smtClean="0">
                <a:latin typeface="Cambria" panose="02040503050406030204" pitchFamily="18" charset="0"/>
              </a:rPr>
              <a:t>1.	Short </a:t>
            </a:r>
            <a:r>
              <a:rPr lang="en-US" b="1" kern="1200" dirty="0">
                <a:latin typeface="Cambria" panose="02040503050406030204" pitchFamily="18" charset="0"/>
              </a:rPr>
              <a:t>Term </a:t>
            </a:r>
            <a:r>
              <a:rPr lang="en-US" b="1" kern="1200" dirty="0" smtClean="0">
                <a:latin typeface="Cambria" panose="02040503050406030204" pitchFamily="18" charset="0"/>
              </a:rPr>
              <a:t>Goals</a:t>
            </a:r>
            <a:endParaRPr lang="en-US" kern="1200" dirty="0">
              <a:latin typeface="Cambria" panose="02040503050406030204" pitchFamily="18" charset="0"/>
            </a:endParaRPr>
          </a:p>
          <a:p>
            <a:pPr marL="914400" lvl="1" indent="0" eaLnBrk="1" fontAlgn="auto" hangingPunct="1">
              <a:lnSpc>
                <a:spcPct val="150000"/>
              </a:lnSpc>
              <a:spcBef>
                <a:spcPts val="0"/>
              </a:spcBef>
              <a:spcAft>
                <a:spcPts val="0"/>
              </a:spcAft>
              <a:buClrTx/>
              <a:buSzTx/>
              <a:buNone/>
            </a:pPr>
            <a:r>
              <a:rPr lang="en-US" kern="1200" dirty="0">
                <a:latin typeface="Cambria" panose="02040503050406030204" pitchFamily="18" charset="0"/>
              </a:rPr>
              <a:t>Start with the near future. What do you want to do within the next year that will cost money? </a:t>
            </a:r>
            <a:endParaRPr lang="en-US" kern="1200" dirty="0" smtClean="0">
              <a:latin typeface="Cambria" panose="02040503050406030204" pitchFamily="18" charset="0"/>
            </a:endParaRPr>
          </a:p>
          <a:p>
            <a:pPr marL="914400" lvl="1" indent="-450850" eaLnBrk="1" fontAlgn="auto" hangingPunct="1">
              <a:lnSpc>
                <a:spcPct val="150000"/>
              </a:lnSpc>
              <a:spcAft>
                <a:spcPts val="0"/>
              </a:spcAft>
              <a:buClrTx/>
              <a:buSzTx/>
              <a:buNone/>
            </a:pPr>
            <a:endParaRPr lang="en-US" kern="1200" dirty="0">
              <a:latin typeface="Cambria" panose="02040503050406030204" pitchFamily="18" charset="0"/>
            </a:endParaRPr>
          </a:p>
          <a:p>
            <a:pPr marL="914400" lvl="0" indent="-450850" eaLnBrk="1" fontAlgn="auto" hangingPunct="1">
              <a:lnSpc>
                <a:spcPct val="150000"/>
              </a:lnSpc>
              <a:spcAft>
                <a:spcPts val="0"/>
              </a:spcAft>
              <a:buClrTx/>
            </a:pPr>
            <a:r>
              <a:rPr lang="en-US" b="1" kern="1200" dirty="0">
                <a:latin typeface="Cambria" panose="02040503050406030204" pitchFamily="18" charset="0"/>
              </a:rPr>
              <a:t>2. </a:t>
            </a:r>
            <a:r>
              <a:rPr lang="en-US" b="1" kern="1200" dirty="0" smtClean="0">
                <a:latin typeface="Cambria" panose="02040503050406030204" pitchFamily="18" charset="0"/>
              </a:rPr>
              <a:t>  Medium </a:t>
            </a:r>
            <a:r>
              <a:rPr lang="en-US" b="1" kern="1200" dirty="0">
                <a:latin typeface="Cambria" panose="02040503050406030204" pitchFamily="18" charset="0"/>
              </a:rPr>
              <a:t>Term </a:t>
            </a:r>
            <a:r>
              <a:rPr lang="en-US" b="1" kern="1200" dirty="0" smtClean="0">
                <a:latin typeface="Cambria" panose="02040503050406030204" pitchFamily="18" charset="0"/>
              </a:rPr>
              <a:t>Goals</a:t>
            </a:r>
            <a:endParaRPr lang="en-US" kern="1200" dirty="0">
              <a:latin typeface="Cambria" panose="02040503050406030204" pitchFamily="18" charset="0"/>
            </a:endParaRPr>
          </a:p>
          <a:p>
            <a:pPr marL="914400" lvl="1" indent="0" eaLnBrk="1" fontAlgn="auto" hangingPunct="1">
              <a:lnSpc>
                <a:spcPct val="150000"/>
              </a:lnSpc>
              <a:spcBef>
                <a:spcPts val="0"/>
              </a:spcBef>
              <a:spcAft>
                <a:spcPts val="0"/>
              </a:spcAft>
              <a:buClrTx/>
              <a:buSzTx/>
              <a:buNone/>
              <a:tabLst>
                <a:tab pos="795338" algn="l"/>
              </a:tabLst>
            </a:pPr>
            <a:r>
              <a:rPr lang="en-US" kern="1200" dirty="0">
                <a:latin typeface="Cambria" panose="02040503050406030204" pitchFamily="18" charset="0"/>
              </a:rPr>
              <a:t>Think further into the future. What do you want to do in the next one to three years that will cost money</a:t>
            </a:r>
            <a:r>
              <a:rPr lang="en-US" kern="1200" dirty="0" smtClean="0">
                <a:latin typeface="Cambria" panose="02040503050406030204" pitchFamily="18" charset="0"/>
              </a:rPr>
              <a:t>?</a:t>
            </a:r>
          </a:p>
          <a:p>
            <a:pPr marL="400050" lvl="1" indent="0" eaLnBrk="1" fontAlgn="auto" hangingPunct="1">
              <a:spcAft>
                <a:spcPts val="0"/>
              </a:spcAft>
              <a:buClrTx/>
              <a:buSzTx/>
              <a:buNone/>
            </a:pPr>
            <a:endParaRPr lang="en-US" kern="1200" dirty="0">
              <a:solidFill>
                <a:prstClr val="black"/>
              </a:solidFill>
              <a:latin typeface="Cambria" panose="02040503050406030204" pitchFamily="18" charset="0"/>
            </a:endParaRPr>
          </a:p>
        </p:txBody>
      </p:sp>
    </p:spTree>
    <p:extLst>
      <p:ext uri="{BB962C8B-B14F-4D97-AF65-F5344CB8AC3E}">
        <p14:creationId xmlns:p14="http://schemas.microsoft.com/office/powerpoint/2010/main" val="32521942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kern="1200" dirty="0">
                <a:solidFill>
                  <a:prstClr val="black"/>
                </a:solidFill>
              </a:rPr>
              <a:t>7. Budgeting to Reach your Goals</a:t>
            </a:r>
            <a:endParaRPr lang="en-US" sz="3200" b="1" dirty="0"/>
          </a:p>
        </p:txBody>
      </p:sp>
      <p:sp>
        <p:nvSpPr>
          <p:cNvPr id="3" name="Content Placeholder 2"/>
          <p:cNvSpPr>
            <a:spLocks noGrp="1"/>
          </p:cNvSpPr>
          <p:nvPr>
            <p:ph idx="1"/>
          </p:nvPr>
        </p:nvSpPr>
        <p:spPr>
          <a:xfrm>
            <a:off x="2124075" y="1412874"/>
            <a:ext cx="6840538" cy="5292725"/>
          </a:xfrm>
        </p:spPr>
        <p:txBody>
          <a:bodyPr/>
          <a:lstStyle/>
          <a:p>
            <a:pPr marL="342900" lvl="0" indent="120650" eaLnBrk="1" fontAlgn="auto" hangingPunct="1">
              <a:lnSpc>
                <a:spcPct val="150000"/>
              </a:lnSpc>
              <a:spcAft>
                <a:spcPts val="0"/>
              </a:spcAft>
              <a:buClrTx/>
            </a:pPr>
            <a:r>
              <a:rPr lang="en-US" b="1" kern="1200" dirty="0" smtClean="0">
                <a:latin typeface="Cambria" panose="02040503050406030204" pitchFamily="18" charset="0"/>
              </a:rPr>
              <a:t>3</a:t>
            </a:r>
            <a:r>
              <a:rPr lang="en-US" b="1" kern="1200" dirty="0">
                <a:latin typeface="Cambria" panose="02040503050406030204" pitchFamily="18" charset="0"/>
              </a:rPr>
              <a:t>. </a:t>
            </a:r>
            <a:r>
              <a:rPr lang="en-US" b="1" kern="1200" dirty="0" smtClean="0">
                <a:latin typeface="Cambria" panose="02040503050406030204" pitchFamily="18" charset="0"/>
              </a:rPr>
              <a:t> Long </a:t>
            </a:r>
            <a:r>
              <a:rPr lang="en-US" b="1" kern="1200" dirty="0">
                <a:solidFill>
                  <a:prstClr val="black"/>
                </a:solidFill>
                <a:latin typeface="Cambria" panose="02040503050406030204" pitchFamily="18" charset="0"/>
              </a:rPr>
              <a:t>Term Goals</a:t>
            </a:r>
            <a:endParaRPr lang="en-US" kern="1200" dirty="0">
              <a:solidFill>
                <a:prstClr val="black"/>
              </a:solidFill>
              <a:latin typeface="Cambria" panose="02040503050406030204" pitchFamily="18" charset="0"/>
            </a:endParaRPr>
          </a:p>
          <a:p>
            <a:pPr marL="855663" lvl="1" indent="0" eaLnBrk="1" fontAlgn="auto" hangingPunct="1">
              <a:lnSpc>
                <a:spcPct val="150000"/>
              </a:lnSpc>
              <a:spcAft>
                <a:spcPts val="0"/>
              </a:spcAft>
              <a:buClrTx/>
              <a:buSzTx/>
              <a:buNone/>
            </a:pPr>
            <a:r>
              <a:rPr lang="en-US" kern="1200" dirty="0" smtClean="0">
                <a:solidFill>
                  <a:prstClr val="black"/>
                </a:solidFill>
                <a:latin typeface="Cambria" panose="02040503050406030204" pitchFamily="18" charset="0"/>
              </a:rPr>
              <a:t>Now </a:t>
            </a:r>
            <a:r>
              <a:rPr lang="en-US" kern="1200" dirty="0">
                <a:solidFill>
                  <a:prstClr val="black"/>
                </a:solidFill>
                <a:latin typeface="Cambria" panose="02040503050406030204" pitchFamily="18" charset="0"/>
              </a:rPr>
              <a:t>look even further ahead. What do you want to do three or more years into the future that will cost money? </a:t>
            </a:r>
          </a:p>
          <a:p>
            <a:pPr marL="400050" lvl="1" indent="0" eaLnBrk="1" fontAlgn="auto" hangingPunct="1">
              <a:spcAft>
                <a:spcPts val="0"/>
              </a:spcAft>
              <a:buClrTx/>
              <a:buSzTx/>
              <a:buNone/>
            </a:pPr>
            <a:endParaRPr lang="en-US" kern="1200" dirty="0">
              <a:solidFill>
                <a:prstClr val="black"/>
              </a:solidFill>
              <a:latin typeface="Cambria" panose="02040503050406030204" pitchFamily="18" charset="0"/>
            </a:endParaRPr>
          </a:p>
          <a:p>
            <a:endParaRPr lang="en-US" dirty="0"/>
          </a:p>
        </p:txBody>
      </p:sp>
      <p:pic>
        <p:nvPicPr>
          <p:cNvPr id="7170" name="Picture 2" descr="C:\Users\edassist\AppData\Local\Microsoft\Windows\Temporary Internet Files\Content.IE5\U1BWB14B\MC900295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0" y="3048000"/>
            <a:ext cx="2907671" cy="3643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281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kern="1200" dirty="0">
                <a:solidFill>
                  <a:prstClr val="black"/>
                </a:solidFill>
              </a:rPr>
              <a:t>7. Budgeting to Reach your Goals</a:t>
            </a:r>
            <a:endParaRPr lang="en-US" sz="3200" b="1" dirty="0"/>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a:solidFill>
                  <a:prstClr val="black"/>
                </a:solidFill>
                <a:latin typeface="Cambria" panose="02040503050406030204" pitchFamily="18" charset="0"/>
              </a:rPr>
              <a:t>Now take a look at your budget. </a:t>
            </a:r>
            <a:endParaRPr lang="en-US" kern="1200" dirty="0" smtClean="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Add </a:t>
            </a:r>
            <a:r>
              <a:rPr lang="en-US" kern="1200" dirty="0">
                <a:solidFill>
                  <a:prstClr val="black"/>
                </a:solidFill>
                <a:latin typeface="Cambria" panose="02040503050406030204" pitchFamily="18" charset="0"/>
              </a:rPr>
              <a:t>the </a:t>
            </a:r>
            <a:r>
              <a:rPr lang="en-US" kern="1200" dirty="0" smtClean="0">
                <a:solidFill>
                  <a:prstClr val="black"/>
                </a:solidFill>
                <a:latin typeface="Cambria" panose="02040503050406030204" pitchFamily="18" charset="0"/>
              </a:rPr>
              <a:t>amount you wish to save each month to </a:t>
            </a:r>
            <a:r>
              <a:rPr lang="en-US" kern="1200" dirty="0">
                <a:solidFill>
                  <a:prstClr val="black"/>
                </a:solidFill>
                <a:latin typeface="Cambria" panose="02040503050406030204" pitchFamily="18" charset="0"/>
              </a:rPr>
              <a:t>your budget</a:t>
            </a:r>
            <a:r>
              <a:rPr lang="en-US" kern="1200">
                <a:solidFill>
                  <a:prstClr val="black"/>
                </a:solidFill>
                <a:latin typeface="Cambria" panose="02040503050406030204" pitchFamily="18" charset="0"/>
              </a:rPr>
              <a:t>. </a:t>
            </a:r>
            <a:endParaRPr lang="en-US" kern="1200" smtClean="0">
              <a:solidFill>
                <a:prstClr val="black"/>
              </a:solidFill>
              <a:latin typeface="Cambria" panose="02040503050406030204" pitchFamily="18" charset="0"/>
            </a:endParaRPr>
          </a:p>
          <a:p>
            <a:pPr marL="463550" lvl="0" eaLnBrk="1" fontAlgn="auto" hangingPunct="1">
              <a:lnSpc>
                <a:spcPct val="150000"/>
              </a:lnSpc>
              <a:spcAft>
                <a:spcPts val="0"/>
              </a:spcAft>
              <a:buClrTx/>
            </a:pPr>
            <a:endParaRPr lang="en-US" kern="1200" dirty="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When </a:t>
            </a:r>
            <a:r>
              <a:rPr lang="en-US" kern="1200" dirty="0">
                <a:solidFill>
                  <a:prstClr val="black"/>
                </a:solidFill>
                <a:latin typeface="Cambria" panose="02040503050406030204" pitchFamily="18" charset="0"/>
              </a:rPr>
              <a:t>you add that amount to your monthly expenses, do you still have a budget surplus?</a:t>
            </a:r>
          </a:p>
          <a:p>
            <a:endParaRPr lang="en-US" dirty="0"/>
          </a:p>
        </p:txBody>
      </p:sp>
    </p:spTree>
    <p:extLst>
      <p:ext uri="{BB962C8B-B14F-4D97-AF65-F5344CB8AC3E}">
        <p14:creationId xmlns:p14="http://schemas.microsoft.com/office/powerpoint/2010/main" val="26697259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kern="1200" dirty="0">
                <a:solidFill>
                  <a:prstClr val="black"/>
                </a:solidFill>
              </a:rPr>
              <a:t>7. Budgeting to Reach your Goals</a:t>
            </a:r>
            <a:endParaRPr lang="en-US" dirty="0"/>
          </a:p>
        </p:txBody>
      </p:sp>
      <p:sp>
        <p:nvSpPr>
          <p:cNvPr id="3" name="Content Placeholder 2"/>
          <p:cNvSpPr>
            <a:spLocks noGrp="1"/>
          </p:cNvSpPr>
          <p:nvPr>
            <p:ph idx="1"/>
          </p:nvPr>
        </p:nvSpPr>
        <p:spPr/>
        <p:txBody>
          <a:bodyPr/>
          <a:lstStyle/>
          <a:p>
            <a:pPr marL="688975" marR="0" indent="-225425">
              <a:lnSpc>
                <a:spcPct val="150000"/>
              </a:lnSpc>
              <a:spcBef>
                <a:spcPts val="0"/>
              </a:spcBef>
              <a:spcAft>
                <a:spcPts val="0"/>
              </a:spcAft>
            </a:pPr>
            <a:r>
              <a:rPr lang="en-US" dirty="0">
                <a:latin typeface="Cambria"/>
                <a:ea typeface="Times New Roman"/>
                <a:cs typeface="Times New Roman"/>
              </a:rPr>
              <a:t>If </a:t>
            </a:r>
            <a:r>
              <a:rPr lang="en-US" dirty="0" smtClean="0">
                <a:latin typeface="Cambria"/>
                <a:ea typeface="Times New Roman"/>
                <a:cs typeface="Times New Roman"/>
              </a:rPr>
              <a:t>you don’t have a surplus then if possible</a:t>
            </a:r>
          </a:p>
          <a:p>
            <a:pPr marL="1033463" marR="0" indent="-344488">
              <a:lnSpc>
                <a:spcPct val="150000"/>
              </a:lnSpc>
              <a:spcBef>
                <a:spcPts val="0"/>
              </a:spcBef>
              <a:spcAft>
                <a:spcPts val="0"/>
              </a:spcAft>
              <a:buClrTx/>
              <a:buFont typeface="Arial" panose="020B0604020202020204" pitchFamily="34" charset="0"/>
              <a:buChar char="•"/>
            </a:pPr>
            <a:r>
              <a:rPr lang="en-US" dirty="0" smtClean="0">
                <a:latin typeface="Cambria" panose="02040503050406030204" pitchFamily="18" charset="0"/>
                <a:ea typeface="Calibri"/>
                <a:cs typeface="Times New Roman"/>
              </a:rPr>
              <a:t>find a way to increase your income</a:t>
            </a:r>
          </a:p>
          <a:p>
            <a:pPr marL="1033463" marR="0" indent="-344488">
              <a:lnSpc>
                <a:spcPct val="150000"/>
              </a:lnSpc>
              <a:spcBef>
                <a:spcPts val="0"/>
              </a:spcBef>
              <a:spcAft>
                <a:spcPts val="0"/>
              </a:spcAft>
              <a:buClrTx/>
              <a:buFont typeface="Arial" panose="020B0604020202020204" pitchFamily="34" charset="0"/>
              <a:buChar char="•"/>
            </a:pPr>
            <a:r>
              <a:rPr lang="en-US" dirty="0" smtClean="0">
                <a:latin typeface="Cambria" panose="02040503050406030204" pitchFamily="18" charset="0"/>
                <a:ea typeface="Calibri"/>
                <a:cs typeface="Times New Roman"/>
              </a:rPr>
              <a:t>find ways to decrease your other expenses</a:t>
            </a:r>
          </a:p>
          <a:p>
            <a:pPr marL="1033463" marR="0" indent="-344488">
              <a:lnSpc>
                <a:spcPct val="150000"/>
              </a:lnSpc>
              <a:spcBef>
                <a:spcPts val="0"/>
              </a:spcBef>
              <a:spcAft>
                <a:spcPts val="0"/>
              </a:spcAft>
              <a:buClrTx/>
              <a:buFont typeface="Arial" panose="020B0604020202020204" pitchFamily="34" charset="0"/>
              <a:buChar char="•"/>
            </a:pPr>
            <a:r>
              <a:rPr lang="en-US" dirty="0">
                <a:latin typeface="Cambria" panose="02040503050406030204" pitchFamily="18" charset="0"/>
                <a:ea typeface="Calibri"/>
                <a:cs typeface="Times New Roman"/>
              </a:rPr>
              <a:t>c</a:t>
            </a:r>
            <a:r>
              <a:rPr lang="en-US" dirty="0" smtClean="0">
                <a:latin typeface="Cambria" panose="02040503050406030204" pitchFamily="18" charset="0"/>
                <a:ea typeface="Calibri"/>
                <a:cs typeface="Times New Roman"/>
              </a:rPr>
              <a:t>hange your goals</a:t>
            </a:r>
            <a:endParaRPr lang="en-US" dirty="0">
              <a:latin typeface="Cambria" panose="02040503050406030204" pitchFamily="18" charset="0"/>
              <a:ea typeface="Calibri"/>
              <a:cs typeface="Times New Roman"/>
            </a:endParaRPr>
          </a:p>
          <a:p>
            <a:endParaRPr lang="en-US" dirty="0"/>
          </a:p>
        </p:txBody>
      </p:sp>
      <p:pic>
        <p:nvPicPr>
          <p:cNvPr id="8194" name="Picture 2" descr="C:\Users\edassist\AppData\Local\Microsoft\Windows\Temporary Internet Files\Content.IE5\WA1LS8UX\MP90044220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114800"/>
            <a:ext cx="41148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5310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2.  What is a Budget?</a:t>
            </a:r>
            <a:endParaRPr lang="en-US" sz="3200" b="1" dirty="0">
              <a:solidFill>
                <a:schemeClr val="tx1"/>
              </a:solidFill>
            </a:endParaRPr>
          </a:p>
        </p:txBody>
      </p:sp>
      <p:sp>
        <p:nvSpPr>
          <p:cNvPr id="3" name="Content Placeholder 2"/>
          <p:cNvSpPr>
            <a:spLocks noGrp="1"/>
          </p:cNvSpPr>
          <p:nvPr>
            <p:ph idx="1"/>
          </p:nvPr>
        </p:nvSpPr>
        <p:spPr/>
        <p:txBody>
          <a:bodyPr/>
          <a:lstStyle/>
          <a:p>
            <a:pPr marL="463550" marR="0">
              <a:lnSpc>
                <a:spcPct val="150000"/>
              </a:lnSpc>
              <a:spcBef>
                <a:spcPts val="0"/>
              </a:spcBef>
              <a:spcAft>
                <a:spcPts val="0"/>
              </a:spcAft>
            </a:pPr>
            <a:r>
              <a:rPr lang="en-US" dirty="0" smtClean="0">
                <a:latin typeface="Cambria"/>
                <a:ea typeface="Calibri"/>
                <a:cs typeface="Times New Roman"/>
              </a:rPr>
              <a:t>Budgeting </a:t>
            </a:r>
            <a:r>
              <a:rPr lang="en-US" dirty="0">
                <a:latin typeface="Cambria"/>
                <a:ea typeface="Calibri"/>
                <a:cs typeface="Times New Roman"/>
              </a:rPr>
              <a:t>is about knowing how much money is “coming in” (income) and where it’s “going out” (expenses).  </a:t>
            </a:r>
            <a:endParaRPr lang="en-US" dirty="0" smtClean="0">
              <a:latin typeface="Cambria"/>
              <a:ea typeface="Calibri"/>
              <a:cs typeface="Times New Roman"/>
            </a:endParaRPr>
          </a:p>
          <a:p>
            <a:pPr marL="463550" marR="0">
              <a:lnSpc>
                <a:spcPct val="150000"/>
              </a:lnSpc>
              <a:spcBef>
                <a:spcPts val="0"/>
              </a:spcBef>
              <a:spcAft>
                <a:spcPts val="0"/>
              </a:spcAft>
            </a:pPr>
            <a:endParaRPr lang="en-US" dirty="0">
              <a:latin typeface="Cambria"/>
              <a:ea typeface="Calibri"/>
              <a:cs typeface="Times New Roman"/>
            </a:endParaRPr>
          </a:p>
          <a:p>
            <a:pPr marL="463550" marR="0">
              <a:lnSpc>
                <a:spcPct val="150000"/>
              </a:lnSpc>
              <a:spcBef>
                <a:spcPts val="0"/>
              </a:spcBef>
              <a:spcAft>
                <a:spcPts val="0"/>
              </a:spcAft>
            </a:pPr>
            <a:r>
              <a:rPr lang="en-US" dirty="0" smtClean="0">
                <a:latin typeface="Cambria"/>
                <a:ea typeface="Calibri"/>
                <a:cs typeface="Times New Roman"/>
              </a:rPr>
              <a:t>You </a:t>
            </a:r>
            <a:r>
              <a:rPr lang="en-US" dirty="0">
                <a:latin typeface="Cambria"/>
                <a:ea typeface="Calibri"/>
                <a:cs typeface="Times New Roman"/>
              </a:rPr>
              <a:t>want to be sure you have more coming in than you have going out.  </a:t>
            </a:r>
            <a:endParaRPr lang="en-US" dirty="0" smtClean="0">
              <a:latin typeface="Cambria"/>
              <a:ea typeface="Calibri"/>
              <a:cs typeface="Times New Roman"/>
            </a:endParaRPr>
          </a:p>
          <a:p>
            <a:pPr marL="463550" marR="0">
              <a:lnSpc>
                <a:spcPct val="150000"/>
              </a:lnSpc>
              <a:spcBef>
                <a:spcPts val="0"/>
              </a:spcBef>
              <a:spcAft>
                <a:spcPts val="0"/>
              </a:spcAft>
            </a:pPr>
            <a:endParaRPr lang="en-US" dirty="0">
              <a:latin typeface="Cambria"/>
              <a:ea typeface="Calibri"/>
              <a:cs typeface="Times New Roman"/>
            </a:endParaRPr>
          </a:p>
          <a:p>
            <a:pPr marL="463550" marR="0">
              <a:lnSpc>
                <a:spcPct val="150000"/>
              </a:lnSpc>
              <a:spcBef>
                <a:spcPts val="0"/>
              </a:spcBef>
              <a:spcAft>
                <a:spcPts val="0"/>
              </a:spcAft>
            </a:pPr>
            <a:r>
              <a:rPr lang="en-US" dirty="0" smtClean="0">
                <a:latin typeface="Cambria"/>
                <a:ea typeface="Calibri"/>
                <a:cs typeface="Times New Roman"/>
              </a:rPr>
              <a:t>This </a:t>
            </a:r>
            <a:r>
              <a:rPr lang="en-US" dirty="0">
                <a:latin typeface="Cambria"/>
                <a:ea typeface="Calibri"/>
                <a:cs typeface="Times New Roman"/>
              </a:rPr>
              <a:t>way you have enough for your needs today and in the future.  </a:t>
            </a:r>
            <a:endParaRPr lang="en-CA" sz="2000" dirty="0">
              <a:latin typeface="Calibri"/>
              <a:ea typeface="Calibri"/>
              <a:cs typeface="Times New Roman"/>
            </a:endParaRPr>
          </a:p>
          <a:p>
            <a:endParaRPr lang="en-US" dirty="0"/>
          </a:p>
        </p:txBody>
      </p:sp>
    </p:spTree>
    <p:extLst>
      <p:ext uri="{BB962C8B-B14F-4D97-AF65-F5344CB8AC3E}">
        <p14:creationId xmlns:p14="http://schemas.microsoft.com/office/powerpoint/2010/main" val="468329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kern="1200" dirty="0">
                <a:solidFill>
                  <a:prstClr val="black"/>
                </a:solidFill>
              </a:rPr>
              <a:t>7. Budgeting to Reach your Goals</a:t>
            </a:r>
            <a:endParaRPr lang="en-US" sz="3200" b="1" dirty="0"/>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Once you save enough money for your goal make you save for</a:t>
            </a:r>
          </a:p>
          <a:p>
            <a:pPr marL="1033463" lvl="0" indent="-344488" eaLnBrk="1" fontAlgn="auto" hangingPunct="1">
              <a:lnSpc>
                <a:spcPct val="150000"/>
              </a:lnSpc>
              <a:spcAft>
                <a:spcPts val="0"/>
              </a:spcAft>
              <a:buClrTx/>
              <a:buFont typeface="Arial" panose="020B0604020202020204" pitchFamily="34" charset="0"/>
              <a:buChar char="•"/>
            </a:pPr>
            <a:r>
              <a:rPr lang="en-US" kern="1200" dirty="0">
                <a:solidFill>
                  <a:prstClr val="black"/>
                </a:solidFill>
                <a:latin typeface="Cambria" panose="02040503050406030204" pitchFamily="18" charset="0"/>
              </a:rPr>
              <a:t>e</a:t>
            </a:r>
            <a:r>
              <a:rPr lang="en-US" kern="1200" dirty="0" smtClean="0">
                <a:solidFill>
                  <a:prstClr val="black"/>
                </a:solidFill>
                <a:latin typeface="Cambria" panose="02040503050406030204" pitchFamily="18" charset="0"/>
              </a:rPr>
              <a:t>mergencies or unplanned expenses</a:t>
            </a:r>
          </a:p>
          <a:p>
            <a:pPr marL="1033463" lvl="0" indent="-344488" eaLnBrk="1" fontAlgn="auto" hangingPunct="1">
              <a:lnSpc>
                <a:spcPct val="150000"/>
              </a:lnSpc>
              <a:spcAft>
                <a:spcPts val="0"/>
              </a:spcAft>
              <a:buClrTx/>
              <a:buFont typeface="Arial" panose="020B0604020202020204" pitchFamily="34" charset="0"/>
              <a:buChar char="•"/>
            </a:pPr>
            <a:r>
              <a:rPr lang="en-US" kern="1200" dirty="0">
                <a:solidFill>
                  <a:prstClr val="black"/>
                </a:solidFill>
                <a:latin typeface="Cambria" panose="02040503050406030204" pitchFamily="18" charset="0"/>
              </a:rPr>
              <a:t>b</a:t>
            </a:r>
            <a:r>
              <a:rPr lang="en-US" kern="1200" dirty="0" smtClean="0">
                <a:solidFill>
                  <a:prstClr val="black"/>
                </a:solidFill>
                <a:latin typeface="Cambria" panose="02040503050406030204" pitchFamily="18" charset="0"/>
              </a:rPr>
              <a:t>oth long term and short term goals</a:t>
            </a: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Remember </a:t>
            </a:r>
            <a:r>
              <a:rPr lang="en-US" kern="1200" dirty="0">
                <a:solidFill>
                  <a:prstClr val="black"/>
                </a:solidFill>
                <a:latin typeface="Cambria" panose="02040503050406030204" pitchFamily="18" charset="0"/>
              </a:rPr>
              <a:t>to put money aside each month for your financial goal. </a:t>
            </a:r>
            <a:endParaRPr lang="en-US" kern="1200" dirty="0" smtClean="0">
              <a:solidFill>
                <a:prstClr val="black"/>
              </a:solidFill>
              <a:latin typeface="Cambria" panose="02040503050406030204" pitchFamily="18" charset="0"/>
            </a:endParaRPr>
          </a:p>
          <a:p>
            <a:pPr marL="463550" lvl="0" eaLnBrk="1" fontAlgn="auto" hangingPunct="1">
              <a:lnSpc>
                <a:spcPct val="150000"/>
              </a:lnSpc>
              <a:spcAft>
                <a:spcPts val="0"/>
              </a:spcAft>
              <a:buClrTx/>
            </a:pPr>
            <a:endParaRPr lang="en-US" kern="1200" dirty="0" smtClean="0">
              <a:solidFill>
                <a:prstClr val="black"/>
              </a:solidFill>
              <a:latin typeface="Cambria" panose="02040503050406030204" pitchFamily="18" charset="0"/>
            </a:endParaRPr>
          </a:p>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Little </a:t>
            </a:r>
            <a:r>
              <a:rPr lang="en-US" kern="1200" dirty="0">
                <a:solidFill>
                  <a:prstClr val="black"/>
                </a:solidFill>
                <a:latin typeface="Cambria" panose="02040503050406030204" pitchFamily="18" charset="0"/>
              </a:rPr>
              <a:t>by little, you'll get there!</a:t>
            </a:r>
          </a:p>
          <a:p>
            <a:endParaRPr lang="en-US" dirty="0"/>
          </a:p>
        </p:txBody>
      </p:sp>
    </p:spTree>
    <p:extLst>
      <p:ext uri="{BB962C8B-B14F-4D97-AF65-F5344CB8AC3E}">
        <p14:creationId xmlns:p14="http://schemas.microsoft.com/office/powerpoint/2010/main" val="19896616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solidFill>
                  <a:schemeClr val="tx1"/>
                </a:solidFill>
              </a:rPr>
              <a:t>2.  What is a Budget?</a:t>
            </a:r>
          </a:p>
        </p:txBody>
      </p:sp>
      <p:sp>
        <p:nvSpPr>
          <p:cNvPr id="3" name="Content Placeholder 2"/>
          <p:cNvSpPr>
            <a:spLocks noGrp="1"/>
          </p:cNvSpPr>
          <p:nvPr>
            <p:ph idx="1"/>
          </p:nvPr>
        </p:nvSpPr>
        <p:spPr/>
        <p:txBody>
          <a:bodyPr/>
          <a:lstStyle/>
          <a:p>
            <a:pPr marL="511175" lvl="0" indent="-47625" eaLnBrk="1" fontAlgn="auto" hangingPunct="1">
              <a:spcAft>
                <a:spcPts val="0"/>
              </a:spcAft>
              <a:buClrTx/>
            </a:pPr>
            <a:r>
              <a:rPr lang="en-US" b="1" kern="1200" dirty="0">
                <a:solidFill>
                  <a:prstClr val="black"/>
                </a:solidFill>
                <a:latin typeface="Cambria" panose="02040503050406030204" pitchFamily="18" charset="0"/>
              </a:rPr>
              <a:t>Parts of a </a:t>
            </a:r>
            <a:r>
              <a:rPr lang="en-US" b="1" kern="1200" dirty="0" smtClean="0">
                <a:solidFill>
                  <a:prstClr val="black"/>
                </a:solidFill>
                <a:latin typeface="Cambria" panose="02040503050406030204" pitchFamily="18" charset="0"/>
              </a:rPr>
              <a:t>Budget</a:t>
            </a:r>
          </a:p>
          <a:p>
            <a:pPr lvl="0" eaLnBrk="1" fontAlgn="auto" hangingPunct="1">
              <a:spcAft>
                <a:spcPts val="0"/>
              </a:spcAft>
              <a:buClrTx/>
            </a:pPr>
            <a:endParaRPr lang="en-US" kern="1200" dirty="0">
              <a:solidFill>
                <a:prstClr val="black"/>
              </a:solidFill>
              <a:latin typeface="Cambria" panose="02040503050406030204" pitchFamily="18" charset="0"/>
            </a:endParaRPr>
          </a:p>
          <a:p>
            <a:pPr marL="973138" lvl="1" indent="-284163" eaLnBrk="1" fontAlgn="auto" hangingPunct="1">
              <a:spcAft>
                <a:spcPts val="0"/>
              </a:spcAft>
              <a:buSzTx/>
              <a:buFont typeface="+mj-lt"/>
              <a:buAutoNum type="arabicPeriod"/>
              <a:tabLst>
                <a:tab pos="914400" algn="l"/>
              </a:tabLst>
            </a:pPr>
            <a:r>
              <a:rPr lang="en-US" kern="1200" dirty="0">
                <a:solidFill>
                  <a:prstClr val="black"/>
                </a:solidFill>
                <a:latin typeface="Cambria" panose="02040503050406030204" pitchFamily="18" charset="0"/>
              </a:rPr>
              <a:t>Money coming </a:t>
            </a:r>
            <a:r>
              <a:rPr lang="en-US" kern="1200" dirty="0" smtClean="0">
                <a:solidFill>
                  <a:prstClr val="black"/>
                </a:solidFill>
                <a:latin typeface="Cambria" panose="02040503050406030204" pitchFamily="18" charset="0"/>
              </a:rPr>
              <a:t>in: Income</a:t>
            </a:r>
            <a:endParaRPr lang="en-US" kern="1200" dirty="0">
              <a:solidFill>
                <a:prstClr val="black"/>
              </a:solidFill>
              <a:latin typeface="Cambria" panose="02040503050406030204" pitchFamily="18" charset="0"/>
            </a:endParaRPr>
          </a:p>
          <a:p>
            <a:pPr marL="973138" lvl="1" indent="-284163" eaLnBrk="1" fontAlgn="auto" hangingPunct="1">
              <a:spcAft>
                <a:spcPts val="0"/>
              </a:spcAft>
              <a:buSzTx/>
              <a:buFont typeface="+mj-lt"/>
              <a:buAutoNum type="arabicPeriod"/>
              <a:tabLst>
                <a:tab pos="914400" algn="l"/>
              </a:tabLst>
            </a:pPr>
            <a:endParaRPr lang="en-US" kern="1200" dirty="0">
              <a:solidFill>
                <a:prstClr val="black"/>
              </a:solidFill>
              <a:latin typeface="Cambria" panose="02040503050406030204" pitchFamily="18" charset="0"/>
            </a:endParaRPr>
          </a:p>
          <a:p>
            <a:pPr marL="973138" lvl="1" indent="-284163" eaLnBrk="1" fontAlgn="auto" hangingPunct="1">
              <a:spcAft>
                <a:spcPts val="0"/>
              </a:spcAft>
              <a:buSzTx/>
              <a:buFont typeface="+mj-lt"/>
              <a:buAutoNum type="arabicPeriod"/>
              <a:tabLst>
                <a:tab pos="914400" algn="l"/>
              </a:tabLst>
            </a:pPr>
            <a:r>
              <a:rPr lang="en-US" kern="1200" dirty="0" smtClean="0">
                <a:solidFill>
                  <a:prstClr val="black"/>
                </a:solidFill>
                <a:latin typeface="Cambria" panose="02040503050406030204" pitchFamily="18" charset="0"/>
              </a:rPr>
              <a:t>Money </a:t>
            </a:r>
            <a:r>
              <a:rPr lang="en-US" kern="1200" dirty="0">
                <a:solidFill>
                  <a:prstClr val="black"/>
                </a:solidFill>
                <a:latin typeface="Cambria" panose="02040503050406030204" pitchFamily="18" charset="0"/>
              </a:rPr>
              <a:t>going </a:t>
            </a:r>
            <a:r>
              <a:rPr lang="en-US" kern="1200" dirty="0" smtClean="0">
                <a:solidFill>
                  <a:prstClr val="black"/>
                </a:solidFill>
                <a:latin typeface="Cambria" panose="02040503050406030204" pitchFamily="18" charset="0"/>
              </a:rPr>
              <a:t>out: Expenses or Costs.  You spend money in 2 areas</a:t>
            </a:r>
            <a:endParaRPr lang="en-US" kern="1200" dirty="0">
              <a:solidFill>
                <a:prstClr val="black"/>
              </a:solidFill>
              <a:latin typeface="Cambria" panose="02040503050406030204" pitchFamily="18" charset="0"/>
            </a:endParaRPr>
          </a:p>
          <a:p>
            <a:pPr marL="1603375" lvl="2" indent="-344488" eaLnBrk="1" fontAlgn="auto" hangingPunct="1">
              <a:spcAft>
                <a:spcPts val="0"/>
              </a:spcAft>
              <a:buSzTx/>
              <a:buFont typeface="+mj-lt"/>
              <a:buAutoNum type="alphaLcPeriod"/>
              <a:tabLst>
                <a:tab pos="1031875" algn="l"/>
              </a:tabLst>
            </a:pPr>
            <a:r>
              <a:rPr lang="en-US" kern="1200" dirty="0" smtClean="0">
                <a:solidFill>
                  <a:prstClr val="black"/>
                </a:solidFill>
                <a:latin typeface="Cambria" panose="02040503050406030204" pitchFamily="18" charset="0"/>
              </a:rPr>
              <a:t>basic needs </a:t>
            </a:r>
            <a:endParaRPr lang="en-US" kern="1200" dirty="0">
              <a:solidFill>
                <a:prstClr val="black"/>
              </a:solidFill>
              <a:latin typeface="Cambria" panose="02040503050406030204" pitchFamily="18" charset="0"/>
            </a:endParaRPr>
          </a:p>
          <a:p>
            <a:pPr marL="1603375" lvl="2" indent="-344488" eaLnBrk="1" fontAlgn="auto" hangingPunct="1">
              <a:spcAft>
                <a:spcPts val="0"/>
              </a:spcAft>
              <a:buSzTx/>
              <a:buFont typeface="+mj-lt"/>
              <a:buAutoNum type="alphaLcPeriod"/>
              <a:tabLst>
                <a:tab pos="1031875" algn="l"/>
              </a:tabLst>
            </a:pPr>
            <a:r>
              <a:rPr lang="en-US" kern="1200" dirty="0" smtClean="0">
                <a:solidFill>
                  <a:prstClr val="black"/>
                </a:solidFill>
                <a:latin typeface="Cambria" panose="02040503050406030204" pitchFamily="18" charset="0"/>
              </a:rPr>
              <a:t>wants</a:t>
            </a:r>
            <a:endParaRPr lang="en-US" kern="1200" dirty="0">
              <a:solidFill>
                <a:prstClr val="black"/>
              </a:solidFill>
              <a:latin typeface="Cambria" panose="02040503050406030204" pitchFamily="18" charset="0"/>
            </a:endParaRPr>
          </a:p>
          <a:p>
            <a:endParaRPr lang="en-US" dirty="0"/>
          </a:p>
        </p:txBody>
      </p:sp>
    </p:spTree>
    <p:extLst>
      <p:ext uri="{BB962C8B-B14F-4D97-AF65-F5344CB8AC3E}">
        <p14:creationId xmlns:p14="http://schemas.microsoft.com/office/powerpoint/2010/main" val="7337720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3. Income</a:t>
            </a:r>
            <a:endParaRPr lang="en-US" sz="3200" b="1" dirty="0">
              <a:solidFill>
                <a:schemeClr val="tx1"/>
              </a:solidFill>
            </a:endParaRPr>
          </a:p>
        </p:txBody>
      </p:sp>
      <p:pic>
        <p:nvPicPr>
          <p:cNvPr id="4" name="Content Placeholder 3" descr="http://www.fcac-acfc.gc.ca/ft-of/images/en/module1/2.jpg"/>
          <p:cNvPicPr>
            <a:picLocks/>
          </p:cNvPicPr>
          <p:nvPr/>
        </p:nvPicPr>
        <p:blipFill>
          <a:blip r:embed="rId3" cstate="print"/>
          <a:srcRect/>
          <a:stretch>
            <a:fillRect/>
          </a:stretch>
        </p:blipFill>
        <p:spPr bwMode="auto">
          <a:xfrm>
            <a:off x="2057400" y="1447800"/>
            <a:ext cx="6858000" cy="4114800"/>
          </a:xfrm>
          <a:prstGeom prst="rect">
            <a:avLst/>
          </a:prstGeom>
          <a:noFill/>
          <a:ln w="9525">
            <a:noFill/>
            <a:miter lim="800000"/>
            <a:headEnd/>
            <a:tailEnd/>
          </a:ln>
        </p:spPr>
      </p:pic>
    </p:spTree>
    <p:extLst>
      <p:ext uri="{BB962C8B-B14F-4D97-AF65-F5344CB8AC3E}">
        <p14:creationId xmlns:p14="http://schemas.microsoft.com/office/powerpoint/2010/main" val="1968925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b="1" dirty="0" smtClean="0">
                <a:solidFill>
                  <a:schemeClr val="tx1"/>
                </a:solidFill>
              </a:rPr>
              <a:t>3. Income</a:t>
            </a:r>
            <a:endParaRPr lang="en-US" sz="3200" b="1" dirty="0">
              <a:solidFill>
                <a:schemeClr val="tx1"/>
              </a:solidFill>
            </a:endParaRPr>
          </a:p>
        </p:txBody>
      </p:sp>
      <p:sp>
        <p:nvSpPr>
          <p:cNvPr id="3" name="Content Placeholder 2"/>
          <p:cNvSpPr>
            <a:spLocks noGrp="1"/>
          </p:cNvSpPr>
          <p:nvPr>
            <p:ph idx="1"/>
          </p:nvPr>
        </p:nvSpPr>
        <p:spPr/>
        <p:txBody>
          <a:bodyPr/>
          <a:lstStyle/>
          <a:p>
            <a:pPr marL="463550" lvl="0" eaLnBrk="1" fontAlgn="auto" hangingPunct="1">
              <a:lnSpc>
                <a:spcPct val="150000"/>
              </a:lnSpc>
              <a:spcAft>
                <a:spcPts val="0"/>
              </a:spcAft>
              <a:buClrTx/>
            </a:pPr>
            <a:r>
              <a:rPr lang="en-US" kern="1200" dirty="0" smtClean="0">
                <a:solidFill>
                  <a:prstClr val="black"/>
                </a:solidFill>
                <a:latin typeface="Cambria" panose="02040503050406030204" pitchFamily="18" charset="0"/>
              </a:rPr>
              <a:t>You </a:t>
            </a:r>
            <a:r>
              <a:rPr lang="en-US" kern="1200" dirty="0">
                <a:solidFill>
                  <a:prstClr val="black"/>
                </a:solidFill>
                <a:latin typeface="Cambria" panose="02040503050406030204" pitchFamily="18" charset="0"/>
              </a:rPr>
              <a:t>need to know how to keep track of your income and manage it to </a:t>
            </a:r>
          </a:p>
          <a:p>
            <a:pPr marL="914400" lvl="1" indent="-225425" eaLnBrk="1" fontAlgn="auto" hangingPunct="1">
              <a:lnSpc>
                <a:spcPct val="150000"/>
              </a:lnSpc>
              <a:spcAft>
                <a:spcPts val="0"/>
              </a:spcAft>
              <a:buSzTx/>
            </a:pPr>
            <a:r>
              <a:rPr lang="en-US" kern="1200" dirty="0">
                <a:solidFill>
                  <a:prstClr val="black"/>
                </a:solidFill>
                <a:latin typeface="Cambria" panose="02040503050406030204" pitchFamily="18" charset="0"/>
              </a:rPr>
              <a:t>cover your costs</a:t>
            </a:r>
          </a:p>
          <a:p>
            <a:pPr marL="914400" lvl="1" indent="-225425" eaLnBrk="1" fontAlgn="auto" hangingPunct="1">
              <a:lnSpc>
                <a:spcPct val="150000"/>
              </a:lnSpc>
              <a:spcAft>
                <a:spcPts val="0"/>
              </a:spcAft>
              <a:buSzTx/>
            </a:pPr>
            <a:r>
              <a:rPr lang="en-US" kern="1200" dirty="0">
                <a:solidFill>
                  <a:prstClr val="black"/>
                </a:solidFill>
                <a:latin typeface="Cambria" panose="02040503050406030204" pitchFamily="18" charset="0"/>
              </a:rPr>
              <a:t>save for </a:t>
            </a:r>
            <a:r>
              <a:rPr lang="en-US" kern="1200" dirty="0" smtClean="0">
                <a:solidFill>
                  <a:prstClr val="black"/>
                </a:solidFill>
                <a:latin typeface="Cambria" panose="02040503050406030204" pitchFamily="18" charset="0"/>
              </a:rPr>
              <a:t>your future </a:t>
            </a:r>
            <a:r>
              <a:rPr lang="en-US" kern="1200" dirty="0">
                <a:solidFill>
                  <a:prstClr val="black"/>
                </a:solidFill>
                <a:latin typeface="Cambria" panose="02040503050406030204" pitchFamily="18" charset="0"/>
              </a:rPr>
              <a:t>goals</a:t>
            </a:r>
          </a:p>
          <a:p>
            <a:endParaRPr lang="en-US" dirty="0"/>
          </a:p>
        </p:txBody>
      </p:sp>
      <p:pic>
        <p:nvPicPr>
          <p:cNvPr id="4" name="Picture 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943600" y="5295363"/>
            <a:ext cx="3200400" cy="1600200"/>
          </a:xfrm>
          <a:prstGeom prst="rect">
            <a:avLst/>
          </a:prstGeom>
        </p:spPr>
      </p:pic>
    </p:spTree>
    <p:extLst>
      <p:ext uri="{BB962C8B-B14F-4D97-AF65-F5344CB8AC3E}">
        <p14:creationId xmlns:p14="http://schemas.microsoft.com/office/powerpoint/2010/main" val="845145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1573</TotalTime>
  <Words>4066</Words>
  <Application>Microsoft Office PowerPoint</Application>
  <PresentationFormat>On-screen Show (4:3)</PresentationFormat>
  <Paragraphs>613</Paragraphs>
  <Slides>60</Slides>
  <Notes>60</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Default Design</vt:lpstr>
      <vt:lpstr>Financial Literacy  Budgeting – You and Your Money</vt:lpstr>
      <vt:lpstr>Project Partners</vt:lpstr>
      <vt:lpstr>1. Introduction</vt:lpstr>
      <vt:lpstr>1. Introduction</vt:lpstr>
      <vt:lpstr>2.  What is a Budget?</vt:lpstr>
      <vt:lpstr>2.  What is a Budget?</vt:lpstr>
      <vt:lpstr>2.  What is a Budget?</vt:lpstr>
      <vt:lpstr>3. Income</vt:lpstr>
      <vt:lpstr>3. Income</vt:lpstr>
      <vt:lpstr>3. Income - Goals</vt:lpstr>
      <vt:lpstr>3. Income - Goals</vt:lpstr>
      <vt:lpstr>3. Income -  Understanding Your Paycheque</vt:lpstr>
      <vt:lpstr>3. Income -  Understanding Your Paycheque</vt:lpstr>
      <vt:lpstr>3. Income - Replacing Lost Income</vt:lpstr>
      <vt:lpstr>3. Income – Plan Ahead</vt:lpstr>
      <vt:lpstr>3. Income – Saving for an Emergency</vt:lpstr>
      <vt:lpstr>4. Expenses - Money Going Out</vt:lpstr>
      <vt:lpstr>4. Expenses - Savings</vt:lpstr>
      <vt:lpstr>4. Expenses - Savings</vt:lpstr>
      <vt:lpstr>4. Expenses - Setting Priorities</vt:lpstr>
      <vt:lpstr>4. Expenses - Setting Priorities</vt:lpstr>
      <vt:lpstr>4. Expenses – Calculating Your Expenses</vt:lpstr>
      <vt:lpstr>4. Expenses -   Calculating Your Expenses</vt:lpstr>
      <vt:lpstr>4. Expenses - Calculating Your Expenses</vt:lpstr>
      <vt:lpstr>4. Expenses - Review Your Bills</vt:lpstr>
      <vt:lpstr>4. Expenses - Review Your Bills</vt:lpstr>
      <vt:lpstr>4. Expenses – Know What You Spend</vt:lpstr>
      <vt:lpstr>4. Expenses - Know What You Spend</vt:lpstr>
      <vt:lpstr>5. Controlling Expenses and Spending</vt:lpstr>
      <vt:lpstr>6. How to Budget</vt:lpstr>
      <vt:lpstr>6. How to Budget</vt:lpstr>
      <vt:lpstr>6. How to Budget</vt:lpstr>
      <vt:lpstr>6. How to Budget</vt:lpstr>
      <vt:lpstr>6. How to Budget</vt:lpstr>
      <vt:lpstr>6. How to Budget</vt:lpstr>
      <vt:lpstr>6. How to Budget</vt:lpstr>
      <vt:lpstr>Case Study: Tackling Spending Problems</vt:lpstr>
      <vt:lpstr>6. How to Budget Lessons Learned About Budgeting</vt:lpstr>
      <vt:lpstr>6. How to Budget Lessons Learned About Budgeting</vt:lpstr>
      <vt:lpstr>6. How to Budget Getting Your Spending Under Control</vt:lpstr>
      <vt:lpstr>6. How to Budget Getting Your Spending Under Control</vt:lpstr>
      <vt:lpstr>6. How to Budget Controlling Expenses and Spending</vt:lpstr>
      <vt:lpstr>6. How to Budget Controlling Expenses and Spending</vt:lpstr>
      <vt:lpstr>6. How to Budget Controlling Expenses and Spending</vt:lpstr>
      <vt:lpstr>6. How to Budget Ways to Reduce Temptation</vt:lpstr>
      <vt:lpstr>6. How to Budget Ways to Reduce Temptation</vt:lpstr>
      <vt:lpstr>6. How to Budget Ways to Reduce Temptation</vt:lpstr>
      <vt:lpstr>Tip</vt:lpstr>
      <vt:lpstr>6. How to Budget 7 Easy Ways to Reduce your Expenses</vt:lpstr>
      <vt:lpstr>6. How to Budget Make Your Money Go Further</vt:lpstr>
      <vt:lpstr>6. How to Budget Make Your Money Go Further</vt:lpstr>
      <vt:lpstr>7. Budgeting to Reach your Goals</vt:lpstr>
      <vt:lpstr>7. Budgeting to Reach your Goals Setting Financial Goals</vt:lpstr>
      <vt:lpstr>7. Budgeting to Reach your Goals</vt:lpstr>
      <vt:lpstr>7. Budgeting to Reach your Goals</vt:lpstr>
      <vt:lpstr>7. Budgeting to Reach your Goals</vt:lpstr>
      <vt:lpstr>7. Budgeting to Reach your Goals</vt:lpstr>
      <vt:lpstr>7. Budgeting to Reach your Goals</vt:lpstr>
      <vt:lpstr>7. Budgeting to Reach your Goals</vt:lpstr>
      <vt:lpstr>7. Budgeting to Reach your Goals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asnoek</dc:creator>
  <cp:lastModifiedBy>Sara</cp:lastModifiedBy>
  <cp:revision>223</cp:revision>
  <cp:lastPrinted>2014-07-18T14:09:29Z</cp:lastPrinted>
  <dcterms:created xsi:type="dcterms:W3CDTF">2013-08-15T19:18:39Z</dcterms:created>
  <dcterms:modified xsi:type="dcterms:W3CDTF">2015-05-08T14:42:19Z</dcterms:modified>
</cp:coreProperties>
</file>