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5"/>
  </p:notesMasterIdLst>
  <p:handoutMasterIdLst>
    <p:handoutMasterId r:id="rId66"/>
  </p:handoutMasterIdLst>
  <p:sldIdLst>
    <p:sldId id="306" r:id="rId2"/>
    <p:sldId id="323" r:id="rId3"/>
    <p:sldId id="307" r:id="rId4"/>
    <p:sldId id="371" r:id="rId5"/>
    <p:sldId id="372" r:id="rId6"/>
    <p:sldId id="373" r:id="rId7"/>
    <p:sldId id="374" r:id="rId8"/>
    <p:sldId id="375" r:id="rId9"/>
    <p:sldId id="376" r:id="rId10"/>
    <p:sldId id="308" r:id="rId11"/>
    <p:sldId id="311" r:id="rId12"/>
    <p:sldId id="377" r:id="rId13"/>
    <p:sldId id="378" r:id="rId14"/>
    <p:sldId id="379" r:id="rId15"/>
    <p:sldId id="380" r:id="rId16"/>
    <p:sldId id="318" r:id="rId17"/>
    <p:sldId id="383" r:id="rId18"/>
    <p:sldId id="384" r:id="rId19"/>
    <p:sldId id="381" r:id="rId20"/>
    <p:sldId id="382" r:id="rId21"/>
    <p:sldId id="385" r:id="rId22"/>
    <p:sldId id="386" r:id="rId23"/>
    <p:sldId id="424" r:id="rId24"/>
    <p:sldId id="387" r:id="rId25"/>
    <p:sldId id="388" r:id="rId26"/>
    <p:sldId id="389" r:id="rId27"/>
    <p:sldId id="390" r:id="rId28"/>
    <p:sldId id="363" r:id="rId29"/>
    <p:sldId id="391" r:id="rId30"/>
    <p:sldId id="392" r:id="rId31"/>
    <p:sldId id="393" r:id="rId32"/>
    <p:sldId id="394" r:id="rId33"/>
    <p:sldId id="329" r:id="rId34"/>
    <p:sldId id="396" r:id="rId35"/>
    <p:sldId id="395" r:id="rId36"/>
    <p:sldId id="331" r:id="rId37"/>
    <p:sldId id="399" r:id="rId38"/>
    <p:sldId id="407" r:id="rId39"/>
    <p:sldId id="400" r:id="rId40"/>
    <p:sldId id="397" r:id="rId41"/>
    <p:sldId id="398" r:id="rId42"/>
    <p:sldId id="401" r:id="rId43"/>
    <p:sldId id="402" r:id="rId44"/>
    <p:sldId id="403" r:id="rId45"/>
    <p:sldId id="404" r:id="rId46"/>
    <p:sldId id="353" r:id="rId47"/>
    <p:sldId id="405" r:id="rId48"/>
    <p:sldId id="406" r:id="rId49"/>
    <p:sldId id="408" r:id="rId50"/>
    <p:sldId id="409" r:id="rId51"/>
    <p:sldId id="410" r:id="rId52"/>
    <p:sldId id="411" r:id="rId53"/>
    <p:sldId id="412" r:id="rId54"/>
    <p:sldId id="414" r:id="rId55"/>
    <p:sldId id="415" r:id="rId56"/>
    <p:sldId id="416" r:id="rId57"/>
    <p:sldId id="417" r:id="rId58"/>
    <p:sldId id="419" r:id="rId59"/>
    <p:sldId id="420" r:id="rId60"/>
    <p:sldId id="421" r:id="rId61"/>
    <p:sldId id="422" r:id="rId62"/>
    <p:sldId id="423" r:id="rId63"/>
    <p:sldId id="418" r:id="rId64"/>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742A"/>
    <a:srgbClr val="0C1C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547" autoAdjust="0"/>
  </p:normalViewPr>
  <p:slideViewPr>
    <p:cSldViewPr>
      <p:cViewPr>
        <p:scale>
          <a:sx n="64" d="100"/>
          <a:sy n="64" d="100"/>
        </p:scale>
        <p:origin x="-2910" y="-762"/>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858" y="-78"/>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2" cy="468154"/>
          </a:xfrm>
          <a:prstGeom prst="rect">
            <a:avLst/>
          </a:prstGeom>
        </p:spPr>
        <p:txBody>
          <a:bodyPr vert="horz" lIns="93940" tIns="46970" rIns="93940" bIns="46970" rtlCol="0"/>
          <a:lstStyle>
            <a:lvl1pPr algn="l">
              <a:defRPr sz="1200"/>
            </a:lvl1pPr>
          </a:lstStyle>
          <a:p>
            <a:endParaRPr lang="en-US"/>
          </a:p>
        </p:txBody>
      </p:sp>
      <p:sp>
        <p:nvSpPr>
          <p:cNvPr id="3" name="Date Placeholder 2"/>
          <p:cNvSpPr>
            <a:spLocks noGrp="1"/>
          </p:cNvSpPr>
          <p:nvPr>
            <p:ph type="dt" sz="quarter" idx="1"/>
          </p:nvPr>
        </p:nvSpPr>
        <p:spPr>
          <a:xfrm>
            <a:off x="4008706" y="0"/>
            <a:ext cx="3066732" cy="468154"/>
          </a:xfrm>
          <a:prstGeom prst="rect">
            <a:avLst/>
          </a:prstGeom>
        </p:spPr>
        <p:txBody>
          <a:bodyPr vert="horz" lIns="93940" tIns="46970" rIns="93940" bIns="46970" rtlCol="0"/>
          <a:lstStyle>
            <a:lvl1pPr algn="r">
              <a:defRPr sz="1200"/>
            </a:lvl1pPr>
          </a:lstStyle>
          <a:p>
            <a:fld id="{93A96CEA-61B0-4084-B053-CEB830DECEC3}" type="datetimeFigureOut">
              <a:rPr lang="en-US" smtClean="0"/>
              <a:t>4/29/2015</a:t>
            </a:fld>
            <a:endParaRPr lang="en-US"/>
          </a:p>
        </p:txBody>
      </p:sp>
      <p:sp>
        <p:nvSpPr>
          <p:cNvPr id="4" name="Footer Placeholder 3"/>
          <p:cNvSpPr>
            <a:spLocks noGrp="1"/>
          </p:cNvSpPr>
          <p:nvPr>
            <p:ph type="ftr" sz="quarter" idx="2"/>
          </p:nvPr>
        </p:nvSpPr>
        <p:spPr>
          <a:xfrm>
            <a:off x="1" y="8893296"/>
            <a:ext cx="3066732" cy="468154"/>
          </a:xfrm>
          <a:prstGeom prst="rect">
            <a:avLst/>
          </a:prstGeom>
        </p:spPr>
        <p:txBody>
          <a:bodyPr vert="horz" lIns="93940" tIns="46970" rIns="93940" bIns="46970" rtlCol="0" anchor="b"/>
          <a:lstStyle>
            <a:lvl1pPr algn="l">
              <a:defRPr sz="1200"/>
            </a:lvl1pPr>
          </a:lstStyle>
          <a:p>
            <a:endParaRPr lang="en-US"/>
          </a:p>
        </p:txBody>
      </p:sp>
      <p:sp>
        <p:nvSpPr>
          <p:cNvPr id="5" name="Slide Number Placeholder 4"/>
          <p:cNvSpPr>
            <a:spLocks noGrp="1"/>
          </p:cNvSpPr>
          <p:nvPr>
            <p:ph type="sldNum" sz="quarter" idx="3"/>
          </p:nvPr>
        </p:nvSpPr>
        <p:spPr>
          <a:xfrm>
            <a:off x="4008706" y="8893296"/>
            <a:ext cx="3066732" cy="468154"/>
          </a:xfrm>
          <a:prstGeom prst="rect">
            <a:avLst/>
          </a:prstGeom>
        </p:spPr>
        <p:txBody>
          <a:bodyPr vert="horz" lIns="93940" tIns="46970" rIns="93940" bIns="46970" rtlCol="0" anchor="b"/>
          <a:lstStyle>
            <a:lvl1pPr algn="r">
              <a:defRPr sz="1200"/>
            </a:lvl1pPr>
          </a:lstStyle>
          <a:p>
            <a:fld id="{EFF08A74-6D1C-4DF1-B13B-8AB5C940340F}" type="slidenum">
              <a:rPr lang="en-US" smtClean="0"/>
              <a:t>‹#›</a:t>
            </a:fld>
            <a:endParaRPr lang="en-US"/>
          </a:p>
        </p:txBody>
      </p:sp>
    </p:spTree>
    <p:extLst>
      <p:ext uri="{BB962C8B-B14F-4D97-AF65-F5344CB8AC3E}">
        <p14:creationId xmlns:p14="http://schemas.microsoft.com/office/powerpoint/2010/main" val="19804405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626" cy="467835"/>
          </a:xfrm>
          <a:prstGeom prst="rect">
            <a:avLst/>
          </a:prstGeom>
        </p:spPr>
        <p:txBody>
          <a:bodyPr vert="horz" lIns="92044" tIns="46022" rIns="92044" bIns="46022" rtlCol="0"/>
          <a:lstStyle>
            <a:lvl1pPr algn="l">
              <a:defRPr sz="1200"/>
            </a:lvl1pPr>
          </a:lstStyle>
          <a:p>
            <a:endParaRPr lang="en-US"/>
          </a:p>
        </p:txBody>
      </p:sp>
      <p:sp>
        <p:nvSpPr>
          <p:cNvPr id="3" name="Date Placeholder 2"/>
          <p:cNvSpPr>
            <a:spLocks noGrp="1"/>
          </p:cNvSpPr>
          <p:nvPr>
            <p:ph type="dt" idx="1"/>
          </p:nvPr>
        </p:nvSpPr>
        <p:spPr>
          <a:xfrm>
            <a:off x="4008850" y="0"/>
            <a:ext cx="3066626" cy="467835"/>
          </a:xfrm>
          <a:prstGeom prst="rect">
            <a:avLst/>
          </a:prstGeom>
        </p:spPr>
        <p:txBody>
          <a:bodyPr vert="horz" lIns="92044" tIns="46022" rIns="92044" bIns="46022" rtlCol="0"/>
          <a:lstStyle>
            <a:lvl1pPr algn="r">
              <a:defRPr sz="1200"/>
            </a:lvl1pPr>
          </a:lstStyle>
          <a:p>
            <a:fld id="{AE75C1DB-8C60-40C3-9203-69A99C61ECF3}" type="datetimeFigureOut">
              <a:rPr lang="en-US" smtClean="0"/>
              <a:t>4/29/2015</a:t>
            </a:fld>
            <a:endParaRPr lang="en-US"/>
          </a:p>
        </p:txBody>
      </p:sp>
      <p:sp>
        <p:nvSpPr>
          <p:cNvPr id="4" name="Slide Image Placeholder 3"/>
          <p:cNvSpPr>
            <a:spLocks noGrp="1" noRot="1" noChangeAspect="1"/>
          </p:cNvSpPr>
          <p:nvPr>
            <p:ph type="sldImg" idx="2"/>
          </p:nvPr>
        </p:nvSpPr>
        <p:spPr>
          <a:xfrm>
            <a:off x="1198563" y="703263"/>
            <a:ext cx="4679950" cy="3509962"/>
          </a:xfrm>
          <a:prstGeom prst="rect">
            <a:avLst/>
          </a:prstGeom>
          <a:noFill/>
          <a:ln w="12700">
            <a:solidFill>
              <a:prstClr val="black"/>
            </a:solidFill>
          </a:ln>
        </p:spPr>
        <p:txBody>
          <a:bodyPr vert="horz" lIns="92044" tIns="46022" rIns="92044" bIns="46022" rtlCol="0" anchor="ctr"/>
          <a:lstStyle/>
          <a:p>
            <a:endParaRPr lang="en-US"/>
          </a:p>
        </p:txBody>
      </p:sp>
      <p:sp>
        <p:nvSpPr>
          <p:cNvPr id="5" name="Notes Placeholder 4"/>
          <p:cNvSpPr>
            <a:spLocks noGrp="1"/>
          </p:cNvSpPr>
          <p:nvPr>
            <p:ph type="body" sz="quarter" idx="3"/>
          </p:nvPr>
        </p:nvSpPr>
        <p:spPr>
          <a:xfrm>
            <a:off x="707068" y="4446822"/>
            <a:ext cx="5662940" cy="4213703"/>
          </a:xfrm>
          <a:prstGeom prst="rect">
            <a:avLst/>
          </a:prstGeom>
        </p:spPr>
        <p:txBody>
          <a:bodyPr vert="horz" lIns="92044" tIns="46022" rIns="92044" bIns="46022"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93644"/>
            <a:ext cx="3066626" cy="467835"/>
          </a:xfrm>
          <a:prstGeom prst="rect">
            <a:avLst/>
          </a:prstGeom>
        </p:spPr>
        <p:txBody>
          <a:bodyPr vert="horz" lIns="92044" tIns="46022" rIns="92044" bIns="46022" rtlCol="0" anchor="b"/>
          <a:lstStyle>
            <a:lvl1pPr algn="l">
              <a:defRPr sz="1200"/>
            </a:lvl1pPr>
          </a:lstStyle>
          <a:p>
            <a:endParaRPr lang="en-US"/>
          </a:p>
        </p:txBody>
      </p:sp>
      <p:sp>
        <p:nvSpPr>
          <p:cNvPr id="7" name="Slide Number Placeholder 6"/>
          <p:cNvSpPr>
            <a:spLocks noGrp="1"/>
          </p:cNvSpPr>
          <p:nvPr>
            <p:ph type="sldNum" sz="quarter" idx="5"/>
          </p:nvPr>
        </p:nvSpPr>
        <p:spPr>
          <a:xfrm>
            <a:off x="4008850" y="8893644"/>
            <a:ext cx="3066626" cy="467835"/>
          </a:xfrm>
          <a:prstGeom prst="rect">
            <a:avLst/>
          </a:prstGeom>
        </p:spPr>
        <p:txBody>
          <a:bodyPr vert="horz" lIns="92044" tIns="46022" rIns="92044" bIns="46022" rtlCol="0" anchor="b"/>
          <a:lstStyle>
            <a:lvl1pPr algn="r">
              <a:defRPr sz="1200"/>
            </a:lvl1pPr>
          </a:lstStyle>
          <a:p>
            <a:fld id="{6AFD9AC8-D7D1-4A29-8291-187850C85195}" type="slidenum">
              <a:rPr lang="en-US" smtClean="0"/>
              <a:t>‹#›</a:t>
            </a:fld>
            <a:endParaRPr lang="en-US"/>
          </a:p>
        </p:txBody>
      </p:sp>
    </p:spTree>
    <p:extLst>
      <p:ext uri="{BB962C8B-B14F-4D97-AF65-F5344CB8AC3E}">
        <p14:creationId xmlns:p14="http://schemas.microsoft.com/office/powerpoint/2010/main" val="1192970563"/>
      </p:ext>
    </p:extLst>
  </p:cSld>
  <p:clrMap bg1="lt1" tx1="dk1" bg2="lt2" tx2="dk2" accent1="accent1" accent2="accent2" accent3="accent3" accent4="accent4" accent5="accent5" accent6="accent6" hlink="hlink" folHlink="folHlink"/>
  <p:notesStyle>
    <a:lvl1pPr marL="0" algn="l" defTabSz="914400" rtl="0" eaLnBrk="1" latinLnBrk="0" hangingPunct="1">
      <a:lnSpc>
        <a:spcPct val="150000"/>
      </a:lnSpc>
      <a:defRPr sz="1200" kern="1200">
        <a:solidFill>
          <a:schemeClr val="tx1"/>
        </a:solidFill>
        <a:latin typeface="Cambria" panose="02040503050406030204" pitchFamily="18" charset="0"/>
        <a:ea typeface="+mn-ea"/>
        <a:cs typeface="+mn-cs"/>
      </a:defRPr>
    </a:lvl1pPr>
    <a:lvl2pPr marL="457200" algn="l" defTabSz="914400" rtl="0" eaLnBrk="1" latinLnBrk="0" hangingPunct="1">
      <a:lnSpc>
        <a:spcPct val="150000"/>
      </a:lnSpc>
      <a:defRPr sz="1200" kern="1200">
        <a:solidFill>
          <a:schemeClr val="tx1"/>
        </a:solidFill>
        <a:latin typeface="Cambria" panose="02040503050406030204" pitchFamily="18" charset="0"/>
        <a:ea typeface="+mn-ea"/>
        <a:cs typeface="+mn-cs"/>
      </a:defRPr>
    </a:lvl2pPr>
    <a:lvl3pPr marL="914400" algn="l" defTabSz="914400" rtl="0" eaLnBrk="1" latinLnBrk="0" hangingPunct="1">
      <a:lnSpc>
        <a:spcPct val="150000"/>
      </a:lnSpc>
      <a:defRPr sz="1200" kern="1200">
        <a:solidFill>
          <a:schemeClr val="tx1"/>
        </a:solidFill>
        <a:latin typeface="Cambria" panose="02040503050406030204" pitchFamily="18" charset="0"/>
        <a:ea typeface="+mn-ea"/>
        <a:cs typeface="+mn-cs"/>
      </a:defRPr>
    </a:lvl3pPr>
    <a:lvl4pPr marL="1371600" algn="l" defTabSz="914400" rtl="0" eaLnBrk="1" latinLnBrk="0" hangingPunct="1">
      <a:lnSpc>
        <a:spcPct val="150000"/>
      </a:lnSpc>
      <a:defRPr sz="1200" kern="1200">
        <a:solidFill>
          <a:schemeClr val="tx1"/>
        </a:solidFill>
        <a:latin typeface="Cambria" panose="02040503050406030204" pitchFamily="18" charset="0"/>
        <a:ea typeface="+mn-ea"/>
        <a:cs typeface="+mn-cs"/>
      </a:defRPr>
    </a:lvl4pPr>
    <a:lvl5pPr marL="1828800" algn="l" defTabSz="914400" rtl="0" eaLnBrk="1" latinLnBrk="0" hangingPunct="1">
      <a:lnSpc>
        <a:spcPct val="150000"/>
      </a:lnSpc>
      <a:defRPr sz="1200" kern="1200">
        <a:solidFill>
          <a:schemeClr val="tx1"/>
        </a:solidFill>
        <a:latin typeface="Cambria" panose="020405030504060302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 funded by the Ontario Trillium Foundation.</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a:t>
            </a:fld>
            <a:endParaRPr lang="en-US"/>
          </a:p>
        </p:txBody>
      </p:sp>
    </p:spTree>
    <p:extLst>
      <p:ext uri="{BB962C8B-B14F-4D97-AF65-F5344CB8AC3E}">
        <p14:creationId xmlns:p14="http://schemas.microsoft.com/office/powerpoint/2010/main" val="1082176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over the chart about differences between Credit Unions and banks</a:t>
            </a:r>
            <a:r>
              <a:rPr lang="en-US" baseline="0" dirty="0" smtClean="0"/>
              <a:t> on page 6 of the Facilitator's Guide.</a:t>
            </a:r>
            <a:endParaRPr lang="en-US" dirty="0" smtClean="0"/>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10</a:t>
            </a:fld>
            <a:endParaRPr lang="en-US"/>
          </a:p>
        </p:txBody>
      </p:sp>
    </p:spTree>
    <p:extLst>
      <p:ext uri="{BB962C8B-B14F-4D97-AF65-F5344CB8AC3E}">
        <p14:creationId xmlns:p14="http://schemas.microsoft.com/office/powerpoint/2010/main" val="517276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FD9AC8-D7D1-4A29-8291-187850C85195}" type="slidenum">
              <a:rPr lang="en-US" smtClean="0"/>
              <a:t>11</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point d. - Go over</a:t>
            </a:r>
            <a:r>
              <a:rPr lang="en-US" baseline="0" dirty="0" smtClean="0"/>
              <a:t> the Handout A with the list of questions</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12</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point d. - Go over</a:t>
            </a:r>
            <a:r>
              <a:rPr lang="en-US" baseline="0" dirty="0" smtClean="0"/>
              <a:t> the Handout A with the list of questions</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13</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14</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15</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endParaRPr lang="en-US" dirty="0">
              <a:latin typeface="Cambria"/>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16</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endParaRPr lang="en-US" dirty="0">
              <a:latin typeface="Cambria"/>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17</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endParaRPr lang="en-US" dirty="0">
              <a:latin typeface="Cambria"/>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18</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r>
              <a:rPr lang="en-CA" dirty="0" smtClean="0">
                <a:latin typeface="Cambria"/>
                <a:ea typeface="Calibri"/>
                <a:cs typeface="Times New Roman"/>
              </a:rPr>
              <a:t>It is important to have an account at a bank or credit union that allows you to use technology, like on-line banking, direct deposit, electronic transfers etc.</a:t>
            </a:r>
          </a:p>
          <a:p>
            <a:pPr marL="181530"/>
            <a:endParaRPr lang="en-CA" dirty="0" smtClean="0">
              <a:latin typeface="Cambria"/>
              <a:ea typeface="Calibri"/>
              <a:cs typeface="Times New Roman"/>
            </a:endParaRPr>
          </a:p>
          <a:p>
            <a:pPr marL="181530"/>
            <a:r>
              <a:rPr lang="en-CA" dirty="0" smtClean="0">
                <a:latin typeface="Cambria"/>
                <a:ea typeface="Calibri"/>
                <a:cs typeface="Times New Roman"/>
              </a:rPr>
              <a:t>As stated earlier, the government is moving away from paper cheques to direct deposit.  Everyone receiving government cheques will need to have an account.</a:t>
            </a:r>
          </a:p>
          <a:p>
            <a:pPr marL="181530"/>
            <a:endParaRPr lang="en-CA" dirty="0" smtClean="0">
              <a:latin typeface="Cambria"/>
              <a:ea typeface="Calibri"/>
              <a:cs typeface="Times New Roman"/>
            </a:endParaRPr>
          </a:p>
          <a:p>
            <a:pPr marL="181530"/>
            <a:r>
              <a:rPr lang="en-CA" dirty="0" smtClean="0">
                <a:latin typeface="Cambria"/>
                <a:ea typeface="Calibri"/>
                <a:cs typeface="Times New Roman"/>
              </a:rPr>
              <a:t>Choosing the right account for you really depends on what your needs are.  </a:t>
            </a:r>
          </a:p>
          <a:p>
            <a:pPr marL="181530"/>
            <a:endParaRPr lang="en-CA" dirty="0" smtClean="0">
              <a:latin typeface="Cambria"/>
              <a:ea typeface="Calibri"/>
              <a:cs typeface="Times New Roman"/>
            </a:endParaRPr>
          </a:p>
          <a:p>
            <a:pPr marL="181530"/>
            <a:r>
              <a:rPr lang="en-CA" dirty="0" smtClean="0">
                <a:latin typeface="Cambria"/>
                <a:ea typeface="Calibri"/>
                <a:cs typeface="Times New Roman"/>
              </a:rPr>
              <a:t>Ask as many questions as you need to and then once you know what account you need and where you want to do your banking, open an account.</a:t>
            </a:r>
          </a:p>
          <a:p>
            <a:pPr marL="181530"/>
            <a:endParaRPr lang="en-CA" dirty="0" smtClean="0">
              <a:latin typeface="Cambria"/>
              <a:ea typeface="Calibri"/>
              <a:cs typeface="Times New Roman"/>
            </a:endParaRPr>
          </a:p>
          <a:p>
            <a:pPr marL="181530"/>
            <a:r>
              <a:rPr lang="en-CA" dirty="0" smtClean="0">
                <a:latin typeface="Cambria"/>
                <a:ea typeface="Calibri"/>
                <a:cs typeface="Times New Roman"/>
              </a:rPr>
              <a:t>Tip</a:t>
            </a:r>
          </a:p>
          <a:p>
            <a:pPr marL="181530"/>
            <a:r>
              <a:rPr lang="en-CA" dirty="0" smtClean="0">
                <a:latin typeface="Cambria"/>
                <a:ea typeface="Calibri"/>
                <a:cs typeface="Times New Roman"/>
              </a:rPr>
              <a:t>The Financial Consumer Agency Protects You</a:t>
            </a:r>
          </a:p>
          <a:p>
            <a:pPr marL="181530"/>
            <a:r>
              <a:rPr lang="en-CA" dirty="0" smtClean="0">
                <a:latin typeface="Cambria"/>
                <a:ea typeface="Calibri"/>
                <a:cs typeface="Times New Roman"/>
              </a:rPr>
              <a:t>The Financial Consumer Agency of Canada is an agency that oversees what the banks do and helps inform you of your rights.  You can learn more at </a:t>
            </a:r>
          </a:p>
          <a:p>
            <a:pPr marL="181530"/>
            <a:r>
              <a:rPr lang="en-CA" dirty="0" smtClean="0">
                <a:latin typeface="Cambria"/>
                <a:ea typeface="Calibri"/>
                <a:cs typeface="Times New Roman"/>
              </a:rPr>
              <a:t>http://www.fcac-acfc.gc.ca/Eng/Pages/home-accueil.aspx</a:t>
            </a:r>
          </a:p>
        </p:txBody>
      </p:sp>
      <p:sp>
        <p:nvSpPr>
          <p:cNvPr id="4" name="Slide Number Placeholder 3"/>
          <p:cNvSpPr>
            <a:spLocks noGrp="1"/>
          </p:cNvSpPr>
          <p:nvPr>
            <p:ph type="sldNum" sz="quarter" idx="10"/>
          </p:nvPr>
        </p:nvSpPr>
        <p:spPr/>
        <p:txBody>
          <a:bodyPr/>
          <a:lstStyle/>
          <a:p>
            <a:fld id="{6AFD9AC8-D7D1-4A29-8291-187850C85195}" type="slidenum">
              <a:rPr lang="en-US" smtClean="0"/>
              <a:t>19</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a:t>
            </a:r>
            <a:r>
              <a:rPr lang="en-US" baseline="0" dirty="0" smtClean="0"/>
              <a:t> led by the Adult Basic Education Association of Hamilton-Wentworth</a:t>
            </a:r>
            <a:br>
              <a:rPr lang="en-US" baseline="0" dirty="0" smtClean="0"/>
            </a:br>
            <a:r>
              <a:rPr lang="en-US" baseline="0" dirty="0" smtClean="0"/>
              <a:t>Partners include</a:t>
            </a:r>
          </a:p>
          <a:p>
            <a:r>
              <a:rPr lang="en-US" baseline="0" dirty="0" smtClean="0"/>
              <a:t>The </a:t>
            </a:r>
            <a:r>
              <a:rPr lang="en-US" baseline="0" dirty="0" err="1" smtClean="0"/>
              <a:t>Hald</a:t>
            </a:r>
            <a:r>
              <a:rPr lang="en-US" baseline="0" dirty="0" smtClean="0"/>
              <a:t>-Nor Community Credit Union</a:t>
            </a:r>
          </a:p>
          <a:p>
            <a:r>
              <a:rPr lang="en-US" baseline="0" dirty="0" smtClean="0"/>
              <a:t>Project READ Literacy Network Waterloo-Wellington</a:t>
            </a:r>
          </a:p>
          <a:p>
            <a:r>
              <a:rPr lang="en-US" baseline="0" dirty="0" smtClean="0"/>
              <a:t>College Boreal – Hamilton Location</a:t>
            </a:r>
          </a:p>
          <a:p>
            <a:r>
              <a:rPr lang="en-US" baseline="0" dirty="0" smtClean="0"/>
              <a:t>Catholic Family Services of Hamilton</a:t>
            </a:r>
          </a:p>
          <a:p>
            <a:pPr defTabSz="920435">
              <a:lnSpc>
                <a:spcPct val="100000"/>
              </a:lnSpc>
              <a:defRPr/>
            </a:pPr>
            <a:r>
              <a:rPr lang="en-US" dirty="0">
                <a:solidFill>
                  <a:prstClr val="black"/>
                </a:solidFill>
                <a:latin typeface="+mn-lt"/>
              </a:rPr>
              <a:t>Hamilton Literacy Council</a:t>
            </a:r>
          </a:p>
          <a:p>
            <a:r>
              <a:rPr lang="en-US" baseline="0" dirty="0" smtClean="0"/>
              <a:t>Hamilton Ontario Works</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2</a:t>
            </a:fld>
            <a:endParaRPr lang="en-US"/>
          </a:p>
        </p:txBody>
      </p:sp>
    </p:spTree>
    <p:extLst>
      <p:ext uri="{BB962C8B-B14F-4D97-AF65-F5344CB8AC3E}">
        <p14:creationId xmlns:p14="http://schemas.microsoft.com/office/powerpoint/2010/main" val="462101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endParaRPr lang="en-US" dirty="0">
              <a:latin typeface="Cambria"/>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20</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endParaRPr lang="en-US" dirty="0">
              <a:latin typeface="Cambria"/>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21</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r>
              <a:rPr lang="en-US" dirty="0" smtClean="0">
                <a:latin typeface="Cambria"/>
                <a:ea typeface="Calibri"/>
                <a:cs typeface="Times New Roman"/>
              </a:rPr>
              <a:t>You need to take 2 pieces of identification.  </a:t>
            </a:r>
            <a:endParaRPr lang="en-US" dirty="0">
              <a:latin typeface="Cambria"/>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22</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r>
              <a:rPr lang="en-US" dirty="0" smtClean="0">
                <a:latin typeface="Cambria"/>
                <a:ea typeface="Calibri"/>
                <a:cs typeface="Times New Roman"/>
              </a:rPr>
              <a:t>You need to take 2 pieces of identification.  </a:t>
            </a:r>
          </a:p>
          <a:p>
            <a:pPr marL="181530"/>
            <a:endParaRPr lang="en-US" dirty="0" smtClean="0">
              <a:latin typeface="Cambria"/>
              <a:ea typeface="Calibri"/>
              <a:cs typeface="Times New Roman"/>
            </a:endParaRPr>
          </a:p>
          <a:p>
            <a:pPr marL="181530"/>
            <a:r>
              <a:rPr lang="en-US" dirty="0" smtClean="0">
                <a:latin typeface="Cambria"/>
                <a:ea typeface="Calibri"/>
                <a:cs typeface="Times New Roman"/>
              </a:rPr>
              <a:t>Review using Handout B.</a:t>
            </a:r>
            <a:endParaRPr lang="en-US" dirty="0">
              <a:latin typeface="Cambria"/>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23</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r>
              <a:rPr lang="en-US" dirty="0" smtClean="0">
                <a:latin typeface="Cambria"/>
                <a:ea typeface="Calibri"/>
                <a:cs typeface="Times New Roman"/>
              </a:rPr>
              <a:t>You need to take 2 pieces of identification.  </a:t>
            </a:r>
          </a:p>
          <a:p>
            <a:pPr marL="181530"/>
            <a:endParaRPr lang="en-US" dirty="0" smtClean="0">
              <a:latin typeface="Cambria"/>
              <a:ea typeface="Calibri"/>
              <a:cs typeface="Times New Roman"/>
            </a:endParaRPr>
          </a:p>
          <a:p>
            <a:pPr marL="181530"/>
            <a:r>
              <a:rPr lang="en-US" dirty="0" smtClean="0">
                <a:latin typeface="Cambria"/>
                <a:ea typeface="Calibri"/>
                <a:cs typeface="Times New Roman"/>
              </a:rPr>
              <a:t>Review</a:t>
            </a:r>
            <a:r>
              <a:rPr lang="en-US" baseline="0" dirty="0" smtClean="0">
                <a:latin typeface="Cambria"/>
                <a:ea typeface="Calibri"/>
                <a:cs typeface="Times New Roman"/>
              </a:rPr>
              <a:t> using Handout B.</a:t>
            </a:r>
            <a:endParaRPr lang="en-US" dirty="0">
              <a:latin typeface="Cambria"/>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24</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r>
              <a:rPr lang="en-US" baseline="0" dirty="0" smtClean="0">
                <a:latin typeface="Cambria"/>
                <a:ea typeface="Calibri"/>
                <a:cs typeface="Times New Roman"/>
              </a:rPr>
              <a:t>Review using Handout B.</a:t>
            </a:r>
          </a:p>
          <a:p>
            <a:pPr marL="181530"/>
            <a:endParaRPr lang="en-US" baseline="0" dirty="0" smtClean="0">
              <a:latin typeface="Cambria"/>
              <a:ea typeface="Calibri"/>
              <a:cs typeface="Times New Roman"/>
            </a:endParaRPr>
          </a:p>
          <a:p>
            <a:pPr marL="181530"/>
            <a:r>
              <a:rPr lang="en-US" baseline="0" dirty="0" smtClean="0">
                <a:latin typeface="Cambria"/>
                <a:ea typeface="Calibri"/>
                <a:cs typeface="Times New Roman"/>
              </a:rPr>
              <a:t>Having proper ID is important.  You can’t get a bank account without it.</a:t>
            </a:r>
            <a:endParaRPr lang="en-US" dirty="0">
              <a:latin typeface="Cambria"/>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25</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r>
              <a:rPr lang="en-US" dirty="0" smtClean="0">
                <a:latin typeface="Cambria"/>
                <a:ea typeface="Calibri"/>
                <a:cs typeface="Times New Roman"/>
              </a:rPr>
              <a:t>If you don’t have an identification you can apply for an Ontario Photo Card</a:t>
            </a:r>
            <a:r>
              <a:rPr lang="en-US" baseline="0" dirty="0" smtClean="0">
                <a:latin typeface="Cambria"/>
                <a:ea typeface="Calibri"/>
                <a:cs typeface="Times New Roman"/>
              </a:rPr>
              <a:t> (details </a:t>
            </a:r>
            <a:r>
              <a:rPr lang="en-US" dirty="0" smtClean="0">
                <a:latin typeface="Cambria"/>
                <a:ea typeface="Calibri"/>
                <a:cs typeface="Times New Roman"/>
              </a:rPr>
              <a:t>can be found</a:t>
            </a:r>
            <a:r>
              <a:rPr lang="en-US" baseline="0" dirty="0" smtClean="0">
                <a:latin typeface="Cambria"/>
                <a:ea typeface="Calibri"/>
                <a:cs typeface="Times New Roman"/>
              </a:rPr>
              <a:t> in the next slide).</a:t>
            </a:r>
            <a:endParaRPr lang="en-US" dirty="0" smtClean="0">
              <a:latin typeface="Cambria"/>
              <a:ea typeface="Calibri"/>
              <a:cs typeface="Times New Roman"/>
            </a:endParaRPr>
          </a:p>
          <a:p>
            <a:pPr marL="181530"/>
            <a:endParaRPr lang="en-US" dirty="0" smtClean="0">
              <a:latin typeface="Cambria"/>
              <a:ea typeface="Calibri"/>
              <a:cs typeface="Times New Roman"/>
            </a:endParaRPr>
          </a:p>
          <a:p>
            <a:pPr marL="181530"/>
            <a:r>
              <a:rPr lang="en-CA" dirty="0" smtClean="0">
                <a:latin typeface="Cambria"/>
                <a:ea typeface="Calibri"/>
                <a:cs typeface="Times New Roman"/>
              </a:rPr>
              <a:t>How you present yourself in the meeting is important.  </a:t>
            </a:r>
          </a:p>
          <a:p>
            <a:pPr marL="181530"/>
            <a:r>
              <a:rPr lang="en-CA" dirty="0" smtClean="0">
                <a:latin typeface="Cambria"/>
                <a:ea typeface="Calibri"/>
                <a:cs typeface="Times New Roman"/>
              </a:rPr>
              <a:t>Be professional.</a:t>
            </a:r>
          </a:p>
          <a:p>
            <a:pPr marL="181530"/>
            <a:r>
              <a:rPr lang="en-CA" dirty="0" smtClean="0">
                <a:latin typeface="Cambria"/>
                <a:ea typeface="Calibri"/>
                <a:cs typeface="Times New Roman"/>
              </a:rPr>
              <a:t>Don’t threaten or harass the bank or credit union employee.</a:t>
            </a:r>
          </a:p>
          <a:p>
            <a:pPr marL="181530"/>
            <a:r>
              <a:rPr lang="en-CA" dirty="0" smtClean="0">
                <a:latin typeface="Cambria"/>
                <a:ea typeface="Calibri"/>
                <a:cs typeface="Times New Roman"/>
              </a:rPr>
              <a:t>Treat them with courtesy.</a:t>
            </a:r>
          </a:p>
        </p:txBody>
      </p:sp>
      <p:sp>
        <p:nvSpPr>
          <p:cNvPr id="4" name="Slide Number Placeholder 3"/>
          <p:cNvSpPr>
            <a:spLocks noGrp="1"/>
          </p:cNvSpPr>
          <p:nvPr>
            <p:ph type="sldNum" sz="quarter" idx="10"/>
          </p:nvPr>
        </p:nvSpPr>
        <p:spPr/>
        <p:txBody>
          <a:bodyPr/>
          <a:lstStyle/>
          <a:p>
            <a:fld id="{6AFD9AC8-D7D1-4A29-8291-187850C85195}" type="slidenum">
              <a:rPr lang="en-US" smtClean="0"/>
              <a:t>26</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530"/>
            <a:endParaRPr lang="en-US" dirty="0" smtClean="0">
              <a:latin typeface="Cambria"/>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27</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0435">
              <a:lnSpc>
                <a:spcPct val="100000"/>
              </a:lnSpc>
              <a:defRPr/>
            </a:pPr>
            <a:endParaRPr lang="en-CA" sz="1100" dirty="0">
              <a:latin typeface="Calibri"/>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28</a:t>
            </a:fld>
            <a:endParaRPr lang="en-US"/>
          </a:p>
        </p:txBody>
      </p:sp>
    </p:spTree>
    <p:extLst>
      <p:ext uri="{BB962C8B-B14F-4D97-AF65-F5344CB8AC3E}">
        <p14:creationId xmlns:p14="http://schemas.microsoft.com/office/powerpoint/2010/main" val="31077099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0435">
              <a:lnSpc>
                <a:spcPct val="100000"/>
              </a:lnSpc>
              <a:defRPr/>
            </a:pPr>
            <a:r>
              <a:rPr lang="en-CA" sz="1100" dirty="0" smtClean="0">
                <a:latin typeface="Calibri"/>
                <a:ea typeface="Calibri"/>
                <a:cs typeface="Times New Roman"/>
              </a:rPr>
              <a:t>Explain that an investment doesn’t have to be a large sum of money</a:t>
            </a:r>
            <a:r>
              <a:rPr lang="en-CA" sz="1100" baseline="0" dirty="0" smtClean="0">
                <a:latin typeface="Calibri"/>
                <a:ea typeface="Calibri"/>
                <a:cs typeface="Times New Roman"/>
              </a:rPr>
              <a:t> and not to be scared off by the word “investment”.  It isn’t just for the rich.  Knowing your options can help you make informed decisions.</a:t>
            </a:r>
          </a:p>
          <a:p>
            <a:pPr defTabSz="920435">
              <a:lnSpc>
                <a:spcPct val="100000"/>
              </a:lnSpc>
              <a:defRPr/>
            </a:pPr>
            <a:endParaRPr lang="en-CA" sz="1100" baseline="0" dirty="0" smtClean="0">
              <a:latin typeface="Calibri"/>
              <a:ea typeface="Calibri"/>
              <a:cs typeface="Times New Roman"/>
            </a:endParaRPr>
          </a:p>
          <a:p>
            <a:pPr defTabSz="920435">
              <a:lnSpc>
                <a:spcPct val="100000"/>
              </a:lnSpc>
              <a:defRPr/>
            </a:pPr>
            <a:r>
              <a:rPr lang="en-CA" sz="1100" baseline="0" dirty="0" smtClean="0">
                <a:latin typeface="Calibri"/>
                <a:ea typeface="Calibri"/>
                <a:cs typeface="Times New Roman"/>
              </a:rPr>
              <a:t>Even if you never invest, you can help your children plan for their future if you know what is out there for them.</a:t>
            </a:r>
            <a:endParaRPr lang="en-CA" sz="1100" dirty="0">
              <a:latin typeface="Calibri"/>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29</a:t>
            </a:fld>
            <a:endParaRPr lang="en-US"/>
          </a:p>
        </p:txBody>
      </p:sp>
    </p:spTree>
    <p:extLst>
      <p:ext uri="{BB962C8B-B14F-4D97-AF65-F5344CB8AC3E}">
        <p14:creationId xmlns:p14="http://schemas.microsoft.com/office/powerpoint/2010/main" val="3107709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many myths out there about banks and credit unions.  It is important to know that banks and credit unions are there to help you work with your finances.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3</a:t>
            </a:fld>
            <a:endParaRPr lang="en-US"/>
          </a:p>
        </p:txBody>
      </p:sp>
    </p:spTree>
    <p:extLst>
      <p:ext uri="{BB962C8B-B14F-4D97-AF65-F5344CB8AC3E}">
        <p14:creationId xmlns:p14="http://schemas.microsoft.com/office/powerpoint/2010/main" val="37292851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0435">
              <a:lnSpc>
                <a:spcPct val="100000"/>
              </a:lnSpc>
              <a:defRPr/>
            </a:pPr>
            <a:r>
              <a:rPr lang="en-CA" sz="1100" baseline="0" dirty="0" smtClean="0">
                <a:latin typeface="Calibri"/>
                <a:ea typeface="Calibri"/>
                <a:cs typeface="Times New Roman"/>
              </a:rPr>
              <a:t>Show them the interest calculator at</a:t>
            </a:r>
          </a:p>
          <a:p>
            <a:pPr defTabSz="920435">
              <a:lnSpc>
                <a:spcPct val="100000"/>
              </a:lnSpc>
              <a:defRPr/>
            </a:pPr>
            <a:r>
              <a:rPr lang="en-CA" sz="1100" baseline="0" dirty="0" smtClean="0">
                <a:latin typeface="Calibri"/>
                <a:ea typeface="Calibri"/>
                <a:cs typeface="Times New Roman"/>
              </a:rPr>
              <a:t>http://www.getsmarteraboutmoney.ca/tools-and-calculators/compound-interest-calculator/computing-interest-calculator.aspx</a:t>
            </a:r>
          </a:p>
          <a:p>
            <a:pPr defTabSz="920435">
              <a:lnSpc>
                <a:spcPct val="100000"/>
              </a:lnSpc>
              <a:defRPr/>
            </a:pPr>
            <a:endParaRPr lang="en-CA" sz="1100" baseline="0" dirty="0" smtClean="0">
              <a:latin typeface="Calibri"/>
              <a:ea typeface="Calibri"/>
              <a:cs typeface="Times New Roman"/>
            </a:endParaRPr>
          </a:p>
          <a:p>
            <a:pPr defTabSz="920435">
              <a:lnSpc>
                <a:spcPct val="100000"/>
              </a:lnSpc>
              <a:defRPr/>
            </a:pPr>
            <a:endParaRPr lang="en-CA" sz="1100" baseline="0" dirty="0" smtClean="0">
              <a:latin typeface="Calibri"/>
              <a:ea typeface="Calibri"/>
              <a:cs typeface="Times New Roman"/>
            </a:endParaRPr>
          </a:p>
          <a:p>
            <a:pPr defTabSz="920435">
              <a:lnSpc>
                <a:spcPct val="100000"/>
              </a:lnSpc>
              <a:defRPr/>
            </a:pPr>
            <a:endParaRPr lang="en-CA" sz="1100" baseline="0" dirty="0" smtClean="0">
              <a:latin typeface="Calibri"/>
              <a:ea typeface="Calibri"/>
              <a:cs typeface="Times New Roman"/>
            </a:endParaRPr>
          </a:p>
          <a:p>
            <a:pPr defTabSz="920435">
              <a:lnSpc>
                <a:spcPct val="100000"/>
              </a:lnSpc>
              <a:defRPr/>
            </a:pPr>
            <a:endParaRPr lang="en-CA" sz="1100" dirty="0">
              <a:latin typeface="Calibri"/>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30</a:t>
            </a:fld>
            <a:endParaRPr lang="en-US"/>
          </a:p>
        </p:txBody>
      </p:sp>
    </p:spTree>
    <p:extLst>
      <p:ext uri="{BB962C8B-B14F-4D97-AF65-F5344CB8AC3E}">
        <p14:creationId xmlns:p14="http://schemas.microsoft.com/office/powerpoint/2010/main" val="31077099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0435">
              <a:lnSpc>
                <a:spcPct val="100000"/>
              </a:lnSpc>
              <a:defRPr/>
            </a:pPr>
            <a:endParaRPr lang="en-CA" sz="1100" dirty="0">
              <a:latin typeface="Calibri"/>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31077099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0435">
              <a:lnSpc>
                <a:spcPct val="100000"/>
              </a:lnSpc>
              <a:defRPr/>
            </a:pPr>
            <a:endParaRPr lang="en-CA" sz="1100" dirty="0">
              <a:latin typeface="Calibri"/>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31077099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1a.</a:t>
            </a:r>
            <a:r>
              <a:rPr lang="en-US" baseline="0" dirty="0" smtClean="0"/>
              <a:t>  Prepare for emergencies even if you are only able to set aside $5 a week in a savings account –it will add up over time.</a:t>
            </a:r>
          </a:p>
          <a:p>
            <a:pPr marL="0" indent="0">
              <a:buNone/>
            </a:pPr>
            <a:r>
              <a:rPr lang="en-US" baseline="0" dirty="0" smtClean="0"/>
              <a:t>1b.  Don’t touch it – these funds aren’t for regular bills</a:t>
            </a:r>
          </a:p>
          <a:p>
            <a:pPr marL="0" indent="0">
              <a:buNone/>
            </a:pPr>
            <a:r>
              <a:rPr lang="en-US" baseline="0" dirty="0" smtClean="0"/>
              <a:t>1c.  Put it in the right account – keep it separate from where you keep money you use to pay bills.</a:t>
            </a:r>
          </a:p>
          <a:p>
            <a:pPr marL="0" indent="0">
              <a:buNone/>
            </a:pPr>
            <a:r>
              <a:rPr lang="en-US" baseline="0" dirty="0" smtClean="0"/>
              <a:t>1d. If you are employed, ask your employer to deduct savings from your pay and directly deposit it into your savings account.  If that isn’t possible, have your bank set up an automatic transfer.</a:t>
            </a:r>
          </a:p>
          <a:p>
            <a:pPr marL="0" indent="0">
              <a:buNone/>
            </a:pPr>
            <a:endParaRPr lang="en-US" baseline="0" dirty="0" smtClean="0"/>
          </a:p>
          <a:p>
            <a:pPr marL="228600" indent="-228600">
              <a:buAutoNum type="arabicPeriod" startAt="2"/>
            </a:pPr>
            <a:r>
              <a:rPr lang="en-US" baseline="0" dirty="0" smtClean="0"/>
              <a:t>Setting money aside can help you make decisions about where you live, or when making changes in employment.  It can help you think about the future.</a:t>
            </a:r>
          </a:p>
          <a:p>
            <a:pPr marL="228600" indent="-228600">
              <a:buAutoNum type="arabicPeriod" startAt="2"/>
            </a:pPr>
            <a:endParaRPr lang="en-US" baseline="0" dirty="0" smtClean="0"/>
          </a:p>
          <a:p>
            <a:pPr marL="228600" indent="-228600">
              <a:buAutoNum type="arabicPeriod" startAt="2"/>
            </a:pPr>
            <a:r>
              <a:rPr lang="en-US" baseline="0" dirty="0" smtClean="0"/>
              <a:t>The more you save towards your goals the faster you will get there and not have to rely on loans.</a:t>
            </a:r>
          </a:p>
          <a:p>
            <a:pPr marL="228600" indent="-228600">
              <a:buAutoNum type="arabicPeriod" startAt="2"/>
            </a:pPr>
            <a:endParaRPr lang="en-US" baseline="0" dirty="0" smtClean="0"/>
          </a:p>
          <a:p>
            <a:pPr marL="228600" indent="-228600">
              <a:buAutoNum type="arabicPeriod" startAt="2"/>
            </a:pPr>
            <a:r>
              <a:rPr lang="en-US" baseline="0" dirty="0" smtClean="0"/>
              <a:t>Long term goals can be for things like a better apartment, buying a car or taking a vacation.</a:t>
            </a:r>
          </a:p>
          <a:p>
            <a:pPr marL="228600" indent="-228600">
              <a:buAutoNum type="arabicPeriod" startAt="2"/>
            </a:pPr>
            <a:endParaRPr lang="en-US" baseline="0" dirty="0" smtClean="0"/>
          </a:p>
          <a:p>
            <a:pPr marL="228600" indent="-228600">
              <a:buAutoNum type="arabicPeriod" startAt="2"/>
            </a:pPr>
            <a:r>
              <a:rPr lang="en-US" baseline="0" dirty="0" smtClean="0"/>
              <a:t>You may want to help your kids with their education, buying furniture for their first apartment etc.</a:t>
            </a:r>
          </a:p>
          <a:p>
            <a:pPr marL="228600" indent="-228600">
              <a:buAutoNum type="arabicPeriod" startAt="2"/>
            </a:pPr>
            <a:endParaRPr lang="en-US" baseline="0" dirty="0" smtClean="0"/>
          </a:p>
          <a:p>
            <a:pPr marL="0" indent="0">
              <a:buNone/>
            </a:pPr>
            <a:r>
              <a:rPr lang="en-US" baseline="0" dirty="0" smtClean="0"/>
              <a:t>The important thing is to start saving.  Don’t worry about the amount, just save what you can.</a:t>
            </a:r>
          </a:p>
        </p:txBody>
      </p:sp>
      <p:sp>
        <p:nvSpPr>
          <p:cNvPr id="4" name="Slide Number Placeholder 3"/>
          <p:cNvSpPr>
            <a:spLocks noGrp="1"/>
          </p:cNvSpPr>
          <p:nvPr>
            <p:ph type="sldNum" sz="quarter" idx="10"/>
          </p:nvPr>
        </p:nvSpPr>
        <p:spPr/>
        <p:txBody>
          <a:bodyPr/>
          <a:lstStyle/>
          <a:p>
            <a:fld id="{6AFD9AC8-D7D1-4A29-8291-187850C85195}" type="slidenum">
              <a:rPr lang="en-US" smtClean="0"/>
              <a:t>33</a:t>
            </a:fld>
            <a:endParaRPr lang="en-US"/>
          </a:p>
        </p:txBody>
      </p:sp>
    </p:spTree>
    <p:extLst>
      <p:ext uri="{BB962C8B-B14F-4D97-AF65-F5344CB8AC3E}">
        <p14:creationId xmlns:p14="http://schemas.microsoft.com/office/powerpoint/2010/main" val="15869784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startAt="2"/>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34</a:t>
            </a:fld>
            <a:endParaRPr lang="en-US"/>
          </a:p>
        </p:txBody>
      </p:sp>
    </p:spTree>
    <p:extLst>
      <p:ext uri="{BB962C8B-B14F-4D97-AF65-F5344CB8AC3E}">
        <p14:creationId xmlns:p14="http://schemas.microsoft.com/office/powerpoint/2010/main" val="15869784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You may want to show one or both of these videos to go over some of the information you have already shared with the group.</a:t>
            </a:r>
          </a:p>
          <a:p>
            <a:pPr marL="0" indent="0">
              <a:buNone/>
            </a:pPr>
            <a:endParaRPr lang="en-US" baseline="0" dirty="0" smtClean="0"/>
          </a:p>
          <a:p>
            <a:pPr marL="0" indent="0">
              <a:buNone/>
            </a:pPr>
            <a:r>
              <a:rPr lang="en-US" baseline="0" dirty="0" smtClean="0"/>
              <a:t>Click on the images to go to the videos.</a:t>
            </a:r>
          </a:p>
          <a:p>
            <a:pPr marL="0" indent="0">
              <a:buNone/>
            </a:pPr>
            <a:endParaRPr lang="en-US" baseline="0" dirty="0" smtClean="0"/>
          </a:p>
          <a:p>
            <a:pPr marL="0" indent="0">
              <a:buNone/>
            </a:pPr>
            <a:r>
              <a:rPr lang="en-US" baseline="0" dirty="0" smtClean="0"/>
              <a:t>Saving Money for an Emergency</a:t>
            </a:r>
          </a:p>
          <a:p>
            <a:pPr marL="0" indent="0">
              <a:buNone/>
            </a:pPr>
            <a:r>
              <a:rPr lang="en-US" baseline="0" dirty="0" smtClean="0"/>
              <a:t>http://www.getsmarteraboutmoney.ca/en/managing-your-money/planning/saving-money/Pages/video-saving-money-for-an-emergency.aspx#.VEahZWddVxA</a:t>
            </a:r>
          </a:p>
          <a:p>
            <a:pPr marL="0" indent="0">
              <a:buNone/>
            </a:pPr>
            <a:endParaRPr lang="en-US" baseline="0" dirty="0" smtClean="0"/>
          </a:p>
          <a:p>
            <a:pPr marL="0" indent="0">
              <a:buNone/>
            </a:pPr>
            <a:r>
              <a:rPr lang="en-US" baseline="0" dirty="0" smtClean="0"/>
              <a:t>Why You Should Save and How</a:t>
            </a:r>
          </a:p>
          <a:p>
            <a:pPr marL="0" indent="0">
              <a:buNone/>
            </a:pPr>
            <a:r>
              <a:rPr lang="en-US" baseline="0" dirty="0" smtClean="0"/>
              <a:t>http://www.fcac-acfc.gc.ca/Eng/resources/educationalPrograms/ft-of/Pages/saving-1-8.aspx</a:t>
            </a:r>
          </a:p>
        </p:txBody>
      </p:sp>
      <p:sp>
        <p:nvSpPr>
          <p:cNvPr id="4" name="Slide Number Placeholder 3"/>
          <p:cNvSpPr>
            <a:spLocks noGrp="1"/>
          </p:cNvSpPr>
          <p:nvPr>
            <p:ph type="sldNum" sz="quarter" idx="10"/>
          </p:nvPr>
        </p:nvSpPr>
        <p:spPr/>
        <p:txBody>
          <a:bodyPr/>
          <a:lstStyle/>
          <a:p>
            <a:fld id="{6AFD9AC8-D7D1-4A29-8291-187850C85195}" type="slidenum">
              <a:rPr lang="en-US" smtClean="0"/>
              <a:t>35</a:t>
            </a:fld>
            <a:endParaRPr lang="en-US"/>
          </a:p>
        </p:txBody>
      </p:sp>
    </p:spTree>
    <p:extLst>
      <p:ext uri="{BB962C8B-B14F-4D97-AF65-F5344CB8AC3E}">
        <p14:creationId xmlns:p14="http://schemas.microsoft.com/office/powerpoint/2010/main" val="15869784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Interac</a:t>
            </a:r>
            <a:r>
              <a:rPr lang="en-US" dirty="0" smtClean="0"/>
              <a:t> e-Transfers are</a:t>
            </a:r>
            <a:r>
              <a:rPr lang="en-US" baseline="0" dirty="0" smtClean="0"/>
              <a:t> only for use between people and can’t be used to pay bills to businesses.</a:t>
            </a: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36</a:t>
            </a:fld>
            <a:endParaRPr lang="en-US"/>
          </a:p>
        </p:txBody>
      </p:sp>
    </p:spTree>
    <p:extLst>
      <p:ext uri="{BB962C8B-B14F-4D97-AF65-F5344CB8AC3E}">
        <p14:creationId xmlns:p14="http://schemas.microsoft.com/office/powerpoint/2010/main" val="37412464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37</a:t>
            </a:fld>
            <a:endParaRPr lang="en-US"/>
          </a:p>
        </p:txBody>
      </p:sp>
    </p:spTree>
    <p:extLst>
      <p:ext uri="{BB962C8B-B14F-4D97-AF65-F5344CB8AC3E}">
        <p14:creationId xmlns:p14="http://schemas.microsoft.com/office/powerpoint/2010/main" val="37412464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can take as little as a few hours for deposits to go into your bank account.</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38</a:t>
            </a:fld>
            <a:endParaRPr lang="en-US"/>
          </a:p>
        </p:txBody>
      </p:sp>
    </p:spTree>
    <p:extLst>
      <p:ext uri="{BB962C8B-B14F-4D97-AF65-F5344CB8AC3E}">
        <p14:creationId xmlns:p14="http://schemas.microsoft.com/office/powerpoint/2010/main" val="37412464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39</a:t>
            </a:fld>
            <a:endParaRPr lang="en-US"/>
          </a:p>
        </p:txBody>
      </p:sp>
    </p:spTree>
    <p:extLst>
      <p:ext uri="{BB962C8B-B14F-4D97-AF65-F5344CB8AC3E}">
        <p14:creationId xmlns:p14="http://schemas.microsoft.com/office/powerpoint/2010/main" val="3741246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many myths out there about banks and credit unions.  It is important to know that banks and credit unions are there to help you work with your finances.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4</a:t>
            </a:fld>
            <a:endParaRPr lang="en-US"/>
          </a:p>
        </p:txBody>
      </p:sp>
    </p:spTree>
    <p:extLst>
      <p:ext uri="{BB962C8B-B14F-4D97-AF65-F5344CB8AC3E}">
        <p14:creationId xmlns:p14="http://schemas.microsoft.com/office/powerpoint/2010/main" val="37292851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 on the image to view the video.</a:t>
            </a:r>
          </a:p>
          <a:p>
            <a:endParaRPr lang="en-US" dirty="0" smtClean="0"/>
          </a:p>
          <a:p>
            <a:r>
              <a:rPr lang="en-US" dirty="0" smtClean="0"/>
              <a:t>How </a:t>
            </a:r>
            <a:r>
              <a:rPr lang="en-US" dirty="0" err="1" smtClean="0"/>
              <a:t>Interac</a:t>
            </a:r>
            <a:r>
              <a:rPr lang="en-US" dirty="0" smtClean="0"/>
              <a:t> e-Transfers Work</a:t>
            </a:r>
          </a:p>
          <a:p>
            <a:r>
              <a:rPr lang="en-US" dirty="0" smtClean="0"/>
              <a:t>http://www.interac.ca/en/interac-etransfer/etransfer-detail</a:t>
            </a:r>
          </a:p>
          <a:p>
            <a:r>
              <a:rPr lang="en-US" dirty="0" smtClean="0"/>
              <a:t>or</a:t>
            </a:r>
          </a:p>
          <a:p>
            <a:r>
              <a:rPr lang="en-US" dirty="0" smtClean="0"/>
              <a:t>https://www.youtube.com/watch?v=xEOyDsFKVbw</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40</a:t>
            </a:fld>
            <a:endParaRPr lang="en-US"/>
          </a:p>
        </p:txBody>
      </p:sp>
    </p:spTree>
    <p:extLst>
      <p:ext uri="{BB962C8B-B14F-4D97-AF65-F5344CB8AC3E}">
        <p14:creationId xmlns:p14="http://schemas.microsoft.com/office/powerpoint/2010/main" val="37412464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41</a:t>
            </a:fld>
            <a:endParaRPr lang="en-US"/>
          </a:p>
        </p:txBody>
      </p:sp>
    </p:spTree>
    <p:extLst>
      <p:ext uri="{BB962C8B-B14F-4D97-AF65-F5344CB8AC3E}">
        <p14:creationId xmlns:p14="http://schemas.microsoft.com/office/powerpoint/2010/main" val="37412464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42</a:t>
            </a:fld>
            <a:endParaRPr lang="en-US"/>
          </a:p>
        </p:txBody>
      </p:sp>
    </p:spTree>
    <p:extLst>
      <p:ext uri="{BB962C8B-B14F-4D97-AF65-F5344CB8AC3E}">
        <p14:creationId xmlns:p14="http://schemas.microsoft.com/office/powerpoint/2010/main" val="37412464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of these terms apply to the same technology.</a:t>
            </a:r>
          </a:p>
          <a:p>
            <a:r>
              <a:rPr lang="en-US" dirty="0" smtClean="0"/>
              <a:t>As secure as your debit card and uses the</a:t>
            </a:r>
            <a:r>
              <a:rPr lang="en-US" baseline="0" dirty="0" smtClean="0"/>
              <a:t> chip to read the information.</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43</a:t>
            </a:fld>
            <a:endParaRPr lang="en-US"/>
          </a:p>
        </p:txBody>
      </p:sp>
    </p:spTree>
    <p:extLst>
      <p:ext uri="{BB962C8B-B14F-4D97-AF65-F5344CB8AC3E}">
        <p14:creationId xmlns:p14="http://schemas.microsoft.com/office/powerpoint/2010/main" val="37412464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you notice withdrawals or charges on your statements call your bank or credit union right away.</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44</a:t>
            </a:fld>
            <a:endParaRPr lang="en-US"/>
          </a:p>
        </p:txBody>
      </p:sp>
    </p:spTree>
    <p:extLst>
      <p:ext uri="{BB962C8B-B14F-4D97-AF65-F5344CB8AC3E}">
        <p14:creationId xmlns:p14="http://schemas.microsoft.com/office/powerpoint/2010/main" val="37412464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a:t>
            </a:r>
            <a:r>
              <a:rPr lang="en-US" baseline="0" dirty="0" smtClean="0"/>
              <a:t> this video</a:t>
            </a:r>
          </a:p>
          <a:p>
            <a:r>
              <a:rPr lang="en-US" baseline="0" dirty="0" err="1" smtClean="0"/>
              <a:t>Interac</a:t>
            </a:r>
            <a:r>
              <a:rPr lang="en-US" baseline="0" dirty="0" smtClean="0"/>
              <a:t> Flash for Consumers</a:t>
            </a:r>
          </a:p>
          <a:p>
            <a:r>
              <a:rPr lang="en-US" baseline="0" dirty="0" smtClean="0"/>
              <a:t>http://www.interac.ca/index.php/en/interac-flash/interac-flash-for-consumers</a:t>
            </a:r>
          </a:p>
          <a:p>
            <a:r>
              <a:rPr lang="en-US" baseline="0" dirty="0" smtClean="0"/>
              <a:t>Or</a:t>
            </a:r>
          </a:p>
          <a:p>
            <a:r>
              <a:rPr lang="en-US" baseline="0" dirty="0" smtClean="0"/>
              <a:t>https://www.youtube.com/watch?v=2AGu61BKVz0</a:t>
            </a:r>
          </a:p>
          <a:p>
            <a:endParaRPr lang="en-US" baseline="0" dirty="0" smtClean="0"/>
          </a:p>
          <a:p>
            <a:r>
              <a:rPr lang="en-US" baseline="0" dirty="0" smtClean="0"/>
              <a:t>Go over Handout C – Stop, Think, Connect</a:t>
            </a:r>
          </a:p>
          <a:p>
            <a:endParaRPr lang="en-US" baseline="0" dirty="0" smtClean="0"/>
          </a:p>
          <a:p>
            <a:r>
              <a:rPr lang="en-US" baseline="0" dirty="0" smtClean="0"/>
              <a:t>Take a moment to remind the participants that investing is something everyone should know about. </a:t>
            </a:r>
            <a:r>
              <a:rPr lang="en-CA" baseline="0" dirty="0" smtClean="0"/>
              <a:t>You don’t have to be rich to invest.</a:t>
            </a:r>
            <a:endParaRPr lang="en-US" baseline="0" dirty="0" smtClean="0"/>
          </a:p>
          <a:p>
            <a:endParaRPr lang="en-US" baseline="0" dirty="0" smtClean="0"/>
          </a:p>
          <a:p>
            <a:r>
              <a:rPr lang="en-US" baseline="0" dirty="0" smtClean="0"/>
              <a:t>If you feel that talking about any of this information doesn’t fit for your group then skip it.</a:t>
            </a:r>
            <a:endParaRPr lang="en-CA"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45</a:t>
            </a:fld>
            <a:endParaRPr lang="en-US"/>
          </a:p>
        </p:txBody>
      </p:sp>
    </p:spTree>
    <p:extLst>
      <p:ext uri="{BB962C8B-B14F-4D97-AF65-F5344CB8AC3E}">
        <p14:creationId xmlns:p14="http://schemas.microsoft.com/office/powerpoint/2010/main" val="37412464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Even</a:t>
            </a:r>
            <a:r>
              <a:rPr lang="en-CA" baseline="0" dirty="0" smtClean="0"/>
              <a:t> if you aren’t in a place today to invest, knowing a little about investing might help you guide your children when they are entering the work world.</a:t>
            </a:r>
          </a:p>
        </p:txBody>
      </p:sp>
      <p:sp>
        <p:nvSpPr>
          <p:cNvPr id="4" name="Slide Number Placeholder 3"/>
          <p:cNvSpPr>
            <a:spLocks noGrp="1"/>
          </p:cNvSpPr>
          <p:nvPr>
            <p:ph type="sldNum" sz="quarter" idx="10"/>
          </p:nvPr>
        </p:nvSpPr>
        <p:spPr/>
        <p:txBody>
          <a:bodyPr/>
          <a:lstStyle/>
          <a:p>
            <a:fld id="{6AFD9AC8-D7D1-4A29-8291-187850C85195}" type="slidenum">
              <a:rPr lang="en-US" smtClean="0"/>
              <a:t>46</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CA" dirty="0" smtClean="0"/>
              <a:t>Interest</a:t>
            </a:r>
            <a:r>
              <a:rPr lang="en-CA" baseline="0" dirty="0" smtClean="0"/>
              <a:t> paying could be Canada Savings bonds, Guaranteed Investment Certificates (</a:t>
            </a:r>
            <a:r>
              <a:rPr lang="en-CA" baseline="0" dirty="0" err="1" smtClean="0"/>
              <a:t>GICS</a:t>
            </a:r>
            <a:r>
              <a:rPr lang="en-CA" baseline="0" dirty="0" smtClean="0"/>
              <a:t>) or a bank account that pays a good interest rate.</a:t>
            </a:r>
          </a:p>
          <a:p>
            <a:pPr marL="0" indent="0">
              <a:buNone/>
            </a:pPr>
            <a:r>
              <a:rPr lang="en-CA" baseline="0" dirty="0" smtClean="0"/>
              <a:t>     Dividends are paid to investors by a company as a share of what the company earned.</a:t>
            </a:r>
          </a:p>
          <a:p>
            <a:pPr marL="228600" indent="-228600">
              <a:buAutoNum type="arabicPeriod" startAt="2"/>
            </a:pPr>
            <a:endParaRPr lang="en-CA" baseline="0" dirty="0" smtClean="0"/>
          </a:p>
          <a:p>
            <a:pPr marL="228600" indent="-228600">
              <a:buAutoNum type="arabicPeriod" startAt="2"/>
            </a:pPr>
            <a:r>
              <a:rPr lang="en-CA" baseline="0" dirty="0" smtClean="0"/>
              <a:t>Shares in companies may increase or decrease.</a:t>
            </a:r>
          </a:p>
          <a:p>
            <a:pPr marL="228600" indent="-228600">
              <a:buAutoNum type="arabicPeriod" startAt="2"/>
            </a:pPr>
            <a:endParaRPr lang="en-CA" baseline="0" dirty="0" smtClean="0"/>
          </a:p>
          <a:p>
            <a:pPr marL="228600" indent="-228600">
              <a:buAutoNum type="arabicPeriod" startAt="2"/>
            </a:pPr>
            <a:r>
              <a:rPr lang="en-CA" baseline="0" dirty="0" smtClean="0"/>
              <a:t>Property could be your own home, or rental property.</a:t>
            </a:r>
          </a:p>
          <a:p>
            <a:pPr marL="228600" indent="-228600">
              <a:buAutoNum type="arabicPeriod" startAt="2"/>
            </a:pPr>
            <a:endParaRPr lang="en-CA" baseline="0" dirty="0" smtClean="0"/>
          </a:p>
          <a:p>
            <a:pPr marL="228600" indent="-228600">
              <a:buAutoNum type="arabicPeriod" startAt="2"/>
            </a:pPr>
            <a:r>
              <a:rPr lang="en-CA" baseline="0" dirty="0" smtClean="0"/>
              <a:t>Starting your own business is one way to invest in a business.</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47</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Don’t spend too much time on the next chart.  You many want to talk about the first 2 columns and leave the 3</a:t>
            </a:r>
            <a:r>
              <a:rPr lang="en-CA" baseline="30000" dirty="0" smtClean="0"/>
              <a:t>rd</a:t>
            </a:r>
            <a:r>
              <a:rPr lang="en-CA" dirty="0" smtClean="0"/>
              <a:t> out.</a:t>
            </a:r>
          </a:p>
          <a:p>
            <a:endParaRPr lang="en-CA" dirty="0" smtClean="0"/>
          </a:p>
          <a:p>
            <a:r>
              <a:rPr lang="en-CA" dirty="0" smtClean="0"/>
              <a:t>If you feel that talking about any</a:t>
            </a:r>
            <a:r>
              <a:rPr lang="en-CA" baseline="0" dirty="0" smtClean="0"/>
              <a:t> of this information doesn’t fit for your group then skip it.</a:t>
            </a:r>
            <a:endParaRPr lang="en-CA" dirty="0" smtClean="0"/>
          </a:p>
          <a:p>
            <a:endParaRPr lang="en-CA" dirty="0" smtClean="0"/>
          </a:p>
          <a:p>
            <a:r>
              <a:rPr lang="en-CA" dirty="0" smtClean="0"/>
              <a:t>If you have less than 5 years you might want to consider something like a high interest rate savings account, Guaranteed Investment</a:t>
            </a:r>
            <a:r>
              <a:rPr lang="en-CA" baseline="0" dirty="0" smtClean="0"/>
              <a:t> Certificates, savings bonds or money market funds.  You want to have lower risk investments and something that can be easily cashed if needed.</a:t>
            </a:r>
          </a:p>
          <a:p>
            <a:endParaRPr lang="en-CA" baseline="0" dirty="0" smtClean="0"/>
          </a:p>
          <a:p>
            <a:r>
              <a:rPr lang="en-CA" baseline="0" dirty="0" smtClean="0"/>
              <a:t>If you have 5 to 10 years then you might want to go with bonds, stocks, equity mutual funds.  You want your money to grow and may not need it for a few years.  So these are investments that have good growth and a moderate risk level.</a:t>
            </a:r>
          </a:p>
          <a:p>
            <a:endParaRPr lang="en-CA" baseline="0" dirty="0" smtClean="0"/>
          </a:p>
          <a:p>
            <a:r>
              <a:rPr lang="en-CA" baseline="0" dirty="0" smtClean="0"/>
              <a:t>If you have more than 10 years to save, then you have lots of time to save.  You might want to try moderate to high risk investments.  You could try Mutual Funds, Segregated Funds, Stocks, Whole life insurance.</a:t>
            </a:r>
          </a:p>
          <a:p>
            <a:endParaRPr lang="en-CA" baseline="0" dirty="0" smtClean="0"/>
          </a:p>
          <a:p>
            <a:r>
              <a:rPr lang="en-CA" baseline="0" dirty="0" smtClean="0"/>
              <a:t>Talking to people who really know about investments is your best option to really understand what you can afford and what you need.</a:t>
            </a:r>
          </a:p>
        </p:txBody>
      </p:sp>
      <p:sp>
        <p:nvSpPr>
          <p:cNvPr id="4" name="Slide Number Placeholder 3"/>
          <p:cNvSpPr>
            <a:spLocks noGrp="1"/>
          </p:cNvSpPr>
          <p:nvPr>
            <p:ph type="sldNum" sz="quarter" idx="10"/>
          </p:nvPr>
        </p:nvSpPr>
        <p:spPr/>
        <p:txBody>
          <a:bodyPr/>
          <a:lstStyle/>
          <a:p>
            <a:fld id="{6AFD9AC8-D7D1-4A29-8291-187850C85195}" type="slidenum">
              <a:rPr lang="en-US" smtClean="0"/>
              <a:t>48</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Don’t spend too much time on this</a:t>
            </a:r>
            <a:r>
              <a:rPr lang="en-CA" baseline="0" dirty="0" smtClean="0"/>
              <a:t> information</a:t>
            </a:r>
            <a:r>
              <a:rPr lang="en-CA" dirty="0" smtClean="0"/>
              <a:t>.  You may want to share what each of these are and mention there are websites they can go to for more information.</a:t>
            </a:r>
          </a:p>
          <a:p>
            <a:endParaRPr lang="en-CA" dirty="0" smtClean="0"/>
          </a:p>
          <a:p>
            <a:r>
              <a:rPr lang="en-CA" dirty="0" smtClean="0"/>
              <a:t>If you feel that talking about any of this information doesn’t fit for your group then skip it.</a:t>
            </a:r>
          </a:p>
          <a:p>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49</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many myths out there about banks and credit unions.  It is important to know that banks and credit unions are there to help you work with your finances.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5</a:t>
            </a:fld>
            <a:endParaRPr lang="en-US"/>
          </a:p>
        </p:txBody>
      </p:sp>
    </p:spTree>
    <p:extLst>
      <p:ext uri="{BB962C8B-B14F-4D97-AF65-F5344CB8AC3E}">
        <p14:creationId xmlns:p14="http://schemas.microsoft.com/office/powerpoint/2010/main" val="37292851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50000"/>
              </a:lnSpc>
              <a:spcBef>
                <a:spcPts val="0"/>
              </a:spcBef>
              <a:spcAft>
                <a:spcPts val="0"/>
              </a:spcAft>
              <a:buClrTx/>
              <a:buSzTx/>
              <a:buFontTx/>
              <a:buNone/>
              <a:tabLst/>
              <a:defRPr/>
            </a:pP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50</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You may want to show this video.</a:t>
            </a:r>
          </a:p>
          <a:p>
            <a:endParaRPr lang="en-CA" dirty="0" smtClean="0"/>
          </a:p>
          <a:p>
            <a:r>
              <a:rPr lang="en-CA" dirty="0" smtClean="0"/>
              <a:t>If so, click on the image or use the link provided.</a:t>
            </a:r>
          </a:p>
          <a:p>
            <a:endParaRPr lang="en-CA" dirty="0" smtClean="0"/>
          </a:p>
          <a:p>
            <a:r>
              <a:rPr lang="en-CA" dirty="0" smtClean="0"/>
              <a:t>Investing</a:t>
            </a:r>
            <a:r>
              <a:rPr lang="en-CA" baseline="0" dirty="0" smtClean="0"/>
              <a:t> with Registered Savings Plans</a:t>
            </a:r>
          </a:p>
          <a:p>
            <a:r>
              <a:rPr lang="en-CA" dirty="0" smtClean="0"/>
              <a:t>http://www.fcac-acfc.gc.ca/Eng/resources/educationalPrograms/ft-of/Pages/invest-3-6.aspx</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51</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There are many things you need to know before you decide which registered savings plan to use</a:t>
            </a:r>
          </a:p>
          <a:p>
            <a:r>
              <a:rPr lang="en-CA" dirty="0" smtClean="0"/>
              <a:t>Are there rules about how much I can save each year?</a:t>
            </a:r>
          </a:p>
          <a:p>
            <a:r>
              <a:rPr lang="en-CA" dirty="0" smtClean="0"/>
              <a:t>When do I contribute?</a:t>
            </a:r>
          </a:p>
          <a:p>
            <a:r>
              <a:rPr lang="en-CA" dirty="0" smtClean="0"/>
              <a:t>Who will invest my money?</a:t>
            </a:r>
          </a:p>
          <a:p>
            <a:r>
              <a:rPr lang="en-CA" dirty="0" smtClean="0"/>
              <a:t>How fast will my money grow?</a:t>
            </a:r>
          </a:p>
          <a:p>
            <a:r>
              <a:rPr lang="en-CA" dirty="0" smtClean="0"/>
              <a:t>How much will the plan cost?</a:t>
            </a:r>
          </a:p>
          <a:p>
            <a:r>
              <a:rPr lang="en-CA" dirty="0" smtClean="0"/>
              <a:t>What happens if my plans change?</a:t>
            </a:r>
          </a:p>
          <a:p>
            <a:r>
              <a:rPr lang="en-CA" dirty="0" smtClean="0"/>
              <a:t>Am I eligible for government matching?</a:t>
            </a:r>
          </a:p>
          <a:p>
            <a:endParaRPr lang="en-CA" dirty="0" smtClean="0"/>
          </a:p>
          <a:p>
            <a:r>
              <a:rPr lang="en-CA" dirty="0" smtClean="0"/>
              <a:t>Websites for each of these plans can be found in the participant take home handbook.</a:t>
            </a:r>
          </a:p>
          <a:p>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52</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Go over Handout</a:t>
            </a:r>
            <a:r>
              <a:rPr lang="en-CA" baseline="0" dirty="0" smtClean="0"/>
              <a:t> D - Before you Sign any contract:  10 Things you need to Know.</a:t>
            </a:r>
          </a:p>
          <a:p>
            <a:endParaRPr lang="en-CA" baseline="0" dirty="0" smtClean="0"/>
          </a:p>
          <a:p>
            <a:r>
              <a:rPr lang="en-CA" baseline="0" dirty="0" smtClean="0"/>
              <a:t>Go over the information on this handout about signing contracts.</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53</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By planning you can help make it easier for everyone.</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54</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It</a:t>
            </a:r>
            <a:r>
              <a:rPr lang="en-CA" baseline="0" dirty="0" smtClean="0"/>
              <a:t> can be uncomfortable for people to talk plan about the end of life.  But planning is important.  </a:t>
            </a:r>
          </a:p>
          <a:p>
            <a:r>
              <a:rPr lang="en-CA" baseline="0" dirty="0" smtClean="0"/>
              <a:t>If you don’t plan you could leave those you love with costly problems and your belongings may not go where you want them to go.</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55</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Power of Attorney – gives</a:t>
            </a:r>
            <a:r>
              <a:rPr lang="en-CA" baseline="0" dirty="0" smtClean="0"/>
              <a:t> someone else the legal right to act on your behalf.</a:t>
            </a:r>
          </a:p>
          <a:p>
            <a:endParaRPr lang="en-CA" baseline="0" dirty="0" smtClean="0"/>
          </a:p>
          <a:p>
            <a:r>
              <a:rPr lang="en-CA" baseline="0" dirty="0" smtClean="0"/>
              <a:t>Living Will – a statement of wishes about what you want and don’t want your doctors to do if you aren’t able to express your own wishes about end-of-life health care.</a:t>
            </a:r>
          </a:p>
          <a:p>
            <a:endParaRPr lang="en-CA" baseline="0" dirty="0" smtClean="0"/>
          </a:p>
          <a:p>
            <a:r>
              <a:rPr lang="en-CA" baseline="0" dirty="0" smtClean="0"/>
              <a:t>Life Insurance – paying a fee so that upon your death money will go to those you identify in the policy – often used to cover funeral expenses.</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56</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For</a:t>
            </a:r>
            <a:r>
              <a:rPr lang="en-CA" baseline="0" dirty="0" smtClean="0"/>
              <a:t> those living on lower incomes you can get free legal advice though Community Legal Clinics.</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57</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58</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If you have been a victim of identity theft, the Identity Theft Statement helps you notify financial institutions, credit card issuers and other companies that the identity theft happened.  </a:t>
            </a:r>
          </a:p>
          <a:p>
            <a:endParaRPr lang="en-CA" dirty="0" smtClean="0"/>
          </a:p>
          <a:p>
            <a:pPr marL="228600" indent="-228600">
              <a:buAutoNum type="alphaLcPeriod"/>
            </a:pPr>
            <a:r>
              <a:rPr lang="en-CA" dirty="0" smtClean="0"/>
              <a:t>Tell them that you didn`t create the debt or charges.</a:t>
            </a:r>
          </a:p>
          <a:p>
            <a:pPr marL="228600" indent="-228600">
              <a:buAutoNum type="alphaLcPeriod"/>
            </a:pPr>
            <a:endParaRPr lang="en-CA" dirty="0" smtClean="0"/>
          </a:p>
          <a:p>
            <a:pPr marL="228600" indent="-228600">
              <a:buAutoNum type="alphaLcPeriod" startAt="2"/>
            </a:pPr>
            <a:r>
              <a:rPr lang="en-CA" dirty="0" smtClean="0"/>
              <a:t>Give them information they need to begin an investigation.  </a:t>
            </a:r>
          </a:p>
          <a:p>
            <a:pPr marL="228600" indent="-228600">
              <a:buAutoNum type="alphaLcPeriod" startAt="2"/>
            </a:pPr>
            <a:endParaRPr lang="en-CA" dirty="0" smtClean="0"/>
          </a:p>
          <a:p>
            <a:pPr marL="228600" indent="-228600">
              <a:buAutoNum type="alphaLcPeriod" startAt="3"/>
            </a:pPr>
            <a:r>
              <a:rPr lang="en-CA" dirty="0" smtClean="0"/>
              <a:t>Make as many copies of the Identity Theft Statement as you will need to notify all affected companies. </a:t>
            </a:r>
          </a:p>
          <a:p>
            <a:pPr marL="228600" indent="-228600">
              <a:buAutoNum type="alphaLcPeriod" startAt="3"/>
            </a:pPr>
            <a:endParaRPr lang="en-CA" dirty="0" smtClean="0"/>
          </a:p>
          <a:p>
            <a:r>
              <a:rPr lang="en-CA" dirty="0" smtClean="0"/>
              <a:t>If you suspect that your personal information has been stolen, take action immediately and keep a record of your conversations and correspondence.  The following basic actions are appropriate in almost every case.</a:t>
            </a:r>
          </a:p>
          <a:p>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59</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many myths out there about banks and credit unions.  It is important to know that banks and credit unions are there to help you work with your finances.</a:t>
            </a:r>
          </a:p>
          <a:p>
            <a:endParaRPr lang="en-US" baseline="0" dirty="0" smtClean="0"/>
          </a:p>
          <a:p>
            <a:r>
              <a:rPr lang="en-US" baseline="0" dirty="0" smtClean="0"/>
              <a:t>More and more the government is expecting us to use online banking for HST returns, income tax, senior payments, Ontario Works, Ontario Disability payments etc.</a:t>
            </a:r>
          </a:p>
          <a:p>
            <a:endParaRPr lang="en-US" baseline="0" dirty="0" smtClean="0"/>
          </a:p>
          <a:p>
            <a:r>
              <a:rPr lang="en-US" baseline="0" dirty="0" smtClean="0"/>
              <a:t>Having a bank account is becoming more and more important.</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6</a:t>
            </a:fld>
            <a:endParaRPr lang="en-US"/>
          </a:p>
        </p:txBody>
      </p:sp>
    </p:spTree>
    <p:extLst>
      <p:ext uri="{BB962C8B-B14F-4D97-AF65-F5344CB8AC3E}">
        <p14:creationId xmlns:p14="http://schemas.microsoft.com/office/powerpoint/2010/main" val="37292851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Websites to the credit</a:t>
            </a:r>
            <a:r>
              <a:rPr lang="en-CA" baseline="0" dirty="0" smtClean="0"/>
              <a:t> bureaus can be found in the participant take-home handbook.</a:t>
            </a:r>
          </a:p>
          <a:p>
            <a:r>
              <a:rPr lang="en-CA" dirty="0" smtClean="0"/>
              <a:t>Equifax  www.consumer.equifax.ca/home/en_ca      (866) 828 - 5961</a:t>
            </a:r>
          </a:p>
          <a:p>
            <a:r>
              <a:rPr lang="en-CA" dirty="0" smtClean="0"/>
              <a:t>Trans Union  www.transunion.ca  (800) 663</a:t>
            </a:r>
            <a:r>
              <a:rPr lang="en-CA" baseline="0" dirty="0" smtClean="0"/>
              <a:t> – 9980    Quebec (877) 713 - 3393</a:t>
            </a:r>
            <a:endParaRPr lang="en-CA" dirty="0" smtClean="0"/>
          </a:p>
          <a:p>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60</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61</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 </a:t>
            </a:r>
            <a:r>
              <a:rPr lang="en-CA" dirty="0" err="1" smtClean="0"/>
              <a:t>CAFC</a:t>
            </a:r>
            <a:r>
              <a:rPr lang="en-CA" baseline="0" dirty="0" smtClean="0"/>
              <a:t> is the central sourcing of all pertinent information on Identity Theft.  </a:t>
            </a:r>
          </a:p>
          <a:p>
            <a:r>
              <a:rPr lang="en-CA" baseline="0" dirty="0" smtClean="0"/>
              <a:t>Information is also used to help law enforcement agencies in investigations.</a:t>
            </a:r>
          </a:p>
          <a:p>
            <a:endParaRPr lang="en-CA" baseline="0" dirty="0" smtClean="0"/>
          </a:p>
          <a:p>
            <a:r>
              <a:rPr lang="en-CA" baseline="0" dirty="0" smtClean="0"/>
              <a:t>https://www.antifraudcentre-centreantifraude.ca/english/home.html</a:t>
            </a:r>
          </a:p>
          <a:p>
            <a:endParaRPr lang="en-CA" baseline="0" dirty="0" smtClean="0"/>
          </a:p>
          <a:p>
            <a:r>
              <a:rPr lang="en-CA" dirty="0" smtClean="0"/>
              <a:t>If you have been a victim of Identity Theft, use the Identity Theft Statement and send it to all your creditors, banks, other companies included in the theft.</a:t>
            </a:r>
          </a:p>
          <a:p>
            <a:endParaRPr lang="en-CA" dirty="0" smtClean="0"/>
          </a:p>
          <a:p>
            <a:r>
              <a:rPr lang="en-CA" dirty="0" smtClean="0"/>
              <a:t>Go over Handout E</a:t>
            </a:r>
          </a:p>
          <a:p>
            <a:endParaRPr lang="en-CA" dirty="0" smtClean="0"/>
          </a:p>
          <a:p>
            <a:r>
              <a:rPr lang="en-CA" dirty="0" smtClean="0"/>
              <a:t>Minimize the Risk</a:t>
            </a:r>
          </a:p>
          <a:p>
            <a:endParaRPr lang="en-CA" dirty="0" smtClean="0"/>
          </a:p>
          <a:p>
            <a:r>
              <a:rPr lang="en-CA" dirty="0" smtClean="0"/>
              <a:t>While you probably can't prevent identity theft entirely, you can minimize your risk.   </a:t>
            </a:r>
          </a:p>
          <a:p>
            <a:endParaRPr lang="en-CA" dirty="0" smtClean="0"/>
          </a:p>
          <a:p>
            <a:r>
              <a:rPr lang="en-CA" dirty="0" smtClean="0"/>
              <a:t>Identity theft is on the rise and it can happen to anyone.  It can happen to you. </a:t>
            </a:r>
          </a:p>
          <a:p>
            <a:endParaRPr lang="en-CA" dirty="0" smtClean="0"/>
          </a:p>
          <a:p>
            <a:r>
              <a:rPr lang="en-CA" dirty="0" smtClean="0"/>
              <a:t>You can help guard yourself again Identity Theft by managing your personal information </a:t>
            </a:r>
          </a:p>
          <a:p>
            <a:r>
              <a:rPr lang="en-CA" dirty="0" smtClean="0"/>
              <a:t>•</a:t>
            </a:r>
            <a:r>
              <a:rPr lang="en-CA" baseline="0" dirty="0" smtClean="0"/>
              <a:t>  </a:t>
            </a:r>
            <a:r>
              <a:rPr lang="en-CA" dirty="0" smtClean="0"/>
              <a:t>wisely</a:t>
            </a:r>
          </a:p>
          <a:p>
            <a:r>
              <a:rPr lang="en-CA" dirty="0" smtClean="0"/>
              <a:t>•  cautiously</a:t>
            </a:r>
          </a:p>
          <a:p>
            <a:r>
              <a:rPr lang="en-CA" dirty="0" smtClean="0"/>
              <a:t>•  with an awareness of the issue</a:t>
            </a:r>
          </a:p>
        </p:txBody>
      </p:sp>
      <p:sp>
        <p:nvSpPr>
          <p:cNvPr id="4" name="Slide Number Placeholder 3"/>
          <p:cNvSpPr>
            <a:spLocks noGrp="1"/>
          </p:cNvSpPr>
          <p:nvPr>
            <p:ph type="sldNum" sz="quarter" idx="10"/>
          </p:nvPr>
        </p:nvSpPr>
        <p:spPr/>
        <p:txBody>
          <a:bodyPr/>
          <a:lstStyle/>
          <a:p>
            <a:fld id="{6AFD9AC8-D7D1-4A29-8291-187850C85195}" type="slidenum">
              <a:rPr lang="en-US" smtClean="0"/>
              <a:t>62</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Go over handouts</a:t>
            </a:r>
            <a:r>
              <a:rPr lang="en-CA" baseline="0" dirty="0" smtClean="0"/>
              <a:t> F, G, H</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63</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many myths out there about banks and credit unions.  It is important to know that banks and credit unions are there to help you work with your finances.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7</a:t>
            </a:fld>
            <a:endParaRPr lang="en-US"/>
          </a:p>
        </p:txBody>
      </p:sp>
    </p:spTree>
    <p:extLst>
      <p:ext uri="{BB962C8B-B14F-4D97-AF65-F5344CB8AC3E}">
        <p14:creationId xmlns:p14="http://schemas.microsoft.com/office/powerpoint/2010/main" val="3729285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a variety</a:t>
            </a:r>
            <a:r>
              <a:rPr lang="en-US" baseline="0" dirty="0" smtClean="0"/>
              <a:t> of services to meet your needs.  When looking for a bank or credit union you will want to know what services they have.</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8</a:t>
            </a:fld>
            <a:endParaRPr lang="en-US"/>
          </a:p>
        </p:txBody>
      </p:sp>
    </p:spTree>
    <p:extLst>
      <p:ext uri="{BB962C8B-B14F-4D97-AF65-F5344CB8AC3E}">
        <p14:creationId xmlns:p14="http://schemas.microsoft.com/office/powerpoint/2010/main" val="3729285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many ways to access services.</a:t>
            </a:r>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9</a:t>
            </a:fld>
            <a:endParaRPr lang="en-US"/>
          </a:p>
        </p:txBody>
      </p:sp>
    </p:spTree>
    <p:extLst>
      <p:ext uri="{BB962C8B-B14F-4D97-AF65-F5344CB8AC3E}">
        <p14:creationId xmlns:p14="http://schemas.microsoft.com/office/powerpoint/2010/main" val="3729285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43108" y="2130425"/>
            <a:ext cx="678661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2143108" y="3886200"/>
            <a:ext cx="6786610" cy="1752600"/>
          </a:xfrm>
        </p:spPr>
        <p:txBody>
          <a:bodyPr/>
          <a:lstStyle>
            <a:lvl1pPr marL="0" indent="0" algn="ctr">
              <a:buNone/>
              <a:defRPr>
                <a:latin typeface="Cambria" panose="02040503050406030204" pitchFamily="18"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998956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marL="804863" indent="-360363">
              <a:lnSpc>
                <a:spcPct val="130000"/>
              </a:lnSpc>
              <a:spcBef>
                <a:spcPts val="0"/>
              </a:spcBef>
              <a:spcAft>
                <a:spcPts val="0"/>
              </a:spcAft>
              <a:buFont typeface="Arial" panose="020B0604020202020204" pitchFamily="34" charset="0"/>
              <a:buChar char="•"/>
              <a:defRPr/>
            </a:lvl2pPr>
            <a:lvl3pPr marL="1166813" indent="-361950">
              <a:lnSpc>
                <a:spcPct val="130000"/>
              </a:lnSpc>
              <a:spcBef>
                <a:spcPts val="0"/>
              </a:spcBef>
              <a:spcAft>
                <a:spcPts val="0"/>
              </a:spcAft>
              <a:buSzPct val="70000"/>
              <a:buFont typeface="Courier New" panose="02070309020205020404" pitchFamily="49" charset="0"/>
              <a:buChar char="o"/>
              <a:defRPr baseline="0"/>
            </a:lvl3pPr>
          </a:lstStyle>
          <a:p>
            <a:pPr lvl="1"/>
            <a:r>
              <a:rPr lang="en-US" dirty="0" smtClean="0"/>
              <a:t>Click to edit Master text styles</a:t>
            </a:r>
          </a:p>
          <a:p>
            <a:pPr lvl="2"/>
            <a:r>
              <a:rPr lang="en-US" dirty="0" smtClean="0"/>
              <a:t>Second Level</a:t>
            </a:r>
          </a:p>
        </p:txBody>
      </p:sp>
    </p:spTree>
    <p:extLst>
      <p:ext uri="{BB962C8B-B14F-4D97-AF65-F5344CB8AC3E}">
        <p14:creationId xmlns:p14="http://schemas.microsoft.com/office/powerpoint/2010/main" val="359259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124075" y="274638"/>
            <a:ext cx="68405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p>
        </p:txBody>
      </p:sp>
      <p:sp>
        <p:nvSpPr>
          <p:cNvPr id="1027" name="Rectangle 3"/>
          <p:cNvSpPr>
            <a:spLocks noGrp="1" noChangeArrowheads="1"/>
          </p:cNvSpPr>
          <p:nvPr>
            <p:ph type="body" idx="1"/>
          </p:nvPr>
        </p:nvSpPr>
        <p:spPr bwMode="auto">
          <a:xfrm>
            <a:off x="2124075" y="1412875"/>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a:r>
              <a:rPr lang="en-US" dirty="0" smtClean="0"/>
              <a:t>Click to edit Master text styles</a:t>
            </a:r>
          </a:p>
          <a:p>
            <a:pPr lvl="2"/>
            <a:r>
              <a:rPr lang="en-US" dirty="0" smtClean="0"/>
              <a:t>Second Level</a:t>
            </a:r>
          </a:p>
          <a:p>
            <a:pPr lvl="0"/>
            <a:endParaRPr lang="en-US" altLang="en-US" dirty="0" smtClean="0"/>
          </a:p>
        </p:txBody>
      </p:sp>
      <p:grpSp>
        <p:nvGrpSpPr>
          <p:cNvPr id="2" name="Group 1"/>
          <p:cNvGrpSpPr/>
          <p:nvPr/>
        </p:nvGrpSpPr>
        <p:grpSpPr>
          <a:xfrm>
            <a:off x="-612578" y="-7028"/>
            <a:ext cx="2599884" cy="6865028"/>
            <a:chOff x="-612578" y="-7028"/>
            <a:chExt cx="2599884" cy="6865028"/>
          </a:xfrm>
        </p:grpSpPr>
        <p:pic>
          <p:nvPicPr>
            <p:cNvPr id="3074" name="Picture 2" descr="C:\Users\edassist\Dropbox\Projects\MTCU-InYearFunding13-14\Images\images small\SUCCESS_abea.jp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r="12173"/>
            <a:stretch/>
          </p:blipFill>
          <p:spPr bwMode="auto">
            <a:xfrm>
              <a:off x="-612576" y="-7028"/>
              <a:ext cx="2596209" cy="169451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edassist\Dropbox\Projects\MTCU-InYearFunding13-14\Images\images small\YouthatWork.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12576" y="1687487"/>
              <a:ext cx="2599882" cy="172892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edassist\Dropbox\Projects\MTCU-InYearFunding13-14\Images\images small\CareerBrainstorm.jp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12576" y="3416409"/>
              <a:ext cx="2599882" cy="1759961"/>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edassist\Dropbox\Projects\MTCU-InYearFunding13-14\Images\images small\GroupinClass.jp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12578" y="5176371"/>
              <a:ext cx="2599883" cy="168162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98611116"/>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ctr" rtl="0" eaLnBrk="0" fontAlgn="base" hangingPunct="0">
        <a:spcBef>
          <a:spcPct val="0"/>
        </a:spcBef>
        <a:spcAft>
          <a:spcPct val="0"/>
        </a:spcAft>
        <a:defRPr sz="3200">
          <a:solidFill>
            <a:schemeClr val="accent2"/>
          </a:solidFill>
          <a:latin typeface="Cambria" panose="02040503050406030204" pitchFamily="18" charset="0"/>
          <a:ea typeface="+mj-ea"/>
          <a:cs typeface="+mj-cs"/>
        </a:defRPr>
      </a:lvl1pPr>
      <a:lvl2pPr algn="ctr" rtl="0" eaLnBrk="0" fontAlgn="base" hangingPunct="0">
        <a:spcBef>
          <a:spcPct val="0"/>
        </a:spcBef>
        <a:spcAft>
          <a:spcPct val="0"/>
        </a:spcAft>
        <a:defRPr sz="3600">
          <a:solidFill>
            <a:schemeClr val="accent2"/>
          </a:solidFill>
          <a:latin typeface="Book Antiqua" pitchFamily="18" charset="0"/>
        </a:defRPr>
      </a:lvl2pPr>
      <a:lvl3pPr algn="ctr" rtl="0" eaLnBrk="0" fontAlgn="base" hangingPunct="0">
        <a:spcBef>
          <a:spcPct val="0"/>
        </a:spcBef>
        <a:spcAft>
          <a:spcPct val="0"/>
        </a:spcAft>
        <a:defRPr sz="3600">
          <a:solidFill>
            <a:schemeClr val="accent2"/>
          </a:solidFill>
          <a:latin typeface="Book Antiqua" pitchFamily="18" charset="0"/>
        </a:defRPr>
      </a:lvl3pPr>
      <a:lvl4pPr algn="ctr" rtl="0" eaLnBrk="0" fontAlgn="base" hangingPunct="0">
        <a:spcBef>
          <a:spcPct val="0"/>
        </a:spcBef>
        <a:spcAft>
          <a:spcPct val="0"/>
        </a:spcAft>
        <a:defRPr sz="3600">
          <a:solidFill>
            <a:schemeClr val="accent2"/>
          </a:solidFill>
          <a:latin typeface="Book Antiqua" pitchFamily="18" charset="0"/>
        </a:defRPr>
      </a:lvl4pPr>
      <a:lvl5pPr algn="ctr" rtl="0" eaLnBrk="0" fontAlgn="base" hangingPunct="0">
        <a:spcBef>
          <a:spcPct val="0"/>
        </a:spcBef>
        <a:spcAft>
          <a:spcPct val="0"/>
        </a:spcAft>
        <a:defRPr sz="3600">
          <a:solidFill>
            <a:schemeClr val="accent2"/>
          </a:solidFill>
          <a:latin typeface="Book Antiqua" pitchFamily="18" charset="0"/>
        </a:defRPr>
      </a:lvl5pPr>
      <a:lvl6pPr marL="457200" algn="ctr" rtl="0" fontAlgn="base">
        <a:spcBef>
          <a:spcPct val="0"/>
        </a:spcBef>
        <a:spcAft>
          <a:spcPct val="0"/>
        </a:spcAft>
        <a:defRPr sz="3600">
          <a:solidFill>
            <a:schemeClr val="accent2"/>
          </a:solidFill>
          <a:latin typeface="Book Antiqua" pitchFamily="18" charset="0"/>
        </a:defRPr>
      </a:lvl6pPr>
      <a:lvl7pPr marL="914400" algn="ctr" rtl="0" fontAlgn="base">
        <a:spcBef>
          <a:spcPct val="0"/>
        </a:spcBef>
        <a:spcAft>
          <a:spcPct val="0"/>
        </a:spcAft>
        <a:defRPr sz="3600">
          <a:solidFill>
            <a:schemeClr val="accent2"/>
          </a:solidFill>
          <a:latin typeface="Book Antiqua" pitchFamily="18" charset="0"/>
        </a:defRPr>
      </a:lvl7pPr>
      <a:lvl8pPr marL="1371600" algn="ctr" rtl="0" fontAlgn="base">
        <a:spcBef>
          <a:spcPct val="0"/>
        </a:spcBef>
        <a:spcAft>
          <a:spcPct val="0"/>
        </a:spcAft>
        <a:defRPr sz="3600">
          <a:solidFill>
            <a:schemeClr val="accent2"/>
          </a:solidFill>
          <a:latin typeface="Book Antiqua" pitchFamily="18" charset="0"/>
        </a:defRPr>
      </a:lvl8pPr>
      <a:lvl9pPr marL="1828800" algn="ctr" rtl="0" fontAlgn="base">
        <a:spcBef>
          <a:spcPct val="0"/>
        </a:spcBef>
        <a:spcAft>
          <a:spcPct val="0"/>
        </a:spcAft>
        <a:defRPr sz="3600">
          <a:solidFill>
            <a:schemeClr val="accent2"/>
          </a:solidFill>
          <a:latin typeface="Book Antiqua" pitchFamily="18" charset="0"/>
        </a:defRPr>
      </a:lvl9pPr>
    </p:titleStyle>
    <p:body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566738" indent="-334963" algn="l" rtl="0" eaLnBrk="0" fontAlgn="base" hangingPunct="0">
        <a:spcBef>
          <a:spcPct val="20000"/>
        </a:spcBef>
        <a:spcAft>
          <a:spcPts val="675"/>
        </a:spcAft>
        <a:buClr>
          <a:schemeClr val="accent2"/>
        </a:buClr>
        <a:buSzPct val="100000"/>
        <a:buChar char="•"/>
        <a:defRPr sz="2400">
          <a:solidFill>
            <a:schemeClr val="tx1"/>
          </a:solidFill>
          <a:latin typeface="Cambria" panose="02040503050406030204" pitchFamily="18" charset="0"/>
        </a:defRPr>
      </a:lvl2pPr>
      <a:lvl3pPr marL="914400" indent="-347663" algn="l" rtl="0" eaLnBrk="0" fontAlgn="base" hangingPunct="0">
        <a:spcBef>
          <a:spcPct val="20000"/>
        </a:spcBef>
        <a:spcAft>
          <a:spcPts val="675"/>
        </a:spcAft>
        <a:buSzPct val="50000"/>
        <a:buFont typeface="Courier New" panose="02070309020205020404" pitchFamily="49" charset="0"/>
        <a:buChar char="o"/>
        <a:defRPr sz="240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ontario.ca/government/ontario-photo-card"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4.wmf"/></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getsmarteraboutmoney.ca/tools-and-calculators/compound-interest-calculator/computing-interest-calculator.asp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getsmarteraboutmoney.ca/en/managing-your-money/planning/saving-money/Pages/video-saving-money-for-an-emergency.aspx#.VEahZWddVxA"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hyperlink" Target="http://www.fcac-acfc.gc.ca/Eng/resources/educationalPrograms/ft-of/Pages/saving-1-8.aspx" TargetMode="External"/><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interac.ca/en/interac-etransfer/etransfer-detail"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www.fcac-acfc.gc.ca/Eng/resources/educationalPrograms/ft-of/Pages/invest-3-6.aspx"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2.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www.fcacacfc.gc.ca/"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hyperlink" Target="http://www.attorneygeneral.jus.gov.on.ca/" TargetMode="Externa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lnSpc>
                <a:spcPct val="150000"/>
              </a:lnSpc>
            </a:pPr>
            <a:r>
              <a:rPr lang="en-US" sz="4000" kern="1200" dirty="0">
                <a:solidFill>
                  <a:schemeClr val="tx1"/>
                </a:solidFill>
                <a:latin typeface="Cambria" panose="02040503050406030204" pitchFamily="18" charset="0"/>
              </a:rPr>
              <a:t>Financial </a:t>
            </a:r>
            <a:r>
              <a:rPr lang="en-US" sz="4000" kern="1200" dirty="0" smtClean="0">
                <a:solidFill>
                  <a:schemeClr val="tx1"/>
                </a:solidFill>
                <a:latin typeface="Cambria" panose="02040503050406030204" pitchFamily="18" charset="0"/>
              </a:rPr>
              <a:t>Literacy </a:t>
            </a:r>
            <a:r>
              <a:rPr lang="en-US" sz="4000" kern="1200" dirty="0" smtClean="0">
                <a:solidFill>
                  <a:prstClr val="black"/>
                </a:solidFill>
                <a:latin typeface="Cambria" panose="02040503050406030204" pitchFamily="18" charset="0"/>
              </a:rPr>
              <a:t/>
            </a:r>
            <a:br>
              <a:rPr lang="en-US" sz="4000" kern="1200" dirty="0" smtClean="0">
                <a:solidFill>
                  <a:prstClr val="black"/>
                </a:solidFill>
                <a:latin typeface="Cambria" panose="02040503050406030204" pitchFamily="18" charset="0"/>
              </a:rPr>
            </a:br>
            <a:r>
              <a:rPr lang="en-US" sz="3200" kern="1200" dirty="0" smtClean="0">
                <a:solidFill>
                  <a:prstClr val="black"/>
                </a:solidFill>
                <a:latin typeface="Cambria" panose="02040503050406030204" pitchFamily="18" charset="0"/>
              </a:rPr>
              <a:t>Banks and Credit Unions Helping You</a:t>
            </a:r>
            <a:endParaRPr lang="en-US" sz="3200" dirty="0"/>
          </a:p>
        </p:txBody>
      </p:sp>
      <p:sp>
        <p:nvSpPr>
          <p:cNvPr id="3" name="Content Placeholder 2"/>
          <p:cNvSpPr>
            <a:spLocks noGrp="1"/>
          </p:cNvSpPr>
          <p:nvPr>
            <p:ph type="subTitle" idx="1"/>
          </p:nvPr>
        </p:nvSpPr>
        <p:spPr/>
        <p:txBody>
          <a:bodyPr/>
          <a:lstStyle/>
          <a:p>
            <a:endParaRPr lang="en-US" dirty="0" smtClean="0"/>
          </a:p>
          <a:p>
            <a:endParaRPr lang="en-US" dirty="0" smtClean="0"/>
          </a:p>
          <a:p>
            <a:endParaRPr lang="en-US" dirty="0"/>
          </a:p>
          <a:p>
            <a:endParaRPr lang="en-US" dirty="0" smtClean="0"/>
          </a:p>
          <a:p>
            <a:endParaRPr lang="en-US" dirty="0"/>
          </a:p>
          <a:p>
            <a:endParaRPr lang="en-US" dirty="0" smtClean="0"/>
          </a:p>
          <a:p>
            <a:endParaRPr lang="en-US" dirty="0"/>
          </a:p>
        </p:txBody>
      </p:sp>
      <p:pic>
        <p:nvPicPr>
          <p:cNvPr id="4" name="Picture 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86600" y="5802297"/>
            <a:ext cx="1981200" cy="917547"/>
          </a:xfrm>
          <a:prstGeom prst="rect">
            <a:avLst/>
          </a:prstGeom>
        </p:spPr>
      </p:pic>
      <p:cxnSp>
        <p:nvCxnSpPr>
          <p:cNvPr id="6" name="Straight Connector 5"/>
          <p:cNvCxnSpPr/>
          <p:nvPr/>
        </p:nvCxnSpPr>
        <p:spPr>
          <a:xfrm>
            <a:off x="2286000" y="3962400"/>
            <a:ext cx="3124200" cy="0"/>
          </a:xfrm>
          <a:prstGeom prst="line">
            <a:avLst/>
          </a:prstGeom>
          <a:ln w="38100">
            <a:solidFill>
              <a:srgbClr val="49742A"/>
            </a:solidFill>
          </a:ln>
          <a:effectLst/>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5956270"/>
            <a:ext cx="402431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1335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11175" indent="-511175" algn="l"/>
            <a:r>
              <a:rPr lang="en-US" sz="3200" b="1" dirty="0" smtClean="0">
                <a:solidFill>
                  <a:schemeClr val="tx1"/>
                </a:solidFill>
              </a:rPr>
              <a:t>2.  </a:t>
            </a:r>
            <a:r>
              <a:rPr lang="en-US" b="1" dirty="0" smtClean="0">
                <a:solidFill>
                  <a:schemeClr val="tx1"/>
                </a:solidFill>
              </a:rPr>
              <a:t>The Difference between Credit Unions and Banks</a:t>
            </a:r>
            <a:endParaRPr lang="en-US" sz="3200" b="1" dirty="0">
              <a:solidFill>
                <a:schemeClr val="tx1"/>
              </a:solidFill>
            </a:endParaRPr>
          </a:p>
        </p:txBody>
      </p:sp>
      <p:sp>
        <p:nvSpPr>
          <p:cNvPr id="3" name="Content Placeholder 2"/>
          <p:cNvSpPr>
            <a:spLocks noGrp="1"/>
          </p:cNvSpPr>
          <p:nvPr>
            <p:ph idx="1"/>
          </p:nvPr>
        </p:nvSpPr>
        <p:spPr/>
        <p:txBody>
          <a:bodyPr/>
          <a:lstStyle/>
          <a:p>
            <a:pPr marL="463550" marR="0">
              <a:lnSpc>
                <a:spcPct val="150000"/>
              </a:lnSpc>
              <a:spcBef>
                <a:spcPts val="0"/>
              </a:spcBef>
              <a:spcAft>
                <a:spcPts val="0"/>
              </a:spcAft>
            </a:pPr>
            <a:r>
              <a:rPr lang="en-US" dirty="0" smtClean="0">
                <a:latin typeface="Cambria"/>
              </a:rPr>
              <a:t>Credit Unions and banks offer similar services.  There are small differences.</a:t>
            </a:r>
          </a:p>
          <a:p>
            <a:pPr marL="463550" marR="0">
              <a:lnSpc>
                <a:spcPct val="150000"/>
              </a:lnSpc>
              <a:spcBef>
                <a:spcPts val="0"/>
              </a:spcBef>
              <a:spcAft>
                <a:spcPts val="0"/>
              </a:spcAft>
            </a:pPr>
            <a:endParaRPr lang="en-US" sz="1000" dirty="0">
              <a:latin typeface="Cambria"/>
            </a:endParaRPr>
          </a:p>
          <a:p>
            <a:pPr marL="463550" marR="0">
              <a:lnSpc>
                <a:spcPct val="150000"/>
              </a:lnSpc>
              <a:spcBef>
                <a:spcPts val="0"/>
              </a:spcBef>
              <a:spcAft>
                <a:spcPts val="0"/>
              </a:spcAft>
            </a:pPr>
            <a:r>
              <a:rPr lang="en-US" dirty="0" smtClean="0">
                <a:latin typeface="Cambria"/>
              </a:rPr>
              <a:t>Basically if you use a Credit Union you become a member.  </a:t>
            </a:r>
          </a:p>
          <a:p>
            <a:pPr marL="463550" marR="0">
              <a:lnSpc>
                <a:spcPct val="150000"/>
              </a:lnSpc>
              <a:spcBef>
                <a:spcPts val="0"/>
              </a:spcBef>
              <a:spcAft>
                <a:spcPts val="0"/>
              </a:spcAft>
            </a:pPr>
            <a:endParaRPr lang="en-US" sz="1000" dirty="0" smtClean="0">
              <a:latin typeface="Cambria"/>
            </a:endParaRPr>
          </a:p>
          <a:p>
            <a:pPr marL="463550" marR="0">
              <a:lnSpc>
                <a:spcPct val="150000"/>
              </a:lnSpc>
              <a:spcBef>
                <a:spcPts val="0"/>
              </a:spcBef>
              <a:spcAft>
                <a:spcPts val="0"/>
              </a:spcAft>
            </a:pPr>
            <a:r>
              <a:rPr lang="en-US" dirty="0" smtClean="0">
                <a:latin typeface="Cambria"/>
              </a:rPr>
              <a:t>There is no membership with banks but anyone can have an account with a bank.</a:t>
            </a:r>
          </a:p>
          <a:p>
            <a:pPr marL="463550" marR="0">
              <a:lnSpc>
                <a:spcPct val="150000"/>
              </a:lnSpc>
              <a:spcBef>
                <a:spcPts val="0"/>
              </a:spcBef>
              <a:spcAft>
                <a:spcPts val="0"/>
              </a:spcAft>
            </a:pPr>
            <a:endParaRPr lang="en-CA" sz="2000" dirty="0">
              <a:latin typeface="Calibri"/>
              <a:ea typeface="Calibri"/>
              <a:cs typeface="Times New Roman"/>
            </a:endParaRPr>
          </a:p>
          <a:p>
            <a:endParaRPr lang="en-US" dirty="0"/>
          </a:p>
        </p:txBody>
      </p:sp>
    </p:spTree>
    <p:extLst>
      <p:ext uri="{BB962C8B-B14F-4D97-AF65-F5344CB8AC3E}">
        <p14:creationId xmlns:p14="http://schemas.microsoft.com/office/powerpoint/2010/main" val="8050736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sz="3200" b="1" dirty="0" smtClean="0">
                <a:solidFill>
                  <a:schemeClr val="tx1"/>
                </a:solidFill>
              </a:rPr>
              <a:t>3. How to Pick the right Bank or Credit Union</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kern="1200" dirty="0" smtClean="0">
                <a:solidFill>
                  <a:prstClr val="black"/>
                </a:solidFill>
                <a:latin typeface="Cambria" panose="02040503050406030204" pitchFamily="18" charset="0"/>
              </a:rPr>
              <a:t>Being comfortable with your bank or credit union is important. </a:t>
            </a:r>
          </a:p>
          <a:p>
            <a:pPr marL="1079500" lvl="0" indent="-360363" eaLnBrk="1" fontAlgn="auto" hangingPunct="1">
              <a:lnSpc>
                <a:spcPct val="150000"/>
              </a:lnSpc>
              <a:spcAft>
                <a:spcPts val="0"/>
              </a:spcAft>
              <a:buClrTx/>
              <a:buAutoNum type="alphaLcPeriod"/>
            </a:pPr>
            <a:r>
              <a:rPr lang="en-US" kern="1200" dirty="0" smtClean="0">
                <a:solidFill>
                  <a:prstClr val="black"/>
                </a:solidFill>
                <a:latin typeface="Cambria" panose="02040503050406030204" pitchFamily="18" charset="0"/>
              </a:rPr>
              <a:t>Shop around and talk to different companies.</a:t>
            </a:r>
          </a:p>
          <a:p>
            <a:pPr marL="1079500" lvl="0" indent="-360363" eaLnBrk="1" fontAlgn="auto" hangingPunct="1">
              <a:lnSpc>
                <a:spcPct val="150000"/>
              </a:lnSpc>
              <a:spcAft>
                <a:spcPts val="0"/>
              </a:spcAft>
              <a:buClrTx/>
              <a:buAutoNum type="alphaLcPeriod"/>
            </a:pPr>
            <a:r>
              <a:rPr lang="en-US" kern="1200" dirty="0" smtClean="0">
                <a:solidFill>
                  <a:prstClr val="black"/>
                </a:solidFill>
                <a:latin typeface="Cambria" panose="02040503050406030204" pitchFamily="18" charset="0"/>
              </a:rPr>
              <a:t>Spend some time researching what each bank or credit union has to offer you.</a:t>
            </a:r>
          </a:p>
          <a:p>
            <a:pPr marL="1079500" lvl="0" indent="-360363" eaLnBrk="1" fontAlgn="auto" hangingPunct="1">
              <a:lnSpc>
                <a:spcPct val="150000"/>
              </a:lnSpc>
              <a:spcAft>
                <a:spcPts val="0"/>
              </a:spcAft>
              <a:buClrTx/>
              <a:buAutoNum type="alphaLcPeriod"/>
            </a:pPr>
            <a:r>
              <a:rPr lang="en-US" kern="1200" dirty="0" smtClean="0">
                <a:solidFill>
                  <a:prstClr val="black"/>
                </a:solidFill>
                <a:latin typeface="Cambria" panose="02040503050406030204" pitchFamily="18" charset="0"/>
              </a:rPr>
              <a:t>Ask your friends and family about their experiences.</a:t>
            </a:r>
            <a:endParaRPr lang="en-US" kern="1200" dirty="0">
              <a:solidFill>
                <a:prstClr val="black"/>
              </a:solidFill>
              <a:latin typeface="Cambria" panose="02040503050406030204" pitchFamily="18" charset="0"/>
            </a:endParaRPr>
          </a:p>
          <a:p>
            <a:endParaRPr lang="en-US" dirty="0"/>
          </a:p>
        </p:txBody>
      </p:sp>
      <p:pic>
        <p:nvPicPr>
          <p:cNvPr id="4" name="Picture 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943600" y="5295363"/>
            <a:ext cx="3200400" cy="1600200"/>
          </a:xfrm>
          <a:prstGeom prst="rect">
            <a:avLst/>
          </a:prstGeom>
        </p:spPr>
      </p:pic>
    </p:spTree>
    <p:extLst>
      <p:ext uri="{BB962C8B-B14F-4D97-AF65-F5344CB8AC3E}">
        <p14:creationId xmlns:p14="http://schemas.microsoft.com/office/powerpoint/2010/main" val="8451456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sz="3200" b="1" dirty="0" smtClean="0">
                <a:solidFill>
                  <a:schemeClr val="tx1"/>
                </a:solidFill>
              </a:rPr>
              <a:t>3. How to Pick the right Bank or Credit Union</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kern="1200" dirty="0" smtClean="0">
                <a:solidFill>
                  <a:prstClr val="black"/>
                </a:solidFill>
                <a:latin typeface="Cambria" panose="02040503050406030204" pitchFamily="18" charset="0"/>
              </a:rPr>
              <a:t>Being comfortable with your bank or credit union is important. </a:t>
            </a:r>
          </a:p>
          <a:p>
            <a:pPr marL="1079500" lvl="0" indent="-360363" eaLnBrk="1" fontAlgn="auto" hangingPunct="1">
              <a:lnSpc>
                <a:spcPct val="150000"/>
              </a:lnSpc>
              <a:spcAft>
                <a:spcPts val="0"/>
              </a:spcAft>
              <a:buClrTx/>
              <a:buAutoNum type="alphaLcPeriod" startAt="4"/>
            </a:pPr>
            <a:r>
              <a:rPr lang="en-US" kern="1200" dirty="0" smtClean="0">
                <a:solidFill>
                  <a:prstClr val="black"/>
                </a:solidFill>
                <a:latin typeface="Cambria" panose="02040503050406030204" pitchFamily="18" charset="0"/>
              </a:rPr>
              <a:t>Make a list of questions you want to ask.</a:t>
            </a:r>
          </a:p>
          <a:p>
            <a:pPr marL="1079500" lvl="0" indent="-360363" eaLnBrk="1" fontAlgn="auto" hangingPunct="1">
              <a:lnSpc>
                <a:spcPct val="150000"/>
              </a:lnSpc>
              <a:spcAft>
                <a:spcPts val="0"/>
              </a:spcAft>
              <a:buClrTx/>
              <a:buAutoNum type="alphaLcPeriod" startAt="4"/>
            </a:pPr>
            <a:r>
              <a:rPr lang="en-US" kern="1200" dirty="0" smtClean="0">
                <a:solidFill>
                  <a:prstClr val="black"/>
                </a:solidFill>
                <a:latin typeface="Cambria" panose="02040503050406030204" pitchFamily="18" charset="0"/>
              </a:rPr>
              <a:t>Make an appointment to talk to the banks or credit unions you are thinking of using.  Take your list of questions with you.</a:t>
            </a:r>
            <a:endParaRPr lang="en-US" dirty="0"/>
          </a:p>
        </p:txBody>
      </p:sp>
      <p:pic>
        <p:nvPicPr>
          <p:cNvPr id="4" name="Picture 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943600" y="5295363"/>
            <a:ext cx="3200400" cy="1600200"/>
          </a:xfrm>
          <a:prstGeom prst="rect">
            <a:avLst/>
          </a:prstGeom>
        </p:spPr>
      </p:pic>
    </p:spTree>
    <p:extLst>
      <p:ext uri="{BB962C8B-B14F-4D97-AF65-F5344CB8AC3E}">
        <p14:creationId xmlns:p14="http://schemas.microsoft.com/office/powerpoint/2010/main" val="1631832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sz="3200" b="1" dirty="0" smtClean="0">
                <a:solidFill>
                  <a:schemeClr val="tx1"/>
                </a:solidFill>
              </a:rPr>
              <a:t>3. How to Pick the right Bank or Credit Union</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kern="1200" dirty="0" smtClean="0">
                <a:solidFill>
                  <a:prstClr val="black"/>
                </a:solidFill>
                <a:latin typeface="Cambria" panose="02040503050406030204" pitchFamily="18" charset="0"/>
              </a:rPr>
              <a:t>Being comfortable with your bank or credit union is important. </a:t>
            </a:r>
          </a:p>
          <a:p>
            <a:pPr marL="1079500" lvl="0" indent="-360363" eaLnBrk="1" fontAlgn="auto" hangingPunct="1">
              <a:lnSpc>
                <a:spcPct val="130000"/>
              </a:lnSpc>
              <a:spcAft>
                <a:spcPts val="0"/>
              </a:spcAft>
              <a:buClrTx/>
              <a:buAutoNum type="alphaLcPeriod" startAt="6"/>
            </a:pPr>
            <a:r>
              <a:rPr lang="en-US" kern="1200" dirty="0" smtClean="0">
                <a:solidFill>
                  <a:prstClr val="black"/>
                </a:solidFill>
                <a:latin typeface="Cambria" panose="02040503050406030204" pitchFamily="18" charset="0"/>
              </a:rPr>
              <a:t>After the meeting ask yourself</a:t>
            </a:r>
          </a:p>
          <a:p>
            <a:pPr marL="463550" lvl="0" eaLnBrk="1" fontAlgn="auto" hangingPunct="1">
              <a:lnSpc>
                <a:spcPct val="130000"/>
              </a:lnSpc>
              <a:spcAft>
                <a:spcPts val="0"/>
              </a:spcAft>
              <a:buClrTx/>
              <a:tabLst>
                <a:tab pos="1079500" algn="l"/>
                <a:tab pos="1528763" algn="l"/>
                <a:tab pos="1619250" algn="l"/>
              </a:tabLst>
            </a:pPr>
            <a:r>
              <a:rPr lang="en-US" kern="1200" dirty="0">
                <a:solidFill>
                  <a:prstClr val="black"/>
                </a:solidFill>
                <a:latin typeface="Cambria" panose="02040503050406030204" pitchFamily="18" charset="0"/>
              </a:rPr>
              <a:t>	</a:t>
            </a:r>
            <a:r>
              <a:rPr lang="en-US" kern="1200" dirty="0" err="1" smtClean="0">
                <a:solidFill>
                  <a:prstClr val="black"/>
                </a:solidFill>
                <a:latin typeface="Cambria" panose="02040503050406030204" pitchFamily="18" charset="0"/>
              </a:rPr>
              <a:t>i</a:t>
            </a:r>
            <a:r>
              <a:rPr lang="en-US" kern="1200" dirty="0" smtClean="0">
                <a:solidFill>
                  <a:prstClr val="black"/>
                </a:solidFill>
                <a:latin typeface="Cambria" panose="02040503050406030204" pitchFamily="18" charset="0"/>
              </a:rPr>
              <a:t>. </a:t>
            </a: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Was I comfortable?</a:t>
            </a:r>
          </a:p>
          <a:p>
            <a:pPr marL="463550" lvl="0" eaLnBrk="1" fontAlgn="auto" hangingPunct="1">
              <a:lnSpc>
                <a:spcPct val="130000"/>
              </a:lnSpc>
              <a:spcAft>
                <a:spcPts val="0"/>
              </a:spcAft>
              <a:buClrTx/>
              <a:tabLst>
                <a:tab pos="1079500" algn="l"/>
                <a:tab pos="1528763" algn="l"/>
                <a:tab pos="1619250" algn="l"/>
              </a:tabLst>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       ii.  Did they get to know me and 			     understand my needs?</a:t>
            </a:r>
          </a:p>
          <a:p>
            <a:pPr marL="463550" lvl="0" eaLnBrk="1" fontAlgn="auto" hangingPunct="1">
              <a:lnSpc>
                <a:spcPct val="150000"/>
              </a:lnSpc>
              <a:spcBef>
                <a:spcPts val="0"/>
              </a:spcBef>
              <a:spcAft>
                <a:spcPts val="0"/>
              </a:spcAft>
              <a:buClrTx/>
              <a:tabLst>
                <a:tab pos="1079500" algn="l"/>
                <a:tab pos="1528763" algn="l"/>
                <a:tab pos="1619250" algn="l"/>
              </a:tabLst>
            </a:pPr>
            <a:r>
              <a:rPr lang="en-US" kern="1200" dirty="0" smtClean="0">
                <a:solidFill>
                  <a:prstClr val="black"/>
                </a:solidFill>
                <a:latin typeface="Cambria" panose="02040503050406030204" pitchFamily="18" charset="0"/>
              </a:rPr>
              <a:t>       iii.</a:t>
            </a: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 Did they spend enough time with me        	</a:t>
            </a: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    to explain what they </a:t>
            </a:r>
          </a:p>
          <a:p>
            <a:pPr marL="463550" lvl="0" eaLnBrk="1" fontAlgn="auto" hangingPunct="1">
              <a:lnSpc>
                <a:spcPct val="150000"/>
              </a:lnSpc>
              <a:spcBef>
                <a:spcPts val="0"/>
              </a:spcBef>
              <a:spcAft>
                <a:spcPts val="0"/>
              </a:spcAft>
              <a:buClrTx/>
              <a:tabLst>
                <a:tab pos="1079500" algn="l"/>
                <a:tab pos="1528763" algn="l"/>
                <a:tab pos="1619250" algn="l"/>
              </a:tabLst>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    have to offer?</a:t>
            </a:r>
          </a:p>
        </p:txBody>
      </p:sp>
      <p:pic>
        <p:nvPicPr>
          <p:cNvPr id="4" name="Picture 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943600" y="5295363"/>
            <a:ext cx="3200400" cy="1600200"/>
          </a:xfrm>
          <a:prstGeom prst="rect">
            <a:avLst/>
          </a:prstGeom>
        </p:spPr>
      </p:pic>
    </p:spTree>
    <p:extLst>
      <p:ext uri="{BB962C8B-B14F-4D97-AF65-F5344CB8AC3E}">
        <p14:creationId xmlns:p14="http://schemas.microsoft.com/office/powerpoint/2010/main" val="3632845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sz="3200" b="1" dirty="0" smtClean="0">
                <a:solidFill>
                  <a:schemeClr val="tx1"/>
                </a:solidFill>
              </a:rPr>
              <a:t>3. How to Pick the right Bank or Credit Union</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kern="1200" dirty="0" smtClean="0">
                <a:solidFill>
                  <a:prstClr val="black"/>
                </a:solidFill>
                <a:latin typeface="Cambria" panose="02040503050406030204" pitchFamily="18" charset="0"/>
              </a:rPr>
              <a:t>Being comfortable with your bank or credit union is important. </a:t>
            </a:r>
          </a:p>
          <a:p>
            <a:pPr marL="1079500" lvl="0" indent="-360363" eaLnBrk="1" fontAlgn="auto" hangingPunct="1">
              <a:lnSpc>
                <a:spcPct val="130000"/>
              </a:lnSpc>
              <a:spcAft>
                <a:spcPts val="0"/>
              </a:spcAft>
              <a:buClrTx/>
              <a:buAutoNum type="alphaLcPeriod" startAt="6"/>
            </a:pPr>
            <a:r>
              <a:rPr lang="en-US" kern="1200" dirty="0" smtClean="0">
                <a:solidFill>
                  <a:prstClr val="black"/>
                </a:solidFill>
                <a:latin typeface="Cambria" panose="02040503050406030204" pitchFamily="18" charset="0"/>
              </a:rPr>
              <a:t>After the meeting ask yourself</a:t>
            </a:r>
          </a:p>
          <a:p>
            <a:pPr marL="1528763" lvl="0" indent="-1065213" eaLnBrk="1" fontAlgn="auto" hangingPunct="1">
              <a:lnSpc>
                <a:spcPct val="130000"/>
              </a:lnSpc>
              <a:spcAft>
                <a:spcPts val="0"/>
              </a:spcAft>
              <a:buClrTx/>
              <a:tabLst>
                <a:tab pos="1139825" algn="l"/>
              </a:tabLst>
            </a:pPr>
            <a:r>
              <a:rPr lang="en-US" kern="1200" dirty="0" smtClean="0">
                <a:solidFill>
                  <a:prstClr val="black"/>
                </a:solidFill>
                <a:latin typeface="Cambria" panose="02040503050406030204" pitchFamily="18" charset="0"/>
              </a:rPr>
              <a:t>         iv.  Did they agree to review my plan again </a:t>
            </a: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                      in the future?</a:t>
            </a:r>
          </a:p>
          <a:p>
            <a:pPr marL="463550" lvl="0" eaLnBrk="1" fontAlgn="auto" hangingPunct="1">
              <a:lnSpc>
                <a:spcPct val="130000"/>
              </a:lnSpc>
              <a:spcAft>
                <a:spcPts val="0"/>
              </a:spcAft>
              <a:buClrTx/>
              <a:tabLst>
                <a:tab pos="1139825" algn="l"/>
                <a:tab pos="1377950" algn="l"/>
              </a:tabLst>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v.   Can I easily access their services?</a:t>
            </a:r>
          </a:p>
          <a:p>
            <a:pPr marL="463550" lvl="0" eaLnBrk="1" fontAlgn="auto" hangingPunct="1">
              <a:lnSpc>
                <a:spcPct val="130000"/>
              </a:lnSpc>
              <a:spcAft>
                <a:spcPts val="0"/>
              </a:spcAft>
              <a:buClrTx/>
              <a:tabLst>
                <a:tab pos="1139825" algn="l"/>
                <a:tab pos="1377950" algn="l"/>
              </a:tabLst>
            </a:pPr>
            <a:r>
              <a:rPr lang="en-US" kern="1200" dirty="0" smtClean="0">
                <a:solidFill>
                  <a:prstClr val="black"/>
                </a:solidFill>
                <a:latin typeface="Cambria" panose="02040503050406030204" pitchFamily="18" charset="0"/>
              </a:rPr>
              <a:t>         vi.   Can I afford their fees?</a:t>
            </a:r>
          </a:p>
          <a:p>
            <a:pPr marL="463550" lvl="0" eaLnBrk="1" fontAlgn="auto" hangingPunct="1">
              <a:lnSpc>
                <a:spcPct val="130000"/>
              </a:lnSpc>
              <a:spcAft>
                <a:spcPts val="0"/>
              </a:spcAft>
              <a:buClrTx/>
              <a:tabLst>
                <a:tab pos="973138" algn="l"/>
                <a:tab pos="1484313" algn="l"/>
              </a:tabLst>
            </a:pPr>
            <a:r>
              <a:rPr lang="en-US" kern="1200" dirty="0">
                <a:solidFill>
                  <a:prstClr val="black"/>
                </a:solidFill>
                <a:latin typeface="Cambria" panose="02040503050406030204" pitchFamily="18" charset="0"/>
              </a:rPr>
              <a:t>	</a:t>
            </a:r>
            <a:endParaRPr lang="en-US" kern="1200" dirty="0" smtClean="0">
              <a:solidFill>
                <a:prstClr val="black"/>
              </a:solidFill>
              <a:latin typeface="Cambria" panose="02040503050406030204" pitchFamily="18" charset="0"/>
            </a:endParaRPr>
          </a:p>
        </p:txBody>
      </p:sp>
      <p:pic>
        <p:nvPicPr>
          <p:cNvPr id="4" name="Picture 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943600" y="5295363"/>
            <a:ext cx="3200400" cy="1600200"/>
          </a:xfrm>
          <a:prstGeom prst="rect">
            <a:avLst/>
          </a:prstGeom>
        </p:spPr>
      </p:pic>
    </p:spTree>
    <p:extLst>
      <p:ext uri="{BB962C8B-B14F-4D97-AF65-F5344CB8AC3E}">
        <p14:creationId xmlns:p14="http://schemas.microsoft.com/office/powerpoint/2010/main" val="4247922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sz="3200" b="1" dirty="0" smtClean="0">
                <a:solidFill>
                  <a:schemeClr val="tx1"/>
                </a:solidFill>
              </a:rPr>
              <a:t>3. How to Pick the right Bank or Credit Union</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kern="1200" dirty="0" smtClean="0">
                <a:solidFill>
                  <a:prstClr val="black"/>
                </a:solidFill>
                <a:latin typeface="Cambria" panose="02040503050406030204" pitchFamily="18" charset="0"/>
              </a:rPr>
              <a:t>Being comfortable with your bank or credit union is important. </a:t>
            </a:r>
          </a:p>
          <a:p>
            <a:pPr marL="1079500" lvl="0" indent="-360363" eaLnBrk="1" fontAlgn="auto" hangingPunct="1">
              <a:lnSpc>
                <a:spcPct val="150000"/>
              </a:lnSpc>
              <a:spcAft>
                <a:spcPts val="0"/>
              </a:spcAft>
              <a:buClrTx/>
              <a:buAutoNum type="alphaLcPeriod" startAt="6"/>
            </a:pPr>
            <a:r>
              <a:rPr lang="en-US" kern="1200" dirty="0" smtClean="0">
                <a:solidFill>
                  <a:prstClr val="black"/>
                </a:solidFill>
                <a:latin typeface="Cambria" panose="02040503050406030204" pitchFamily="18" charset="0"/>
              </a:rPr>
              <a:t>After the meeting ask yourself</a:t>
            </a:r>
          </a:p>
          <a:p>
            <a:pPr marL="463550" lvl="0" eaLnBrk="1" fontAlgn="auto" hangingPunct="1">
              <a:lnSpc>
                <a:spcPct val="150000"/>
              </a:lnSpc>
              <a:spcAft>
                <a:spcPts val="0"/>
              </a:spcAft>
              <a:buClrTx/>
              <a:tabLst>
                <a:tab pos="1139825" algn="l"/>
                <a:tab pos="1377950" algn="l"/>
              </a:tabLst>
            </a:pPr>
            <a:r>
              <a:rPr lang="en-US" kern="1200" dirty="0" smtClean="0">
                <a:solidFill>
                  <a:prstClr val="black"/>
                </a:solidFill>
                <a:latin typeface="Cambria" panose="02040503050406030204" pitchFamily="18" charset="0"/>
              </a:rPr>
              <a:t>         vii.   Did they make me feel like having my 		     business was important to them?</a:t>
            </a:r>
          </a:p>
          <a:p>
            <a:pPr marL="463550" lvl="0" eaLnBrk="1" fontAlgn="auto" hangingPunct="1">
              <a:lnSpc>
                <a:spcPct val="150000"/>
              </a:lnSpc>
              <a:spcAft>
                <a:spcPts val="0"/>
              </a:spcAft>
              <a:buClrTx/>
              <a:tabLst>
                <a:tab pos="1139825" algn="l"/>
                <a:tab pos="1377950" algn="l"/>
              </a:tabLst>
            </a:pPr>
            <a:r>
              <a:rPr lang="en-US" kern="1200" dirty="0" smtClean="0">
                <a:solidFill>
                  <a:prstClr val="black"/>
                </a:solidFill>
                <a:latin typeface="Cambria" panose="02040503050406030204" pitchFamily="18" charset="0"/>
              </a:rPr>
              <a:t>        viii.   Is there a branch close to where I live?</a:t>
            </a:r>
          </a:p>
        </p:txBody>
      </p:sp>
      <p:pic>
        <p:nvPicPr>
          <p:cNvPr id="4" name="Picture 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943600" y="5295363"/>
            <a:ext cx="3200400" cy="1600200"/>
          </a:xfrm>
          <a:prstGeom prst="rect">
            <a:avLst/>
          </a:prstGeom>
        </p:spPr>
      </p:pic>
    </p:spTree>
    <p:extLst>
      <p:ext uri="{BB962C8B-B14F-4D97-AF65-F5344CB8AC3E}">
        <p14:creationId xmlns:p14="http://schemas.microsoft.com/office/powerpoint/2010/main" val="217707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p:txBody>
          <a:bodyPr/>
          <a:lstStyle/>
          <a:p>
            <a:pPr lvl="0" indent="463550" defTabSz="463550" eaLnBrk="1" fontAlgn="auto" hangingPunct="1">
              <a:lnSpc>
                <a:spcPct val="150000"/>
              </a:lnSpc>
              <a:spcAft>
                <a:spcPts val="0"/>
              </a:spcAft>
              <a:buClrTx/>
            </a:pPr>
            <a:r>
              <a:rPr lang="en-US" kern="1200" dirty="0" smtClean="0">
                <a:latin typeface="Cambria" panose="02040503050406030204" pitchFamily="18" charset="0"/>
              </a:rPr>
              <a:t>Having both a chequing and savings account 	can be helpful.</a:t>
            </a:r>
          </a:p>
          <a:p>
            <a:pPr lvl="0" indent="463550" defTabSz="463550" eaLnBrk="1" fontAlgn="auto" hangingPunct="1">
              <a:lnSpc>
                <a:spcPct val="150000"/>
              </a:lnSpc>
              <a:spcAft>
                <a:spcPts val="0"/>
              </a:spcAft>
              <a:buClrTx/>
            </a:pPr>
            <a:r>
              <a:rPr lang="en-US" kern="1200" dirty="0" smtClean="0">
                <a:latin typeface="Cambria" panose="02040503050406030204" pitchFamily="18" charset="0"/>
              </a:rPr>
              <a:t>Chequing accounts can be used for</a:t>
            </a:r>
          </a:p>
          <a:p>
            <a:pPr marL="1139825" lvl="0" indent="-346075" defTabSz="463550" eaLnBrk="1" fontAlgn="auto" hangingPunct="1">
              <a:lnSpc>
                <a:spcPct val="150000"/>
              </a:lnSpc>
              <a:spcAft>
                <a:spcPts val="0"/>
              </a:spcAft>
              <a:buClrTx/>
              <a:buFont typeface="Arial" panose="020B0604020202020204" pitchFamily="34" charset="0"/>
              <a:buChar char="•"/>
            </a:pPr>
            <a:r>
              <a:rPr lang="en-US" kern="1200" dirty="0" smtClean="0">
                <a:latin typeface="Cambria" panose="02040503050406030204" pitchFamily="18" charset="0"/>
              </a:rPr>
              <a:t>depositing pay </a:t>
            </a:r>
            <a:r>
              <a:rPr lang="en-US" kern="1200" dirty="0" err="1" smtClean="0">
                <a:latin typeface="Cambria" panose="02040503050406030204" pitchFamily="18" charset="0"/>
              </a:rPr>
              <a:t>cheques</a:t>
            </a:r>
            <a:r>
              <a:rPr lang="en-US" kern="1200" dirty="0" smtClean="0">
                <a:latin typeface="Cambria" panose="02040503050406030204" pitchFamily="18" charset="0"/>
              </a:rPr>
              <a:t>, Government payments like income tax returns, benefits, child tax credits etc.</a:t>
            </a:r>
          </a:p>
          <a:p>
            <a:pPr marL="1139825" lvl="0" indent="-346075" defTabSz="463550" eaLnBrk="1" fontAlgn="auto" hangingPunct="1">
              <a:lnSpc>
                <a:spcPct val="150000"/>
              </a:lnSpc>
              <a:spcBef>
                <a:spcPts val="0"/>
              </a:spcBef>
              <a:spcAft>
                <a:spcPts val="0"/>
              </a:spcAft>
              <a:buClrTx/>
              <a:buFont typeface="Arial" panose="020B0604020202020204" pitchFamily="34" charset="0"/>
              <a:buChar char="•"/>
            </a:pPr>
            <a:r>
              <a:rPr lang="en-US" kern="1200" dirty="0" smtClean="0">
                <a:latin typeface="Cambria" panose="02040503050406030204" pitchFamily="18" charset="0"/>
              </a:rPr>
              <a:t>paying expenses like rent,            mortgages, heat, hydro etc.                                              </a:t>
            </a:r>
            <a:endParaRPr lang="en-US" dirty="0"/>
          </a:p>
        </p:txBody>
      </p:sp>
      <p:pic>
        <p:nvPicPr>
          <p:cNvPr id="1026" name="Picture 2" descr="C:\Users\Leah\AppData\Local\Microsoft\Windows\Temporary Internet Files\Content.IE5\W3X6NFDD\MC90008922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25195" y="5170817"/>
            <a:ext cx="1848002" cy="1649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2655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4062" y="152400"/>
            <a:ext cx="6840538" cy="1143000"/>
          </a:xfrm>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a:xfrm>
            <a:off x="2057400" y="1371600"/>
            <a:ext cx="7010400" cy="4997450"/>
          </a:xfrm>
        </p:spPr>
        <p:txBody>
          <a:bodyPr/>
          <a:lstStyle/>
          <a:p>
            <a:pPr lvl="0" indent="463550" defTabSz="463550" eaLnBrk="1" fontAlgn="auto" hangingPunct="1">
              <a:lnSpc>
                <a:spcPct val="150000"/>
              </a:lnSpc>
              <a:spcAft>
                <a:spcPts val="0"/>
              </a:spcAft>
              <a:buClrTx/>
            </a:pPr>
            <a:r>
              <a:rPr lang="en-US" kern="1200" dirty="0" smtClean="0">
                <a:latin typeface="Cambria" panose="02040503050406030204" pitchFamily="18" charset="0"/>
              </a:rPr>
              <a:t>Chequing Accounts</a:t>
            </a:r>
          </a:p>
          <a:p>
            <a:pPr marL="1147763" lvl="1" indent="-354013" defTabSz="463550" eaLnBrk="1" fontAlgn="auto" hangingPunct="1">
              <a:lnSpc>
                <a:spcPct val="150000"/>
              </a:lnSpc>
              <a:buClrTx/>
            </a:pPr>
            <a:r>
              <a:rPr lang="en-US" kern="1200" dirty="0" smtClean="0"/>
              <a:t>have few or no restrictions on the number of withdrawals or </a:t>
            </a:r>
            <a:r>
              <a:rPr lang="en-US" kern="1200" dirty="0" err="1" smtClean="0"/>
              <a:t>cheques</a:t>
            </a:r>
            <a:r>
              <a:rPr lang="en-US" kern="1200" dirty="0" smtClean="0"/>
              <a:t> per month</a:t>
            </a:r>
            <a:r>
              <a:rPr lang="en-US" dirty="0"/>
              <a:t> </a:t>
            </a:r>
            <a:r>
              <a:rPr lang="en-US" dirty="0" smtClean="0"/>
              <a:t>– may allow a certain number of </a:t>
            </a:r>
            <a:r>
              <a:rPr lang="en-US" dirty="0" err="1" smtClean="0"/>
              <a:t>cheques</a:t>
            </a:r>
            <a:r>
              <a:rPr lang="en-US" dirty="0" smtClean="0"/>
              <a:t> before a fee is charged</a:t>
            </a:r>
          </a:p>
          <a:p>
            <a:pPr marL="1147763" lvl="1" indent="-354013" defTabSz="463550" eaLnBrk="1" fontAlgn="auto" hangingPunct="1">
              <a:lnSpc>
                <a:spcPct val="150000"/>
              </a:lnSpc>
              <a:buClrTx/>
            </a:pPr>
            <a:r>
              <a:rPr lang="en-US" kern="1200" dirty="0" smtClean="0"/>
              <a:t>may pay interest with some accounts paying higher rates as the amount of money in the account </a:t>
            </a:r>
            <a:endParaRPr lang="en-US" kern="1200" dirty="0"/>
          </a:p>
          <a:p>
            <a:pPr marL="1139825" lvl="1" indent="-334963" defTabSz="463550" eaLnBrk="1" fontAlgn="auto" hangingPunct="1">
              <a:lnSpc>
                <a:spcPct val="150000"/>
              </a:lnSpc>
              <a:buClrTx/>
              <a:buNone/>
            </a:pPr>
            <a:r>
              <a:rPr lang="en-US" kern="1200" dirty="0" smtClean="0"/>
              <a:t>	increases</a:t>
            </a:r>
          </a:p>
        </p:txBody>
      </p:sp>
      <p:pic>
        <p:nvPicPr>
          <p:cNvPr id="2052" name="Picture 4" descr="C:\Users\Leah\AppData\Local\Microsoft\Windows\Temporary Internet Files\Content.IE5\2M0OAZK8\MP90044866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2338" y="5410200"/>
            <a:ext cx="1930400" cy="144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314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4062" y="152400"/>
            <a:ext cx="6840538" cy="1143000"/>
          </a:xfrm>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a:xfrm>
            <a:off x="2057400" y="1371600"/>
            <a:ext cx="7010400" cy="4997450"/>
          </a:xfrm>
        </p:spPr>
        <p:txBody>
          <a:bodyPr/>
          <a:lstStyle/>
          <a:p>
            <a:pPr lvl="0" indent="463550" defTabSz="463550" eaLnBrk="1" fontAlgn="auto" hangingPunct="1">
              <a:lnSpc>
                <a:spcPct val="150000"/>
              </a:lnSpc>
              <a:spcAft>
                <a:spcPts val="0"/>
              </a:spcAft>
              <a:buClrTx/>
            </a:pPr>
            <a:r>
              <a:rPr lang="en-US" kern="1200" dirty="0" smtClean="0">
                <a:latin typeface="Cambria" panose="02040503050406030204" pitchFamily="18" charset="0"/>
              </a:rPr>
              <a:t>Chequing Accounts</a:t>
            </a:r>
          </a:p>
          <a:p>
            <a:pPr marL="1147763" lvl="1" indent="-342900" defTabSz="463550" eaLnBrk="1" fontAlgn="auto" hangingPunct="1">
              <a:lnSpc>
                <a:spcPct val="150000"/>
              </a:lnSpc>
              <a:buClrTx/>
            </a:pPr>
            <a:r>
              <a:rPr lang="en-US" kern="1200" dirty="0" smtClean="0"/>
              <a:t>usually charge a monthly fee – in some cases may not charge a fee if you keep a certain amount of money in the account</a:t>
            </a:r>
          </a:p>
        </p:txBody>
      </p:sp>
      <p:pic>
        <p:nvPicPr>
          <p:cNvPr id="2052" name="Picture 4" descr="C:\Users\Leah\AppData\Local\Microsoft\Windows\Temporary Internet Files\Content.IE5\2M0OAZK8\MP90044866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2800" y="4419600"/>
            <a:ext cx="325120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92107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p:txBody>
          <a:bodyPr/>
          <a:lstStyle/>
          <a:p>
            <a:pPr lvl="0" indent="463550" defTabSz="463550" eaLnBrk="1" fontAlgn="auto" hangingPunct="1">
              <a:lnSpc>
                <a:spcPct val="150000"/>
              </a:lnSpc>
              <a:spcAft>
                <a:spcPts val="0"/>
              </a:spcAft>
              <a:buClrTx/>
            </a:pPr>
            <a:r>
              <a:rPr lang="en-US" kern="1200" dirty="0" smtClean="0">
                <a:latin typeface="Cambria" panose="02040503050406030204" pitchFamily="18" charset="0"/>
              </a:rPr>
              <a:t>Savings accounts can be used to set money 	aside for future goals or emergencies.</a:t>
            </a:r>
          </a:p>
          <a:p>
            <a:pPr lvl="0" indent="463550" defTabSz="463550" eaLnBrk="1" fontAlgn="auto" hangingPunct="1">
              <a:lnSpc>
                <a:spcPct val="150000"/>
              </a:lnSpc>
              <a:spcAft>
                <a:spcPts val="0"/>
              </a:spcAft>
              <a:buClrTx/>
            </a:pPr>
            <a:r>
              <a:rPr lang="en-US" kern="1200" dirty="0" smtClean="0">
                <a:latin typeface="Cambria" panose="02040503050406030204" pitchFamily="18" charset="0"/>
              </a:rPr>
              <a:t>Saving accounts</a:t>
            </a:r>
          </a:p>
          <a:p>
            <a:pPr marL="1147763" lvl="1" indent="-342900" defTabSz="463550" eaLnBrk="1" fontAlgn="auto" hangingPunct="1">
              <a:lnSpc>
                <a:spcPct val="150000"/>
              </a:lnSpc>
              <a:buClrTx/>
            </a:pPr>
            <a:r>
              <a:rPr lang="en-US" kern="1200" dirty="0" smtClean="0"/>
              <a:t>have limited numbers of withdrawals each month – may charge fees if you do too many withdrawals</a:t>
            </a:r>
          </a:p>
          <a:p>
            <a:pPr marL="1147763" lvl="1" indent="-342900" defTabSz="463550" eaLnBrk="1" fontAlgn="auto" hangingPunct="1">
              <a:lnSpc>
                <a:spcPct val="150000"/>
              </a:lnSpc>
              <a:buClrTx/>
            </a:pPr>
            <a:r>
              <a:rPr lang="en-US" kern="1200" dirty="0" smtClean="0"/>
              <a:t>pay a higher interest rate </a:t>
            </a:r>
          </a:p>
          <a:p>
            <a:pPr marL="1147763" lvl="1" indent="-342900" defTabSz="463550" eaLnBrk="1" fontAlgn="auto" hangingPunct="1">
              <a:lnSpc>
                <a:spcPct val="150000"/>
              </a:lnSpc>
              <a:buClrTx/>
            </a:pPr>
            <a:r>
              <a:rPr lang="en-US" kern="1200" dirty="0" smtClean="0"/>
              <a:t>may need a minimum balance</a:t>
            </a:r>
          </a:p>
          <a:p>
            <a:pPr lvl="1" indent="0" defTabSz="463550" eaLnBrk="1" fontAlgn="auto" hangingPunct="1">
              <a:lnSpc>
                <a:spcPct val="150000"/>
              </a:lnSpc>
              <a:buClrTx/>
              <a:buNone/>
            </a:pPr>
            <a:r>
              <a:rPr lang="en-US" kern="1200" dirty="0" smtClean="0"/>
              <a:t>     to avoid fees</a:t>
            </a:r>
          </a:p>
        </p:txBody>
      </p:sp>
      <p:pic>
        <p:nvPicPr>
          <p:cNvPr id="3074" name="Picture 2" descr="C:\Users\Leah\AppData\Local\Microsoft\Windows\Temporary Internet Files\Content.IE5\FDSL0S4B\MP90041179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3801" y="4399733"/>
            <a:ext cx="1633928" cy="2456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4171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Project Partners</a:t>
            </a:r>
            <a:endParaRPr lang="en-US" b="1" dirty="0">
              <a:solidFill>
                <a:schemeClr val="tx1"/>
              </a:solidFill>
            </a:endParaRPr>
          </a:p>
        </p:txBody>
      </p:sp>
      <p:pic>
        <p:nvPicPr>
          <p:cNvPr id="7" name="Picture 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362200" y="1600200"/>
            <a:ext cx="2743200" cy="847725"/>
          </a:xfrm>
          <a:prstGeom prst="rect">
            <a:avLst/>
          </a:prstGeom>
        </p:spPr>
      </p:pic>
      <p:pic>
        <p:nvPicPr>
          <p:cNvPr id="8" name="Picture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410200" y="3033712"/>
            <a:ext cx="3048000" cy="11430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08092" y="5101520"/>
            <a:ext cx="1499016" cy="1130439"/>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14728" y="1447800"/>
            <a:ext cx="2119864" cy="1346313"/>
          </a:xfrm>
          <a:prstGeom prst="rect">
            <a:avLst/>
          </a:prstGeom>
        </p:spPr>
      </p:pic>
      <p:pic>
        <p:nvPicPr>
          <p:cNvPr id="12" name="Picture 11"/>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33675" y="2819400"/>
            <a:ext cx="1847850" cy="1571625"/>
          </a:xfrm>
          <a:prstGeom prst="rect">
            <a:avLst/>
          </a:prstGeom>
        </p:spPr>
      </p:pic>
      <p:pic>
        <p:nvPicPr>
          <p:cNvPr id="13" name="Picture 12"/>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029968" y="4648200"/>
            <a:ext cx="1690687" cy="1623060"/>
          </a:xfrm>
          <a:prstGeom prst="rect">
            <a:avLst/>
          </a:prstGeom>
        </p:spPr>
      </p:pic>
    </p:spTree>
    <p:extLst>
      <p:ext uri="{BB962C8B-B14F-4D97-AF65-F5344CB8AC3E}">
        <p14:creationId xmlns:p14="http://schemas.microsoft.com/office/powerpoint/2010/main" val="2475477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p:txBody>
          <a:bodyPr/>
          <a:lstStyle/>
          <a:p>
            <a:pPr lvl="0" indent="463550" defTabSz="463550" eaLnBrk="1" fontAlgn="auto" hangingPunct="1">
              <a:lnSpc>
                <a:spcPct val="150000"/>
              </a:lnSpc>
              <a:spcAft>
                <a:spcPts val="0"/>
              </a:spcAft>
              <a:buClrTx/>
            </a:pPr>
            <a:r>
              <a:rPr lang="en-US" dirty="0" smtClean="0"/>
              <a:t>You can open a bank account even if you</a:t>
            </a:r>
          </a:p>
          <a:p>
            <a:pPr marL="1147763" lvl="1" indent="-342900" defTabSz="463550" eaLnBrk="1" fontAlgn="auto" hangingPunct="1">
              <a:lnSpc>
                <a:spcPct val="150000"/>
              </a:lnSpc>
              <a:buClrTx/>
            </a:pPr>
            <a:r>
              <a:rPr lang="en-US" dirty="0" smtClean="0"/>
              <a:t>don’t have a job</a:t>
            </a:r>
          </a:p>
          <a:p>
            <a:pPr marL="1147763" lvl="1" indent="-342900" defTabSz="463550" eaLnBrk="1" fontAlgn="auto" hangingPunct="1">
              <a:lnSpc>
                <a:spcPct val="150000"/>
              </a:lnSpc>
              <a:buClrTx/>
            </a:pPr>
            <a:r>
              <a:rPr lang="en-US" dirty="0" smtClean="0"/>
              <a:t>don’t have money to put into the account</a:t>
            </a:r>
          </a:p>
          <a:p>
            <a:pPr marL="1147763" lvl="1" indent="-342900" defTabSz="463550" eaLnBrk="1" fontAlgn="auto" hangingPunct="1">
              <a:lnSpc>
                <a:spcPct val="150000"/>
              </a:lnSpc>
              <a:buClrTx/>
            </a:pPr>
            <a:r>
              <a:rPr lang="en-US" dirty="0" smtClean="0"/>
              <a:t>have been bankrupt</a:t>
            </a:r>
          </a:p>
          <a:p>
            <a:pPr lvl="0" indent="463550" defTabSz="463550" eaLnBrk="1" fontAlgn="auto" hangingPunct="1">
              <a:lnSpc>
                <a:spcPct val="150000"/>
              </a:lnSpc>
              <a:spcAft>
                <a:spcPts val="0"/>
              </a:spcAft>
              <a:buClrTx/>
            </a:pPr>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5105400"/>
            <a:ext cx="1847850" cy="164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03557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p:txBody>
          <a:bodyPr/>
          <a:lstStyle/>
          <a:p>
            <a:pPr lvl="0" indent="463550" defTabSz="463550" eaLnBrk="1" fontAlgn="auto" hangingPunct="1">
              <a:lnSpc>
                <a:spcPct val="150000"/>
              </a:lnSpc>
              <a:spcAft>
                <a:spcPts val="0"/>
              </a:spcAft>
              <a:buClrTx/>
            </a:pPr>
            <a:r>
              <a:rPr lang="en-US" dirty="0" smtClean="0"/>
              <a:t>To open an account you may </a:t>
            </a:r>
          </a:p>
          <a:p>
            <a:pPr marL="1147763" lvl="1" indent="-342900" defTabSz="463550" eaLnBrk="1" fontAlgn="auto" hangingPunct="1">
              <a:lnSpc>
                <a:spcPct val="150000"/>
              </a:lnSpc>
              <a:buClrTx/>
            </a:pPr>
            <a:r>
              <a:rPr lang="en-US" dirty="0" smtClean="0"/>
              <a:t>be able to set it up on-line</a:t>
            </a:r>
          </a:p>
          <a:p>
            <a:pPr marL="1147763" lvl="1" indent="-342900" defTabSz="463550" eaLnBrk="1" fontAlgn="auto" hangingPunct="1">
              <a:lnSpc>
                <a:spcPct val="150000"/>
              </a:lnSpc>
              <a:buClrTx/>
            </a:pPr>
            <a:r>
              <a:rPr lang="en-US" dirty="0" smtClean="0"/>
              <a:t>need to go in to sign documents</a:t>
            </a:r>
          </a:p>
          <a:p>
            <a:pPr marL="1147763" lvl="1" indent="-342900" defTabSz="463550" eaLnBrk="1" fontAlgn="auto" hangingPunct="1">
              <a:lnSpc>
                <a:spcPct val="150000"/>
              </a:lnSpc>
              <a:buClrTx/>
            </a:pPr>
            <a:r>
              <a:rPr lang="en-US" dirty="0" smtClean="0"/>
              <a:t>want to set up the account in person at the bank or credit union</a:t>
            </a:r>
          </a:p>
          <a:p>
            <a:pPr lvl="1" indent="0" defTabSz="463550" eaLnBrk="1" fontAlgn="auto" hangingPunct="1">
              <a:lnSpc>
                <a:spcPct val="150000"/>
              </a:lnSpc>
              <a:buClrTx/>
              <a:buNone/>
            </a:pPr>
            <a:endParaRPr lang="en-US" dirty="0" smtClean="0"/>
          </a:p>
          <a:p>
            <a:pPr defTabSz="463550" eaLnBrk="1" fontAlgn="auto" hangingPunct="1">
              <a:lnSpc>
                <a:spcPct val="150000"/>
              </a:lnSpc>
              <a:spcBef>
                <a:spcPts val="0"/>
              </a:spcBef>
              <a:spcAft>
                <a:spcPts val="0"/>
              </a:spcAft>
              <a:buClrTx/>
            </a:pPr>
            <a:r>
              <a:rPr lang="en-US" dirty="0"/>
              <a:t>	</a:t>
            </a:r>
            <a:r>
              <a:rPr lang="en-US" dirty="0" smtClean="0"/>
              <a:t>It is best to call ahead if wanting to</a:t>
            </a:r>
          </a:p>
          <a:p>
            <a:pPr defTabSz="463550" eaLnBrk="1" fontAlgn="auto" hangingPunct="1">
              <a:lnSpc>
                <a:spcPct val="150000"/>
              </a:lnSpc>
              <a:spcBef>
                <a:spcPts val="0"/>
              </a:spcBef>
              <a:spcAft>
                <a:spcPts val="0"/>
              </a:spcAft>
              <a:buClrTx/>
            </a:pPr>
            <a:r>
              <a:rPr lang="en-US" dirty="0"/>
              <a:t>	</a:t>
            </a:r>
            <a:r>
              <a:rPr lang="en-US" dirty="0" smtClean="0"/>
              <a:t>open an account in-person.</a:t>
            </a:r>
          </a:p>
          <a:p>
            <a:pPr lvl="1" indent="0" defTabSz="463550" eaLnBrk="1" fontAlgn="auto" hangingPunct="1">
              <a:lnSpc>
                <a:spcPct val="150000"/>
              </a:lnSpc>
              <a:buClrTx/>
              <a:buNone/>
            </a:pPr>
            <a:endParaRPr lang="en-US" dirty="0" smtClean="0"/>
          </a:p>
          <a:p>
            <a:pPr lvl="0" indent="463550" defTabSz="463550" eaLnBrk="1" fontAlgn="auto" hangingPunct="1">
              <a:lnSpc>
                <a:spcPct val="150000"/>
              </a:lnSpc>
              <a:spcAft>
                <a:spcPts val="0"/>
              </a:spcAft>
              <a:buClrTx/>
            </a:pPr>
            <a:endParaRPr lang="en-US" dirty="0"/>
          </a:p>
        </p:txBody>
      </p:sp>
      <p:pic>
        <p:nvPicPr>
          <p:cNvPr id="1026" name="Picture 2" descr="C:\Users\Leah\AppData\Local\Microsoft\Windows\Temporary Internet Files\Content.IE5\W3X6NFDD\MC90008922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9382" y="5105400"/>
            <a:ext cx="1848002" cy="1649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4384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p:txBody>
          <a:bodyPr/>
          <a:lstStyle/>
          <a:p>
            <a:pPr lvl="0" indent="463550" defTabSz="463550" eaLnBrk="1" fontAlgn="auto" hangingPunct="1">
              <a:lnSpc>
                <a:spcPct val="150000"/>
              </a:lnSpc>
              <a:spcAft>
                <a:spcPts val="0"/>
              </a:spcAft>
              <a:buClrTx/>
            </a:pPr>
            <a:r>
              <a:rPr lang="en-US" dirty="0" smtClean="0"/>
              <a:t>You can bring any 2 pieces of identification 	when opening an account.</a:t>
            </a:r>
          </a:p>
          <a:p>
            <a:pPr marL="1262063" lvl="1" indent="-457200" defTabSz="463550" eaLnBrk="1" fontAlgn="auto" hangingPunct="1">
              <a:lnSpc>
                <a:spcPct val="150000"/>
              </a:lnSpc>
              <a:buClrTx/>
              <a:buAutoNum type="alphaLcPeriod"/>
            </a:pPr>
            <a:r>
              <a:rPr lang="en-US" dirty="0" smtClean="0"/>
              <a:t>Canadian driver’s license.</a:t>
            </a:r>
          </a:p>
          <a:p>
            <a:pPr marL="1262063" lvl="1" indent="-457200" defTabSz="463550" eaLnBrk="1" fontAlgn="auto" hangingPunct="1">
              <a:lnSpc>
                <a:spcPct val="150000"/>
              </a:lnSpc>
              <a:buClrTx/>
              <a:buAutoNum type="alphaLcPeriod"/>
            </a:pPr>
            <a:r>
              <a:rPr lang="en-US" dirty="0" smtClean="0"/>
              <a:t>Current Canadian passport.</a:t>
            </a:r>
          </a:p>
          <a:p>
            <a:pPr marL="1262063" lvl="1" indent="-457200" defTabSz="463550" eaLnBrk="1" fontAlgn="auto" hangingPunct="1">
              <a:lnSpc>
                <a:spcPct val="150000"/>
              </a:lnSpc>
              <a:buClrTx/>
              <a:buAutoNum type="alphaLcPeriod"/>
            </a:pPr>
            <a:r>
              <a:rPr lang="en-US" dirty="0" smtClean="0"/>
              <a:t>Birth certificate issued in Canada.</a:t>
            </a:r>
          </a:p>
          <a:p>
            <a:pPr marL="1262063" lvl="1" indent="-457200" defTabSz="463550" eaLnBrk="1" fontAlgn="auto" hangingPunct="1">
              <a:lnSpc>
                <a:spcPct val="150000"/>
              </a:lnSpc>
              <a:buClrTx/>
              <a:buAutoNum type="alphaLcPeriod"/>
            </a:pPr>
            <a:r>
              <a:rPr lang="en-US" dirty="0" smtClean="0"/>
              <a:t>Social Insurance Number (SIN).</a:t>
            </a:r>
          </a:p>
          <a:p>
            <a:pPr marL="1262063" lvl="1" indent="-457200" defTabSz="463550" eaLnBrk="1" fontAlgn="auto" hangingPunct="1">
              <a:lnSpc>
                <a:spcPct val="150000"/>
              </a:lnSpc>
              <a:buClrTx/>
              <a:buAutoNum type="alphaLcPeriod"/>
            </a:pPr>
            <a:r>
              <a:rPr lang="en-US" dirty="0" smtClean="0"/>
              <a:t>Old Age security card with your             SIN on it.</a:t>
            </a:r>
          </a:p>
          <a:p>
            <a:pPr marL="1262063" lvl="1" indent="-457200" defTabSz="463550" eaLnBrk="1" fontAlgn="auto" hangingPunct="1">
              <a:lnSpc>
                <a:spcPct val="150000"/>
              </a:lnSpc>
              <a:buClrTx/>
              <a:buAutoNum type="alphaLcPeriod"/>
            </a:pPr>
            <a:endParaRPr lang="en-US" dirty="0" smtClean="0"/>
          </a:p>
          <a:p>
            <a:pPr lvl="1" indent="0" defTabSz="463550" eaLnBrk="1" fontAlgn="auto" hangingPunct="1">
              <a:lnSpc>
                <a:spcPct val="150000"/>
              </a:lnSpc>
              <a:buClrTx/>
              <a:buNone/>
            </a:pPr>
            <a:endParaRPr lang="en-US" dirty="0" smtClean="0"/>
          </a:p>
          <a:p>
            <a:pPr lvl="0" indent="463550" defTabSz="463550" eaLnBrk="1" fontAlgn="auto" hangingPunct="1">
              <a:lnSpc>
                <a:spcPct val="150000"/>
              </a:lnSpc>
              <a:spcAft>
                <a:spcPts val="0"/>
              </a:spcAft>
              <a:buClrTx/>
            </a:pPr>
            <a:endParaRPr lang="en-US" dirty="0"/>
          </a:p>
        </p:txBody>
      </p:sp>
      <p:pic>
        <p:nvPicPr>
          <p:cNvPr id="1026" name="Picture 2" descr="C:\Users\Leah\AppData\Local\Microsoft\Windows\Temporary Internet Files\Content.IE5\W3X6NFDD\MC90008922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9382" y="5105400"/>
            <a:ext cx="1848002" cy="164957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2"/>
          <p:cNvSpPr txBox="1">
            <a:spLocks noChangeArrowheads="1"/>
          </p:cNvSpPr>
          <p:nvPr/>
        </p:nvSpPr>
        <p:spPr bwMode="auto">
          <a:xfrm>
            <a:off x="466725" y="4867275"/>
            <a:ext cx="720725" cy="2921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CA" altLang="en-US" sz="1200" b="0" i="0" u="none" strike="noStrike" cap="none" normalizeH="0" baseline="0" smtClean="0">
                <a:ln>
                  <a:noFill/>
                </a:ln>
                <a:solidFill>
                  <a:schemeClr val="tx1"/>
                </a:solidFill>
                <a:effectLst/>
                <a:latin typeface="Cambria" pitchFamily="18" charset="0"/>
                <a:cs typeface="Arial" pitchFamily="34" charset="0"/>
              </a:rPr>
              <a:t>Slide 19</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254863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p:txBody>
          <a:bodyPr/>
          <a:lstStyle/>
          <a:p>
            <a:pPr lvl="0" indent="463550" defTabSz="463550" eaLnBrk="1" fontAlgn="auto" hangingPunct="1">
              <a:lnSpc>
                <a:spcPct val="150000"/>
              </a:lnSpc>
              <a:spcAft>
                <a:spcPts val="0"/>
              </a:spcAft>
              <a:buClrTx/>
            </a:pPr>
            <a:r>
              <a:rPr lang="en-US" dirty="0" smtClean="0"/>
              <a:t>You can bring any 2 pieces of identification 	when opening an account.</a:t>
            </a:r>
          </a:p>
          <a:p>
            <a:pPr marL="1262063" lvl="1" indent="-457200" defTabSz="463550" eaLnBrk="1" fontAlgn="auto" hangingPunct="1">
              <a:lnSpc>
                <a:spcPct val="150000"/>
              </a:lnSpc>
              <a:buClrTx/>
              <a:buAutoNum type="alphaLcPeriod" startAt="6"/>
            </a:pPr>
            <a:r>
              <a:rPr lang="en-US" dirty="0" smtClean="0"/>
              <a:t>Certificate of Indian Status.</a:t>
            </a:r>
          </a:p>
          <a:p>
            <a:pPr marL="1262063" lvl="1" indent="-457200" defTabSz="463550" eaLnBrk="1" fontAlgn="auto" hangingPunct="1">
              <a:lnSpc>
                <a:spcPct val="150000"/>
              </a:lnSpc>
              <a:buClrTx/>
              <a:buAutoNum type="alphaLcPeriod" startAt="6"/>
            </a:pPr>
            <a:r>
              <a:rPr lang="en-US" dirty="0"/>
              <a:t>H</a:t>
            </a:r>
            <a:r>
              <a:rPr lang="en-US" dirty="0" smtClean="0"/>
              <a:t>ealth Cards if allowed by Province or Territory.</a:t>
            </a:r>
          </a:p>
          <a:p>
            <a:pPr marL="1262063" lvl="1" indent="-457200" defTabSz="463550" eaLnBrk="1" fontAlgn="auto" hangingPunct="1">
              <a:lnSpc>
                <a:spcPct val="150000"/>
              </a:lnSpc>
              <a:buClrTx/>
              <a:buAutoNum type="alphaLcPeriod" startAt="6"/>
            </a:pPr>
            <a:r>
              <a:rPr lang="en-US" dirty="0" smtClean="0"/>
              <a:t>Certificate of Canadian Citizenship or Immigration Canada forms IMM         1000, 1442 and 5292.</a:t>
            </a:r>
          </a:p>
          <a:p>
            <a:pPr marL="1262063" lvl="1" indent="-457200" defTabSz="463550" eaLnBrk="1" fontAlgn="auto" hangingPunct="1">
              <a:lnSpc>
                <a:spcPct val="150000"/>
              </a:lnSpc>
              <a:buClrTx/>
              <a:buAutoNum type="alphaLcPeriod" startAt="6"/>
            </a:pPr>
            <a:endParaRPr lang="en-US" dirty="0" smtClean="0"/>
          </a:p>
          <a:p>
            <a:pPr lvl="1" indent="0" defTabSz="463550" eaLnBrk="1" fontAlgn="auto" hangingPunct="1">
              <a:lnSpc>
                <a:spcPct val="150000"/>
              </a:lnSpc>
              <a:buClrTx/>
              <a:buNone/>
            </a:pPr>
            <a:endParaRPr lang="en-US" dirty="0" smtClean="0"/>
          </a:p>
          <a:p>
            <a:pPr lvl="0" indent="463550" defTabSz="463550" eaLnBrk="1" fontAlgn="auto" hangingPunct="1">
              <a:lnSpc>
                <a:spcPct val="150000"/>
              </a:lnSpc>
              <a:spcAft>
                <a:spcPts val="0"/>
              </a:spcAft>
              <a:buClrTx/>
            </a:pPr>
            <a:endParaRPr lang="en-US" dirty="0"/>
          </a:p>
        </p:txBody>
      </p:sp>
      <p:pic>
        <p:nvPicPr>
          <p:cNvPr id="1026" name="Picture 2" descr="C:\Users\Leah\AppData\Local\Microsoft\Windows\Temporary Internet Files\Content.IE5\W3X6NFDD\MC90008922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9382" y="5105400"/>
            <a:ext cx="1848002" cy="164957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2"/>
          <p:cNvSpPr txBox="1">
            <a:spLocks noChangeArrowheads="1"/>
          </p:cNvSpPr>
          <p:nvPr/>
        </p:nvSpPr>
        <p:spPr bwMode="auto">
          <a:xfrm>
            <a:off x="466725" y="4867275"/>
            <a:ext cx="720725" cy="2921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CA" altLang="en-US" sz="1200" b="0" i="0" u="none" strike="noStrike" cap="none" normalizeH="0" baseline="0" smtClean="0">
                <a:ln>
                  <a:noFill/>
                </a:ln>
                <a:solidFill>
                  <a:schemeClr val="tx1"/>
                </a:solidFill>
                <a:effectLst/>
                <a:latin typeface="Cambria" pitchFamily="18" charset="0"/>
                <a:cs typeface="Arial" pitchFamily="34" charset="0"/>
              </a:rPr>
              <a:t>Slide 19</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7760644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p:txBody>
          <a:bodyPr/>
          <a:lstStyle/>
          <a:p>
            <a:pPr lvl="0" indent="463550" defTabSz="463550" eaLnBrk="1" fontAlgn="auto" hangingPunct="1">
              <a:lnSpc>
                <a:spcPct val="150000"/>
              </a:lnSpc>
              <a:spcAft>
                <a:spcPts val="0"/>
              </a:spcAft>
              <a:buClrTx/>
            </a:pPr>
            <a:r>
              <a:rPr lang="en-US" dirty="0" smtClean="0"/>
              <a:t>You can bring any 1 of the following pieces of 	identification along with 1 from the previous 	list.</a:t>
            </a:r>
          </a:p>
          <a:p>
            <a:pPr marL="1262063" lvl="1" indent="-457200" defTabSz="463550" eaLnBrk="1" fontAlgn="auto" hangingPunct="1">
              <a:lnSpc>
                <a:spcPct val="150000"/>
              </a:lnSpc>
              <a:buClrTx/>
              <a:buAutoNum type="alphaLcPeriod"/>
            </a:pPr>
            <a:r>
              <a:rPr lang="en-US" dirty="0" smtClean="0"/>
              <a:t>Employee ID card with your picture.</a:t>
            </a:r>
          </a:p>
          <a:p>
            <a:pPr marL="1262063" lvl="1" indent="-457200" defTabSz="463550" eaLnBrk="1" fontAlgn="auto" hangingPunct="1">
              <a:lnSpc>
                <a:spcPct val="150000"/>
              </a:lnSpc>
              <a:buClrTx/>
              <a:buAutoNum type="alphaLcPeriod"/>
            </a:pPr>
            <a:r>
              <a:rPr lang="en-US" dirty="0" smtClean="0"/>
              <a:t>Debit card or bank card with your name and signature.</a:t>
            </a:r>
          </a:p>
          <a:p>
            <a:pPr marL="1262063" lvl="1" indent="-457200" defTabSz="463550" eaLnBrk="1" fontAlgn="auto" hangingPunct="1">
              <a:lnSpc>
                <a:spcPct val="150000"/>
              </a:lnSpc>
              <a:buClrTx/>
              <a:buAutoNum type="alphaLcPeriod"/>
            </a:pPr>
            <a:r>
              <a:rPr lang="en-US" dirty="0" smtClean="0"/>
              <a:t>Canadian credit card with your name and signature.</a:t>
            </a:r>
          </a:p>
          <a:p>
            <a:pPr lvl="1" indent="0" defTabSz="463550" eaLnBrk="1" fontAlgn="auto" hangingPunct="1">
              <a:lnSpc>
                <a:spcPct val="150000"/>
              </a:lnSpc>
              <a:buClrTx/>
              <a:buNone/>
            </a:pPr>
            <a:endParaRPr lang="en-US" dirty="0" smtClean="0"/>
          </a:p>
          <a:p>
            <a:pPr lvl="0" indent="463550" defTabSz="463550" eaLnBrk="1" fontAlgn="auto" hangingPunct="1">
              <a:lnSpc>
                <a:spcPct val="150000"/>
              </a:lnSpc>
              <a:spcAft>
                <a:spcPts val="0"/>
              </a:spcAft>
              <a:buClrTx/>
            </a:pPr>
            <a:endParaRPr lang="en-US" dirty="0"/>
          </a:p>
        </p:txBody>
      </p:sp>
      <p:pic>
        <p:nvPicPr>
          <p:cNvPr id="1026" name="Picture 2" descr="C:\Users\Leah\AppData\Local\Microsoft\Windows\Temporary Internet Files\Content.IE5\W3X6NFDD\MC90008922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9382" y="5181600"/>
            <a:ext cx="1848002" cy="1573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32845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p:txBody>
          <a:bodyPr/>
          <a:lstStyle/>
          <a:p>
            <a:pPr lvl="0" indent="463550" defTabSz="463550" eaLnBrk="1" fontAlgn="auto" hangingPunct="1">
              <a:lnSpc>
                <a:spcPct val="150000"/>
              </a:lnSpc>
              <a:spcAft>
                <a:spcPts val="0"/>
              </a:spcAft>
              <a:buClrTx/>
            </a:pPr>
            <a:r>
              <a:rPr lang="en-US" dirty="0" smtClean="0"/>
              <a:t>You can bring any 1 of the following pieces of 	identification along with 1 from the previous 	list.</a:t>
            </a:r>
          </a:p>
          <a:p>
            <a:pPr marL="1262063" lvl="1" indent="-457200" defTabSz="463550" eaLnBrk="1" fontAlgn="auto" hangingPunct="1">
              <a:lnSpc>
                <a:spcPct val="150000"/>
              </a:lnSpc>
              <a:buClrTx/>
              <a:buAutoNum type="alphaLcPeriod" startAt="4"/>
            </a:pPr>
            <a:r>
              <a:rPr lang="en-US" dirty="0" smtClean="0"/>
              <a:t>Client card from the Canadian National Institute for the Blind(</a:t>
            </a:r>
            <a:r>
              <a:rPr lang="en-US" dirty="0" err="1" smtClean="0"/>
              <a:t>CNIB</a:t>
            </a:r>
            <a:r>
              <a:rPr lang="en-US" dirty="0" smtClean="0"/>
              <a:t>) with your name, picture and signature on it.</a:t>
            </a:r>
          </a:p>
          <a:p>
            <a:pPr marL="1262063" lvl="1" indent="-457200" defTabSz="463550" eaLnBrk="1" fontAlgn="auto" hangingPunct="1">
              <a:lnSpc>
                <a:spcPct val="150000"/>
              </a:lnSpc>
              <a:buClrTx/>
              <a:buAutoNum type="alphaLcPeriod" startAt="4"/>
            </a:pPr>
            <a:r>
              <a:rPr lang="en-US" dirty="0" smtClean="0"/>
              <a:t>Current foreign passport.</a:t>
            </a:r>
          </a:p>
          <a:p>
            <a:pPr marL="1262063" lvl="1" indent="-457200" defTabSz="463550" eaLnBrk="1" fontAlgn="auto" hangingPunct="1">
              <a:lnSpc>
                <a:spcPct val="150000"/>
              </a:lnSpc>
              <a:buClrTx/>
              <a:buAutoNum type="alphaLcPeriod" startAt="4"/>
            </a:pPr>
            <a:endParaRPr lang="en-US" dirty="0" smtClean="0"/>
          </a:p>
          <a:p>
            <a:pPr lvl="0" indent="463550" defTabSz="463550" eaLnBrk="1" fontAlgn="auto" hangingPunct="1">
              <a:lnSpc>
                <a:spcPct val="150000"/>
              </a:lnSpc>
              <a:spcAft>
                <a:spcPts val="0"/>
              </a:spcAft>
              <a:buClrTx/>
            </a:pPr>
            <a:endParaRPr lang="en-US" dirty="0"/>
          </a:p>
        </p:txBody>
      </p:sp>
      <p:pic>
        <p:nvPicPr>
          <p:cNvPr id="1026" name="Picture 2" descr="C:\Users\Leah\AppData\Local\Microsoft\Windows\Temporary Internet Files\Content.IE5\W3X6NFDD\MC90008922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9382" y="5181600"/>
            <a:ext cx="1848002" cy="1573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252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p:txBody>
          <a:bodyPr/>
          <a:lstStyle/>
          <a:p>
            <a:pPr lvl="0" indent="463550" defTabSz="463550" eaLnBrk="1" fontAlgn="auto" hangingPunct="1">
              <a:lnSpc>
                <a:spcPct val="150000"/>
              </a:lnSpc>
              <a:spcAft>
                <a:spcPts val="0"/>
              </a:spcAft>
              <a:buClrTx/>
            </a:pPr>
            <a:r>
              <a:rPr lang="en-US" dirty="0" smtClean="0"/>
              <a:t>If you don’t have 2 pieces of identification 	(ID) but someone from the bank knows you, 	you can show 1 piece of ID and have the bank 	person confirm you are who you say you are.</a:t>
            </a:r>
          </a:p>
          <a:p>
            <a:pPr marL="1262063" lvl="1" indent="-457200" defTabSz="463550" eaLnBrk="1" fontAlgn="auto" hangingPunct="1">
              <a:lnSpc>
                <a:spcPct val="150000"/>
              </a:lnSpc>
              <a:buClrTx/>
              <a:buAutoNum type="alphaLcPeriod" startAt="4"/>
            </a:pPr>
            <a:endParaRPr lang="en-US" dirty="0" smtClean="0"/>
          </a:p>
          <a:p>
            <a:pPr lvl="0" indent="463550" defTabSz="463550" eaLnBrk="1" fontAlgn="auto" hangingPunct="1">
              <a:lnSpc>
                <a:spcPct val="150000"/>
              </a:lnSpc>
              <a:spcAft>
                <a:spcPts val="0"/>
              </a:spcAft>
              <a:buClrTx/>
            </a:pPr>
            <a:endParaRPr lang="en-US" dirty="0"/>
          </a:p>
        </p:txBody>
      </p:sp>
      <p:pic>
        <p:nvPicPr>
          <p:cNvPr id="1026" name="Picture 2" descr="C:\Users\Leah\AppData\Local\Microsoft\Windows\Temporary Internet Files\Content.IE5\W3X6NFDD\MC90008922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9382" y="5181600"/>
            <a:ext cx="1848002" cy="1573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8163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4. How to Open a Bank Account</a:t>
            </a:r>
            <a:endParaRPr lang="en-US" b="1" dirty="0">
              <a:solidFill>
                <a:schemeClr val="tx1"/>
              </a:solidFill>
            </a:endParaRPr>
          </a:p>
        </p:txBody>
      </p:sp>
      <p:sp>
        <p:nvSpPr>
          <p:cNvPr id="3" name="Content Placeholder 2"/>
          <p:cNvSpPr>
            <a:spLocks noGrp="1"/>
          </p:cNvSpPr>
          <p:nvPr>
            <p:ph idx="1"/>
          </p:nvPr>
        </p:nvSpPr>
        <p:spPr/>
        <p:txBody>
          <a:bodyPr/>
          <a:lstStyle/>
          <a:p>
            <a:pPr lvl="0" defTabSz="463550" eaLnBrk="1" fontAlgn="auto" hangingPunct="1">
              <a:lnSpc>
                <a:spcPct val="150000"/>
              </a:lnSpc>
              <a:spcAft>
                <a:spcPts val="0"/>
              </a:spcAft>
              <a:buClrTx/>
            </a:pPr>
            <a:r>
              <a:rPr lang="en-US" dirty="0" smtClean="0"/>
              <a:t>Ontario Photo Card</a:t>
            </a:r>
          </a:p>
          <a:p>
            <a:pPr lvl="0" defTabSz="463550" eaLnBrk="1" fontAlgn="auto" hangingPunct="1">
              <a:lnSpc>
                <a:spcPct val="150000"/>
              </a:lnSpc>
              <a:spcAft>
                <a:spcPts val="0"/>
              </a:spcAft>
              <a:buClrTx/>
            </a:pPr>
            <a:r>
              <a:rPr lang="en-US" dirty="0" smtClean="0">
                <a:hlinkClick r:id="rId3"/>
              </a:rPr>
              <a:t>http://www.ontario.ca/government/ontario-photo-card</a:t>
            </a:r>
            <a:r>
              <a:rPr lang="en-US" dirty="0" smtClean="0"/>
              <a:t>  </a:t>
            </a:r>
          </a:p>
          <a:p>
            <a:pPr lvl="0" indent="463550" defTabSz="463550" eaLnBrk="1" fontAlgn="auto" hangingPunct="1">
              <a:lnSpc>
                <a:spcPct val="150000"/>
              </a:lnSpc>
              <a:spcAft>
                <a:spcPts val="0"/>
              </a:spcAft>
              <a:buClrTx/>
            </a:pPr>
            <a:endParaRPr lang="en-US" dirty="0"/>
          </a:p>
        </p:txBody>
      </p:sp>
      <p:pic>
        <p:nvPicPr>
          <p:cNvPr id="1026" name="Picture 2" descr="C:\Users\Leah\AppData\Local\Microsoft\Windows\Temporary Internet Files\Content.IE5\W3X6NFDD\MC90008922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59382" y="5181600"/>
            <a:ext cx="1848002" cy="1573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087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sz="3200" b="1" kern="1200" dirty="0" smtClean="0">
                <a:solidFill>
                  <a:schemeClr val="tx1"/>
                </a:solidFill>
              </a:rPr>
              <a:t>5. Making Your Money Work for You</a:t>
            </a:r>
            <a:endParaRPr lang="en-US" sz="3200" b="1" dirty="0">
              <a:solidFill>
                <a:schemeClr val="tx1"/>
              </a:solidFill>
            </a:endParaRPr>
          </a:p>
        </p:txBody>
      </p:sp>
      <p:sp>
        <p:nvSpPr>
          <p:cNvPr id="4" name="Content Placeholder 3"/>
          <p:cNvSpPr>
            <a:spLocks noGrp="1"/>
          </p:cNvSpPr>
          <p:nvPr>
            <p:ph idx="1"/>
          </p:nvPr>
        </p:nvSpPr>
        <p:spPr/>
        <p:txBody>
          <a:bodyPr/>
          <a:lstStyle/>
          <a:p>
            <a:pPr marL="449263">
              <a:lnSpc>
                <a:spcPct val="150000"/>
              </a:lnSpc>
            </a:pPr>
            <a:r>
              <a:rPr lang="en-US" dirty="0" smtClean="0"/>
              <a:t>In this section you will get information about how you can make your money work for you.</a:t>
            </a:r>
          </a:p>
          <a:p>
            <a:pPr marL="449263">
              <a:lnSpc>
                <a:spcPct val="150000"/>
              </a:lnSpc>
            </a:pPr>
            <a:endParaRPr lang="en-US" dirty="0"/>
          </a:p>
          <a:p>
            <a:pPr marL="449263">
              <a:lnSpc>
                <a:spcPct val="150000"/>
              </a:lnSpc>
            </a:pPr>
            <a:r>
              <a:rPr lang="en-US" dirty="0" smtClean="0"/>
              <a:t>Even setting aside a small amount can help you in the future.</a:t>
            </a:r>
            <a:endParaRPr lang="en-US" dirty="0"/>
          </a:p>
        </p:txBody>
      </p:sp>
      <p:pic>
        <p:nvPicPr>
          <p:cNvPr id="1027" name="Picture 3" descr="C:\Users\Leah\AppData\Local\Microsoft\Windows\Temporary Internet Files\Content.IE5\2INA02J9\MP90044221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57900" y="4800600"/>
            <a:ext cx="30861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60125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sz="3200" b="1" kern="1200" dirty="0" smtClean="0">
                <a:solidFill>
                  <a:schemeClr val="tx1"/>
                </a:solidFill>
              </a:rPr>
              <a:t>5. Making Your Money Work for You</a:t>
            </a:r>
            <a:endParaRPr lang="en-US" sz="3200" b="1" dirty="0">
              <a:solidFill>
                <a:schemeClr val="tx1"/>
              </a:solidFill>
            </a:endParaRPr>
          </a:p>
        </p:txBody>
      </p:sp>
      <p:sp>
        <p:nvSpPr>
          <p:cNvPr id="4" name="Content Placeholder 3"/>
          <p:cNvSpPr>
            <a:spLocks noGrp="1"/>
          </p:cNvSpPr>
          <p:nvPr>
            <p:ph idx="1"/>
          </p:nvPr>
        </p:nvSpPr>
        <p:spPr/>
        <p:txBody>
          <a:bodyPr/>
          <a:lstStyle/>
          <a:p>
            <a:pPr indent="449263">
              <a:lnSpc>
                <a:spcPct val="150000"/>
              </a:lnSpc>
            </a:pPr>
            <a:r>
              <a:rPr lang="en-US" dirty="0" smtClean="0"/>
              <a:t>Compound Interest</a:t>
            </a:r>
          </a:p>
          <a:p>
            <a:pPr>
              <a:lnSpc>
                <a:spcPct val="150000"/>
              </a:lnSpc>
            </a:pPr>
            <a:r>
              <a:rPr lang="en-US" dirty="0"/>
              <a:t>	</a:t>
            </a:r>
            <a:r>
              <a:rPr lang="en-US" dirty="0" smtClean="0"/>
              <a:t>This is interest added to the amount of 	money in your investment.</a:t>
            </a:r>
          </a:p>
          <a:p>
            <a:pPr>
              <a:lnSpc>
                <a:spcPct val="150000"/>
              </a:lnSpc>
            </a:pPr>
            <a:endParaRPr lang="en-US" sz="1000" dirty="0"/>
          </a:p>
          <a:p>
            <a:pPr indent="449263">
              <a:lnSpc>
                <a:spcPct val="150000"/>
              </a:lnSpc>
            </a:pPr>
            <a:r>
              <a:rPr lang="en-US" dirty="0" smtClean="0"/>
              <a:t>For example</a:t>
            </a:r>
          </a:p>
          <a:p>
            <a:pPr>
              <a:lnSpc>
                <a:spcPct val="150000"/>
              </a:lnSpc>
            </a:pPr>
            <a:r>
              <a:rPr lang="en-US" dirty="0"/>
              <a:t>	</a:t>
            </a:r>
            <a:r>
              <a:rPr lang="en-US" dirty="0" smtClean="0"/>
              <a:t>If you started with $100 and earned $5 the 	first year in interest, the next year interest 	would be on the $105 you now have.</a:t>
            </a:r>
            <a:endParaRPr lang="en-US" dirty="0"/>
          </a:p>
        </p:txBody>
      </p:sp>
    </p:spTree>
    <p:extLst>
      <p:ext uri="{BB962C8B-B14F-4D97-AF65-F5344CB8AC3E}">
        <p14:creationId xmlns:p14="http://schemas.microsoft.com/office/powerpoint/2010/main" val="2209438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1. Overview – Breaking The Myths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endParaRPr lang="en-US" kern="1200" dirty="0" smtClean="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If you are struggling with your finances it is better to speak to someone than to pretend there are no issues.</a:t>
            </a: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38991102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sz="3200" b="1" kern="1200" dirty="0" smtClean="0">
                <a:solidFill>
                  <a:schemeClr val="tx1"/>
                </a:solidFill>
              </a:rPr>
              <a:t>5. Making Your Money Work for You</a:t>
            </a:r>
            <a:endParaRPr lang="en-US" sz="3200" b="1" dirty="0">
              <a:solidFill>
                <a:schemeClr val="tx1"/>
              </a:solidFill>
            </a:endParaRPr>
          </a:p>
        </p:txBody>
      </p:sp>
      <p:sp>
        <p:nvSpPr>
          <p:cNvPr id="4" name="Content Placeholder 3"/>
          <p:cNvSpPr>
            <a:spLocks noGrp="1"/>
          </p:cNvSpPr>
          <p:nvPr>
            <p:ph idx="1"/>
          </p:nvPr>
        </p:nvSpPr>
        <p:spPr/>
        <p:txBody>
          <a:bodyPr/>
          <a:lstStyle/>
          <a:p>
            <a:pPr indent="465138"/>
            <a:r>
              <a:rPr lang="en-US" dirty="0" smtClean="0"/>
              <a:t>Interest Calculator </a:t>
            </a:r>
          </a:p>
          <a:p>
            <a:pPr marL="465138"/>
            <a:r>
              <a:rPr lang="en-US" dirty="0">
                <a:hlinkClick r:id="rId3"/>
              </a:rPr>
              <a:t>http://</a:t>
            </a:r>
            <a:r>
              <a:rPr lang="en-US" dirty="0" smtClean="0">
                <a:hlinkClick r:id="rId3"/>
              </a:rPr>
              <a:t>www.getsmarteraboutmoney.ca/tools-and-calculators/compound-interest-calculator/computing-interest-calculator.aspx</a:t>
            </a:r>
            <a:r>
              <a:rPr lang="en-US" dirty="0" smtClean="0"/>
              <a:t> </a:t>
            </a:r>
            <a:endParaRPr lang="en-US" dirty="0"/>
          </a:p>
          <a:p>
            <a:pPr indent="465138"/>
            <a:endParaRPr lang="en-US" dirty="0" smtClean="0"/>
          </a:p>
          <a:p>
            <a:endParaRPr lang="en-US" dirty="0"/>
          </a:p>
        </p:txBody>
      </p:sp>
    </p:spTree>
    <p:extLst>
      <p:ext uri="{BB962C8B-B14F-4D97-AF65-F5344CB8AC3E}">
        <p14:creationId xmlns:p14="http://schemas.microsoft.com/office/powerpoint/2010/main" val="3928494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sz="3200" b="1" kern="1200" dirty="0" smtClean="0">
                <a:solidFill>
                  <a:schemeClr val="tx1"/>
                </a:solidFill>
              </a:rPr>
              <a:t>5. Making Your Money Work for You</a:t>
            </a:r>
            <a:endParaRPr lang="en-US" sz="3200" b="1" dirty="0">
              <a:solidFill>
                <a:schemeClr val="tx1"/>
              </a:solidFill>
            </a:endParaRPr>
          </a:p>
        </p:txBody>
      </p:sp>
      <p:sp>
        <p:nvSpPr>
          <p:cNvPr id="4" name="Content Placeholder 3"/>
          <p:cNvSpPr>
            <a:spLocks noGrp="1"/>
          </p:cNvSpPr>
          <p:nvPr>
            <p:ph idx="1"/>
          </p:nvPr>
        </p:nvSpPr>
        <p:spPr/>
        <p:txBody>
          <a:bodyPr/>
          <a:lstStyle/>
          <a:p>
            <a:pPr indent="449263">
              <a:lnSpc>
                <a:spcPct val="130000"/>
              </a:lnSpc>
            </a:pPr>
            <a:r>
              <a:rPr lang="en-US" dirty="0" smtClean="0"/>
              <a:t>Invest Early</a:t>
            </a:r>
          </a:p>
          <a:p>
            <a:pPr>
              <a:lnSpc>
                <a:spcPct val="130000"/>
              </a:lnSpc>
            </a:pPr>
            <a:r>
              <a:rPr lang="en-US" dirty="0"/>
              <a:t>	</a:t>
            </a:r>
            <a:r>
              <a:rPr lang="en-US" dirty="0" smtClean="0"/>
              <a:t>By investing early, even a small amount, 	you can make money.</a:t>
            </a:r>
          </a:p>
          <a:p>
            <a:pPr>
              <a:lnSpc>
                <a:spcPct val="130000"/>
              </a:lnSpc>
            </a:pPr>
            <a:r>
              <a:rPr lang="en-US" dirty="0" smtClean="0"/>
              <a:t>	You can double your money if you invest 	it long enough.</a:t>
            </a:r>
          </a:p>
          <a:p>
            <a:pPr indent="449263">
              <a:lnSpc>
                <a:spcPct val="130000"/>
              </a:lnSpc>
            </a:pPr>
            <a:r>
              <a:rPr lang="en-US" dirty="0" smtClean="0"/>
              <a:t>Rule 72</a:t>
            </a:r>
          </a:p>
          <a:p>
            <a:pPr>
              <a:lnSpc>
                <a:spcPct val="130000"/>
              </a:lnSpc>
            </a:pPr>
            <a:r>
              <a:rPr lang="en-US" dirty="0"/>
              <a:t>	</a:t>
            </a:r>
            <a:r>
              <a:rPr lang="en-US" dirty="0" smtClean="0"/>
              <a:t>This is a formula used to figure out how 	long it will take to double your 	investment.</a:t>
            </a:r>
            <a:endParaRPr lang="en-US" dirty="0"/>
          </a:p>
        </p:txBody>
      </p:sp>
    </p:spTree>
    <p:extLst>
      <p:ext uri="{BB962C8B-B14F-4D97-AF65-F5344CB8AC3E}">
        <p14:creationId xmlns:p14="http://schemas.microsoft.com/office/powerpoint/2010/main" val="1901457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sz="3200" b="1" kern="1200" dirty="0" smtClean="0">
                <a:solidFill>
                  <a:schemeClr val="tx1"/>
                </a:solidFill>
              </a:rPr>
              <a:t>5. Making Your Money Work for You</a:t>
            </a:r>
            <a:endParaRPr lang="en-US" sz="3200" b="1" dirty="0">
              <a:solidFill>
                <a:schemeClr val="tx1"/>
              </a:solidFill>
            </a:endParaRPr>
          </a:p>
        </p:txBody>
      </p:sp>
      <p:sp>
        <p:nvSpPr>
          <p:cNvPr id="4" name="Content Placeholder 3"/>
          <p:cNvSpPr>
            <a:spLocks noGrp="1"/>
          </p:cNvSpPr>
          <p:nvPr>
            <p:ph idx="1"/>
          </p:nvPr>
        </p:nvSpPr>
        <p:spPr/>
        <p:txBody>
          <a:bodyPr/>
          <a:lstStyle/>
          <a:p>
            <a:pPr marL="449263"/>
            <a:r>
              <a:rPr lang="en-US" b="1" dirty="0" smtClean="0"/>
              <a:t>Rule 72</a:t>
            </a:r>
          </a:p>
          <a:p>
            <a:pPr marL="449263">
              <a:lnSpc>
                <a:spcPct val="150000"/>
              </a:lnSpc>
            </a:pPr>
            <a:r>
              <a:rPr lang="en-US" dirty="0" smtClean="0"/>
              <a:t>3% interest would take 24 years to double your money.  (72 divided by 3)</a:t>
            </a:r>
          </a:p>
          <a:p>
            <a:pPr marL="449263">
              <a:lnSpc>
                <a:spcPct val="150000"/>
              </a:lnSpc>
            </a:pPr>
            <a:r>
              <a:rPr lang="en-US" dirty="0" smtClean="0"/>
              <a:t>4% interest would take 18 years.</a:t>
            </a:r>
          </a:p>
          <a:p>
            <a:pPr>
              <a:lnSpc>
                <a:spcPct val="150000"/>
              </a:lnSpc>
            </a:pPr>
            <a:r>
              <a:rPr lang="en-US" dirty="0" smtClean="0"/>
              <a:t>	So if you invested $500 and had a 4% 	interest rate, it would be worth $1000 in 	18 years.</a:t>
            </a:r>
            <a:endParaRPr lang="en-US" dirty="0"/>
          </a:p>
        </p:txBody>
      </p:sp>
    </p:spTree>
    <p:extLst>
      <p:ext uri="{BB962C8B-B14F-4D97-AF65-F5344CB8AC3E}">
        <p14:creationId xmlns:p14="http://schemas.microsoft.com/office/powerpoint/2010/main" val="25500444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770063" indent="-1711325" algn="l"/>
            <a:r>
              <a:rPr lang="en-US" b="1" dirty="0">
                <a:solidFill>
                  <a:schemeClr val="tx1"/>
                </a:solidFill>
              </a:rPr>
              <a:t>6. </a:t>
            </a:r>
            <a:r>
              <a:rPr lang="en-US" b="1" dirty="0" smtClean="0">
                <a:solidFill>
                  <a:schemeClr val="tx1"/>
                </a:solidFill>
              </a:rPr>
              <a:t>Pay Yourself First</a:t>
            </a:r>
            <a:br>
              <a:rPr lang="en-US" b="1" dirty="0" smtClean="0">
                <a:solidFill>
                  <a:schemeClr val="tx1"/>
                </a:solidFill>
              </a:rPr>
            </a:br>
            <a:r>
              <a:rPr lang="en-US" b="1" dirty="0" smtClean="0">
                <a:solidFill>
                  <a:schemeClr val="tx1"/>
                </a:solidFill>
              </a:rPr>
              <a:t>5 reasons to Save</a:t>
            </a:r>
            <a:endParaRPr lang="en-US" sz="3200" b="1" dirty="0">
              <a:solidFill>
                <a:schemeClr val="tx1"/>
              </a:solidFill>
            </a:endParaRPr>
          </a:p>
        </p:txBody>
      </p:sp>
      <p:sp>
        <p:nvSpPr>
          <p:cNvPr id="3" name="Content Placeholder 2"/>
          <p:cNvSpPr>
            <a:spLocks noGrp="1"/>
          </p:cNvSpPr>
          <p:nvPr>
            <p:ph idx="1"/>
          </p:nvPr>
        </p:nvSpPr>
        <p:spPr/>
        <p:txBody>
          <a:bodyPr/>
          <a:lstStyle/>
          <a:p>
            <a:pPr marL="920750" indent="-457200">
              <a:lnSpc>
                <a:spcPct val="150000"/>
              </a:lnSpc>
              <a:spcBef>
                <a:spcPts val="0"/>
              </a:spcBef>
              <a:spcAft>
                <a:spcPts val="0"/>
              </a:spcAft>
              <a:buClrTx/>
              <a:buAutoNum type="arabicPeriod"/>
            </a:pPr>
            <a:r>
              <a:rPr lang="en-US" dirty="0" smtClean="0"/>
              <a:t>You will be able to deal with unexpected expenses better.</a:t>
            </a:r>
          </a:p>
          <a:p>
            <a:pPr marL="920750" indent="-457200">
              <a:lnSpc>
                <a:spcPct val="150000"/>
              </a:lnSpc>
              <a:spcBef>
                <a:spcPts val="0"/>
              </a:spcBef>
              <a:spcAft>
                <a:spcPts val="0"/>
              </a:spcAft>
              <a:buClrTx/>
              <a:buAutoNum type="arabicPeriod"/>
            </a:pPr>
            <a:r>
              <a:rPr lang="en-US" dirty="0" smtClean="0"/>
              <a:t>You will have more choices.</a:t>
            </a:r>
          </a:p>
          <a:p>
            <a:pPr marL="920750" indent="-457200">
              <a:lnSpc>
                <a:spcPct val="150000"/>
              </a:lnSpc>
              <a:spcBef>
                <a:spcPts val="0"/>
              </a:spcBef>
              <a:spcAft>
                <a:spcPts val="0"/>
              </a:spcAft>
              <a:buClrTx/>
              <a:buAutoNum type="arabicPeriod"/>
            </a:pPr>
            <a:r>
              <a:rPr lang="en-US" dirty="0" smtClean="0"/>
              <a:t>You will be able to reach shorter term goals faster.</a:t>
            </a:r>
          </a:p>
          <a:p>
            <a:pPr marL="920750" indent="-457200">
              <a:lnSpc>
                <a:spcPct val="150000"/>
              </a:lnSpc>
              <a:spcBef>
                <a:spcPts val="0"/>
              </a:spcBef>
              <a:spcAft>
                <a:spcPts val="0"/>
              </a:spcAft>
              <a:buClrTx/>
              <a:buAutoNum type="arabicPeriod"/>
            </a:pPr>
            <a:r>
              <a:rPr lang="en-US" dirty="0" smtClean="0"/>
              <a:t>You will be more likely to reach your long term goals.</a:t>
            </a:r>
          </a:p>
          <a:p>
            <a:pPr marL="920750" indent="-457200">
              <a:lnSpc>
                <a:spcPct val="150000"/>
              </a:lnSpc>
              <a:spcBef>
                <a:spcPts val="0"/>
              </a:spcBef>
              <a:spcAft>
                <a:spcPts val="0"/>
              </a:spcAft>
              <a:buClrTx/>
              <a:buAutoNum type="arabicPeriod"/>
            </a:pPr>
            <a:r>
              <a:rPr lang="en-US" dirty="0" smtClean="0"/>
              <a:t>You will be in a better position to help those you love.</a:t>
            </a:r>
          </a:p>
          <a:p>
            <a:pPr marL="920750" indent="-457200">
              <a:lnSpc>
                <a:spcPct val="150000"/>
              </a:lnSpc>
              <a:buAutoNum type="arabicPeriod"/>
            </a:pPr>
            <a:endParaRPr lang="en-US" b="1" dirty="0" smtClean="0"/>
          </a:p>
          <a:p>
            <a:endParaRPr lang="en-US" dirty="0"/>
          </a:p>
        </p:txBody>
      </p:sp>
    </p:spTree>
    <p:extLst>
      <p:ext uri="{BB962C8B-B14F-4D97-AF65-F5344CB8AC3E}">
        <p14:creationId xmlns:p14="http://schemas.microsoft.com/office/powerpoint/2010/main" val="4001045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770063" indent="-1711325" algn="l"/>
            <a:r>
              <a:rPr lang="en-US" b="1" dirty="0">
                <a:solidFill>
                  <a:schemeClr val="tx1"/>
                </a:solidFill>
              </a:rPr>
              <a:t>6. </a:t>
            </a:r>
            <a:r>
              <a:rPr lang="en-US" b="1" dirty="0" smtClean="0">
                <a:solidFill>
                  <a:schemeClr val="tx1"/>
                </a:solidFill>
              </a:rPr>
              <a:t>Pay Yourself First</a:t>
            </a:r>
            <a:br>
              <a:rPr lang="en-US" b="1" dirty="0" smtClean="0">
                <a:solidFill>
                  <a:schemeClr val="tx1"/>
                </a:solidFill>
              </a:rPr>
            </a:br>
            <a:r>
              <a:rPr lang="en-US" b="1" dirty="0" smtClean="0">
                <a:solidFill>
                  <a:schemeClr val="tx1"/>
                </a:solidFill>
              </a:rPr>
              <a:t>5 reasons to Save</a:t>
            </a:r>
            <a:endParaRPr lang="en-US" sz="3200" b="1" dirty="0">
              <a:solidFill>
                <a:schemeClr val="tx1"/>
              </a:solidFill>
            </a:endParaRPr>
          </a:p>
        </p:txBody>
      </p:sp>
      <p:sp>
        <p:nvSpPr>
          <p:cNvPr id="3" name="Content Placeholder 2"/>
          <p:cNvSpPr>
            <a:spLocks noGrp="1"/>
          </p:cNvSpPr>
          <p:nvPr>
            <p:ph idx="1"/>
          </p:nvPr>
        </p:nvSpPr>
        <p:spPr/>
        <p:txBody>
          <a:bodyPr/>
          <a:lstStyle/>
          <a:p>
            <a:pPr marL="463550">
              <a:lnSpc>
                <a:spcPct val="150000"/>
              </a:lnSpc>
            </a:pPr>
            <a:r>
              <a:rPr lang="en-US" b="1" dirty="0" smtClean="0"/>
              <a:t>Tip</a:t>
            </a:r>
          </a:p>
          <a:p>
            <a:pPr marL="463550">
              <a:lnSpc>
                <a:spcPct val="150000"/>
              </a:lnSpc>
            </a:pPr>
            <a:r>
              <a:rPr lang="en-US" dirty="0"/>
              <a:t>	</a:t>
            </a:r>
            <a:r>
              <a:rPr lang="en-US" dirty="0" smtClean="0"/>
              <a:t>Start small.  When you are first saving 	don’t worry about how much you can put 	away.</a:t>
            </a:r>
          </a:p>
          <a:p>
            <a:pPr marL="463550">
              <a:lnSpc>
                <a:spcPct val="150000"/>
              </a:lnSpc>
            </a:pPr>
            <a:r>
              <a:rPr lang="en-US" dirty="0" smtClean="0"/>
              <a:t>	The important thing is to get started.</a:t>
            </a:r>
          </a:p>
          <a:p>
            <a:pPr marL="463550">
              <a:lnSpc>
                <a:spcPct val="150000"/>
              </a:lnSpc>
            </a:pPr>
            <a:r>
              <a:rPr lang="en-US" dirty="0" smtClean="0"/>
              <a:t>	You can often achieve your goals without 	making major changes to your lifestyle.</a:t>
            </a:r>
          </a:p>
          <a:p>
            <a:pPr marL="463550">
              <a:lnSpc>
                <a:spcPct val="150000"/>
              </a:lnSpc>
            </a:pPr>
            <a:r>
              <a:rPr lang="en-US" dirty="0"/>
              <a:t>	</a:t>
            </a:r>
            <a:endParaRPr lang="en-US" dirty="0" smtClean="0"/>
          </a:p>
          <a:p>
            <a:endParaRPr lang="en-US" dirty="0"/>
          </a:p>
        </p:txBody>
      </p:sp>
    </p:spTree>
    <p:extLst>
      <p:ext uri="{BB962C8B-B14F-4D97-AF65-F5344CB8AC3E}">
        <p14:creationId xmlns:p14="http://schemas.microsoft.com/office/powerpoint/2010/main" val="14301998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770063" indent="-1711325" algn="l"/>
            <a:r>
              <a:rPr lang="en-US" b="1" dirty="0">
                <a:solidFill>
                  <a:schemeClr val="tx1"/>
                </a:solidFill>
              </a:rPr>
              <a:t>6. </a:t>
            </a:r>
            <a:r>
              <a:rPr lang="en-US" b="1" dirty="0" smtClean="0">
                <a:solidFill>
                  <a:schemeClr val="tx1"/>
                </a:solidFill>
              </a:rPr>
              <a:t>Pay Yourself First</a:t>
            </a:r>
            <a:br>
              <a:rPr lang="en-US" b="1" dirty="0" smtClean="0">
                <a:solidFill>
                  <a:schemeClr val="tx1"/>
                </a:solidFill>
              </a:rPr>
            </a:br>
            <a:r>
              <a:rPr lang="en-US" b="1" dirty="0" smtClean="0">
                <a:solidFill>
                  <a:schemeClr val="tx1"/>
                </a:solidFill>
              </a:rPr>
              <a:t>5 reasons to Save</a:t>
            </a:r>
            <a:endParaRPr lang="en-US" sz="3200" b="1" dirty="0">
              <a:solidFill>
                <a:schemeClr val="tx1"/>
              </a:solidFill>
            </a:endParaRPr>
          </a:p>
        </p:txBody>
      </p:sp>
      <p:sp>
        <p:nvSpPr>
          <p:cNvPr id="3" name="Content Placeholder 2"/>
          <p:cNvSpPr>
            <a:spLocks noGrp="1"/>
          </p:cNvSpPr>
          <p:nvPr>
            <p:ph idx="1"/>
          </p:nvPr>
        </p:nvSpPr>
        <p:spPr/>
        <p:txBody>
          <a:bodyPr/>
          <a:lstStyle/>
          <a:p>
            <a:pPr indent="465138"/>
            <a:endParaRPr lang="en-US" dirty="0" smtClean="0"/>
          </a:p>
          <a:p>
            <a:pPr indent="465138"/>
            <a:r>
              <a:rPr lang="en-US" dirty="0" smtClean="0"/>
              <a:t>Saving Money for an Emergency</a:t>
            </a:r>
          </a:p>
          <a:p>
            <a:pPr indent="465138"/>
            <a:endParaRPr lang="en-US" dirty="0"/>
          </a:p>
          <a:p>
            <a:pPr indent="465138"/>
            <a:endParaRPr lang="en-US" dirty="0" smtClean="0"/>
          </a:p>
          <a:p>
            <a:pPr indent="465138"/>
            <a:endParaRPr lang="en-US" dirty="0"/>
          </a:p>
          <a:p>
            <a:pPr indent="465138"/>
            <a:endParaRPr lang="en-US" sz="1000" dirty="0" smtClean="0"/>
          </a:p>
          <a:p>
            <a:pPr indent="465138"/>
            <a:r>
              <a:rPr lang="en-US" dirty="0" smtClean="0"/>
              <a:t>Why You Should Save and How  </a:t>
            </a:r>
            <a:endParaRPr lang="en-US" dirty="0"/>
          </a:p>
        </p:txBody>
      </p:sp>
      <p:pic>
        <p:nvPicPr>
          <p:cNvPr id="1026" name="Picture 2" descr="C:\Users\edassist\AppData\Local\Microsoft\Windows\Temporary Internet Files\Content.IE5\SH0L0LVV\MC900431621[2].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2362200"/>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edassist\AppData\Local\Microsoft\Windows\Temporary Internet Files\Content.IE5\SH0L0LVV\MC900431621[2].png">
            <a:hlinkClick r:id="rId5"/>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4882771"/>
            <a:ext cx="17145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7711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7</a:t>
            </a:r>
            <a:r>
              <a:rPr lang="en-US" b="1" dirty="0" smtClean="0">
                <a:solidFill>
                  <a:schemeClr val="tx1"/>
                </a:solidFill>
              </a:rPr>
              <a:t>. Mobile Payments and Technology – </a:t>
            </a:r>
            <a:r>
              <a:rPr lang="en-US" sz="2800" b="1" dirty="0" smtClean="0">
                <a:solidFill>
                  <a:schemeClr val="tx1"/>
                </a:solidFill>
              </a:rPr>
              <a:t>Stop, Think, Connect</a:t>
            </a:r>
            <a:endParaRPr lang="en-US" sz="2800" b="1" dirty="0"/>
          </a:p>
        </p:txBody>
      </p:sp>
      <p:sp>
        <p:nvSpPr>
          <p:cNvPr id="3" name="Content Placeholder 2"/>
          <p:cNvSpPr>
            <a:spLocks noGrp="1"/>
          </p:cNvSpPr>
          <p:nvPr>
            <p:ph idx="1"/>
          </p:nvPr>
        </p:nvSpPr>
        <p:spPr/>
        <p:txBody>
          <a:bodyPr/>
          <a:lstStyle/>
          <a:p>
            <a:pPr marL="449263">
              <a:lnSpc>
                <a:spcPct val="150000"/>
              </a:lnSpc>
            </a:pPr>
            <a:r>
              <a:rPr lang="en-US" b="1" dirty="0" err="1" smtClean="0"/>
              <a:t>Interac</a:t>
            </a:r>
            <a:r>
              <a:rPr lang="en-US" b="1" dirty="0" smtClean="0"/>
              <a:t> e –Transfers </a:t>
            </a:r>
            <a:r>
              <a:rPr lang="en-US" dirty="0" smtClean="0"/>
              <a:t>are a fast, secure and convenient way to send money to anyone in Canada using on-line banking.</a:t>
            </a:r>
          </a:p>
          <a:p>
            <a:pPr marL="449263">
              <a:lnSpc>
                <a:spcPct val="150000"/>
              </a:lnSpc>
            </a:pPr>
            <a:r>
              <a:rPr lang="en-US" dirty="0" smtClean="0"/>
              <a:t>You can use email or text messaging to send a notice of a transfer</a:t>
            </a:r>
            <a:endParaRPr lang="en-US" dirty="0"/>
          </a:p>
          <a:p>
            <a:pPr marL="449263">
              <a:lnSpc>
                <a:spcPct val="150000"/>
              </a:lnSpc>
            </a:pPr>
            <a:r>
              <a:rPr lang="en-US" dirty="0" smtClean="0"/>
              <a:t>The money must be in your account before the transfer can be done.</a:t>
            </a:r>
            <a:endParaRPr lang="en-US" dirty="0"/>
          </a:p>
        </p:txBody>
      </p:sp>
      <p:pic>
        <p:nvPicPr>
          <p:cNvPr id="3074" name="Picture 2" descr="C:\Users\Leah\AppData\Local\Microsoft\Windows\Temporary Internet Files\Content.IE5\2INA02J9\MC90044041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78639" y="5057980"/>
            <a:ext cx="1636761" cy="15516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2281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7</a:t>
            </a:r>
            <a:r>
              <a:rPr lang="en-US" b="1" dirty="0" smtClean="0">
                <a:solidFill>
                  <a:schemeClr val="tx1"/>
                </a:solidFill>
              </a:rPr>
              <a:t>. Mobile Payments and Technology – </a:t>
            </a:r>
            <a:r>
              <a:rPr lang="en-US" sz="2800" b="1" dirty="0" smtClean="0">
                <a:solidFill>
                  <a:schemeClr val="tx1"/>
                </a:solidFill>
              </a:rPr>
              <a:t>Stop, Think, Connect</a:t>
            </a:r>
            <a:endParaRPr lang="en-US" sz="2800" b="1" dirty="0"/>
          </a:p>
        </p:txBody>
      </p:sp>
      <p:sp>
        <p:nvSpPr>
          <p:cNvPr id="3" name="Content Placeholder 2"/>
          <p:cNvSpPr>
            <a:spLocks noGrp="1"/>
          </p:cNvSpPr>
          <p:nvPr>
            <p:ph idx="1"/>
          </p:nvPr>
        </p:nvSpPr>
        <p:spPr/>
        <p:txBody>
          <a:bodyPr/>
          <a:lstStyle/>
          <a:p>
            <a:pPr indent="449263">
              <a:lnSpc>
                <a:spcPct val="150000"/>
              </a:lnSpc>
            </a:pPr>
            <a:r>
              <a:rPr lang="en-US" dirty="0" smtClean="0"/>
              <a:t>To send an </a:t>
            </a:r>
            <a:r>
              <a:rPr lang="en-US" dirty="0" err="1" smtClean="0"/>
              <a:t>Interac</a:t>
            </a:r>
            <a:r>
              <a:rPr lang="en-US" dirty="0" smtClean="0"/>
              <a:t> e-Transfer, all you need is </a:t>
            </a:r>
          </a:p>
          <a:p>
            <a:pPr marL="1147763" lvl="1" indent="-342900">
              <a:lnSpc>
                <a:spcPct val="150000"/>
              </a:lnSpc>
              <a:buClrTx/>
            </a:pPr>
            <a:r>
              <a:rPr lang="en-US" dirty="0" smtClean="0"/>
              <a:t>an  email address</a:t>
            </a:r>
          </a:p>
          <a:p>
            <a:pPr marL="1147763" lvl="1" indent="-342900">
              <a:lnSpc>
                <a:spcPct val="150000"/>
              </a:lnSpc>
              <a:buClrTx/>
            </a:pPr>
            <a:r>
              <a:rPr lang="en-US" dirty="0" smtClean="0"/>
              <a:t>on-line access to your bank or credit union account with this service</a:t>
            </a:r>
          </a:p>
          <a:p>
            <a:pPr marL="1147763" lvl="1" indent="-342900">
              <a:lnSpc>
                <a:spcPct val="150000"/>
              </a:lnSpc>
              <a:buClrTx/>
            </a:pPr>
            <a:r>
              <a:rPr lang="en-US" dirty="0" smtClean="0"/>
              <a:t>the email address or mobile number of the person that you are sending money to</a:t>
            </a:r>
          </a:p>
          <a:p>
            <a:pPr marL="1147763" lvl="1" indent="-342900">
              <a:lnSpc>
                <a:spcPct val="150000"/>
              </a:lnSpc>
              <a:buClrTx/>
            </a:pPr>
            <a:endParaRPr lang="en-US" dirty="0" smtClean="0"/>
          </a:p>
          <a:p>
            <a:pPr marL="449263">
              <a:lnSpc>
                <a:spcPct val="150000"/>
              </a:lnSpc>
            </a:pPr>
            <a:endParaRPr lang="en-US" dirty="0" smtClean="0"/>
          </a:p>
        </p:txBody>
      </p:sp>
      <p:pic>
        <p:nvPicPr>
          <p:cNvPr id="4099" name="Picture 3" descr="C:\Users\Leah\AppData\Local\Microsoft\Windows\Temporary Internet Files\Content.IE5\VTRLU143\MP90038263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3680" y="4991725"/>
            <a:ext cx="256032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99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7</a:t>
            </a:r>
            <a:r>
              <a:rPr lang="en-US" b="1" dirty="0" smtClean="0">
                <a:solidFill>
                  <a:schemeClr val="tx1"/>
                </a:solidFill>
              </a:rPr>
              <a:t>. Mobile Payments and Technology – </a:t>
            </a:r>
            <a:r>
              <a:rPr lang="en-US" sz="2800" b="1" dirty="0" smtClean="0">
                <a:solidFill>
                  <a:schemeClr val="tx1"/>
                </a:solidFill>
              </a:rPr>
              <a:t>Stop, Think, Connect</a:t>
            </a:r>
            <a:endParaRPr lang="en-US" sz="2800" b="1" dirty="0"/>
          </a:p>
        </p:txBody>
      </p:sp>
      <p:sp>
        <p:nvSpPr>
          <p:cNvPr id="3" name="Content Placeholder 2"/>
          <p:cNvSpPr>
            <a:spLocks noGrp="1"/>
          </p:cNvSpPr>
          <p:nvPr>
            <p:ph idx="1"/>
          </p:nvPr>
        </p:nvSpPr>
        <p:spPr/>
        <p:txBody>
          <a:bodyPr/>
          <a:lstStyle/>
          <a:p>
            <a:pPr marL="449263">
              <a:lnSpc>
                <a:spcPct val="150000"/>
              </a:lnSpc>
            </a:pPr>
            <a:endParaRPr lang="en-US" sz="1000" dirty="0" smtClean="0"/>
          </a:p>
          <a:p>
            <a:pPr marL="449263">
              <a:lnSpc>
                <a:spcPct val="150000"/>
              </a:lnSpc>
            </a:pPr>
            <a:r>
              <a:rPr lang="en-US" dirty="0" smtClean="0"/>
              <a:t>Email and text messages carry the notice.  </a:t>
            </a:r>
          </a:p>
          <a:p>
            <a:pPr marL="449263">
              <a:lnSpc>
                <a:spcPct val="150000"/>
              </a:lnSpc>
            </a:pPr>
            <a:r>
              <a:rPr lang="en-US" dirty="0" smtClean="0"/>
              <a:t>Your bank or credit union will use a payment network to transfer the money to any bank or credit union in Canada.</a:t>
            </a:r>
            <a:endParaRPr lang="en-US" dirty="0"/>
          </a:p>
        </p:txBody>
      </p:sp>
      <p:pic>
        <p:nvPicPr>
          <p:cNvPr id="4" name="Picture 3" descr="C:\Users\Leah\AppData\Local\Microsoft\Windows\Temporary Internet Files\Content.IE5\VTRLU143\MP90038263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3680" y="4991725"/>
            <a:ext cx="256032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7336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7</a:t>
            </a:r>
            <a:r>
              <a:rPr lang="en-US" b="1" dirty="0" smtClean="0">
                <a:solidFill>
                  <a:schemeClr val="tx1"/>
                </a:solidFill>
              </a:rPr>
              <a:t>. Mobile Payments and Technology – </a:t>
            </a:r>
            <a:r>
              <a:rPr lang="en-US" sz="2800" b="1" dirty="0" smtClean="0">
                <a:solidFill>
                  <a:schemeClr val="tx1"/>
                </a:solidFill>
              </a:rPr>
              <a:t>Stop, Think, Connect</a:t>
            </a:r>
            <a:endParaRPr lang="en-US" sz="2800" b="1" dirty="0"/>
          </a:p>
        </p:txBody>
      </p:sp>
      <p:sp>
        <p:nvSpPr>
          <p:cNvPr id="3" name="Content Placeholder 2"/>
          <p:cNvSpPr>
            <a:spLocks noGrp="1"/>
          </p:cNvSpPr>
          <p:nvPr>
            <p:ph idx="1"/>
          </p:nvPr>
        </p:nvSpPr>
        <p:spPr/>
        <p:txBody>
          <a:bodyPr/>
          <a:lstStyle/>
          <a:p>
            <a:pPr indent="449263">
              <a:lnSpc>
                <a:spcPct val="150000"/>
              </a:lnSpc>
            </a:pPr>
            <a:r>
              <a:rPr lang="en-US" sz="3200" b="1" dirty="0" smtClean="0"/>
              <a:t>Tip</a:t>
            </a:r>
          </a:p>
          <a:p>
            <a:pPr>
              <a:lnSpc>
                <a:spcPct val="150000"/>
              </a:lnSpc>
            </a:pPr>
            <a:r>
              <a:rPr lang="en-US" dirty="0"/>
              <a:t>	</a:t>
            </a:r>
            <a:r>
              <a:rPr lang="en-US" dirty="0" smtClean="0"/>
              <a:t>Your bank will tell you the amount of 	money you are allowed to transfer.  There 	may be a limit you are allowed to send at 	one time.</a:t>
            </a:r>
            <a:endParaRPr lang="en-US" dirty="0"/>
          </a:p>
        </p:txBody>
      </p:sp>
    </p:spTree>
    <p:extLst>
      <p:ext uri="{BB962C8B-B14F-4D97-AF65-F5344CB8AC3E}">
        <p14:creationId xmlns:p14="http://schemas.microsoft.com/office/powerpoint/2010/main" val="21329702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1. Overview – Breaking The Myths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b="1" kern="1200" dirty="0" smtClean="0">
                <a:solidFill>
                  <a:prstClr val="black"/>
                </a:solidFill>
                <a:latin typeface="Cambria" panose="02040503050406030204" pitchFamily="18" charset="0"/>
              </a:rPr>
              <a:t>Myth</a:t>
            </a:r>
          </a:p>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They don’t care about me</a:t>
            </a:r>
          </a:p>
          <a:p>
            <a:pPr marL="463550" lvl="0" eaLnBrk="1" fontAlgn="auto" hangingPunct="1">
              <a:lnSpc>
                <a:spcPct val="150000"/>
              </a:lnSpc>
              <a:spcAft>
                <a:spcPts val="0"/>
              </a:spcAft>
              <a:buClrTx/>
            </a:pPr>
            <a:endParaRPr lang="en-US" kern="1200" dirty="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b="1" kern="1200" dirty="0" smtClean="0">
                <a:solidFill>
                  <a:prstClr val="black"/>
                </a:solidFill>
                <a:latin typeface="Cambria" panose="02040503050406030204" pitchFamily="18" charset="0"/>
              </a:rPr>
              <a:t>Truth</a:t>
            </a:r>
          </a:p>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Staff are trained to be supportive, 	understanding and make recommendations 	to meet your personal needs.</a:t>
            </a: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4024079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7</a:t>
            </a:r>
            <a:r>
              <a:rPr lang="en-US" b="1" dirty="0" smtClean="0">
                <a:solidFill>
                  <a:schemeClr val="tx1"/>
                </a:solidFill>
              </a:rPr>
              <a:t>. Mobile Payments and Technology – </a:t>
            </a:r>
            <a:r>
              <a:rPr lang="en-US" sz="2800" b="1" dirty="0" smtClean="0">
                <a:solidFill>
                  <a:schemeClr val="tx1"/>
                </a:solidFill>
              </a:rPr>
              <a:t>Stop, Think, Connect</a:t>
            </a:r>
            <a:endParaRPr lang="en-US" sz="2800" b="1" dirty="0"/>
          </a:p>
        </p:txBody>
      </p:sp>
      <p:sp>
        <p:nvSpPr>
          <p:cNvPr id="3" name="Content Placeholder 2"/>
          <p:cNvSpPr>
            <a:spLocks noGrp="1"/>
          </p:cNvSpPr>
          <p:nvPr>
            <p:ph idx="1"/>
          </p:nvPr>
        </p:nvSpPr>
        <p:spPr/>
        <p:txBody>
          <a:bodyPr/>
          <a:lstStyle/>
          <a:p>
            <a:pPr marL="465138">
              <a:lnSpc>
                <a:spcPct val="150000"/>
              </a:lnSpc>
            </a:pPr>
            <a:endParaRPr lang="en-US" dirty="0" smtClean="0"/>
          </a:p>
          <a:p>
            <a:pPr marL="465138">
              <a:lnSpc>
                <a:spcPct val="150000"/>
              </a:lnSpc>
            </a:pPr>
            <a:r>
              <a:rPr lang="en-US" dirty="0" smtClean="0"/>
              <a:t>How </a:t>
            </a:r>
            <a:r>
              <a:rPr lang="en-US" dirty="0" err="1" smtClean="0"/>
              <a:t>Interac</a:t>
            </a:r>
            <a:r>
              <a:rPr lang="en-US" dirty="0" smtClean="0"/>
              <a:t> e-Transfers Work</a:t>
            </a:r>
          </a:p>
          <a:p>
            <a:pPr marL="465138">
              <a:lnSpc>
                <a:spcPct val="150000"/>
              </a:lnSpc>
            </a:pPr>
            <a:endParaRPr lang="en-US" dirty="0"/>
          </a:p>
        </p:txBody>
      </p:sp>
      <p:pic>
        <p:nvPicPr>
          <p:cNvPr id="2050" name="Picture 2" descr="C:\Users\edassist\AppData\Local\Microsoft\Windows\Temporary Internet Files\Content.IE5\SH0L0LVV\MC900431621[2].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2927662"/>
            <a:ext cx="17145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23355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sz="2800" b="1" dirty="0" smtClean="0">
                <a:solidFill>
                  <a:schemeClr val="tx1"/>
                </a:solidFill>
              </a:rPr>
              <a:t>7.  </a:t>
            </a:r>
            <a:r>
              <a:rPr lang="en-US" b="1" dirty="0" smtClean="0">
                <a:solidFill>
                  <a:schemeClr val="tx1"/>
                </a:solidFill>
              </a:rPr>
              <a:t>Mobile </a:t>
            </a:r>
            <a:r>
              <a:rPr lang="en-US" b="1" dirty="0">
                <a:solidFill>
                  <a:schemeClr val="tx1"/>
                </a:solidFill>
              </a:rPr>
              <a:t>Payments and Technology </a:t>
            </a:r>
            <a:r>
              <a:rPr lang="en-US" sz="2800" b="1" dirty="0">
                <a:solidFill>
                  <a:schemeClr val="tx1"/>
                </a:solidFill>
              </a:rPr>
              <a:t>– </a:t>
            </a:r>
            <a:r>
              <a:rPr lang="en-US" sz="2400" b="1" dirty="0">
                <a:solidFill>
                  <a:schemeClr val="tx1"/>
                </a:solidFill>
              </a:rPr>
              <a:t>Stop, Think, Connect</a:t>
            </a:r>
            <a:endParaRPr lang="en-US" sz="2800" b="1" dirty="0"/>
          </a:p>
        </p:txBody>
      </p:sp>
      <p:sp>
        <p:nvSpPr>
          <p:cNvPr id="3" name="Content Placeholder 2"/>
          <p:cNvSpPr>
            <a:spLocks noGrp="1"/>
          </p:cNvSpPr>
          <p:nvPr>
            <p:ph idx="1"/>
          </p:nvPr>
        </p:nvSpPr>
        <p:spPr/>
        <p:txBody>
          <a:bodyPr/>
          <a:lstStyle/>
          <a:p>
            <a:pPr marL="449263">
              <a:lnSpc>
                <a:spcPct val="150000"/>
              </a:lnSpc>
            </a:pPr>
            <a:r>
              <a:rPr lang="en-US" dirty="0" smtClean="0"/>
              <a:t>If your bank doesn’t offer </a:t>
            </a:r>
            <a:r>
              <a:rPr lang="en-US" dirty="0" err="1" smtClean="0"/>
              <a:t>Interac</a:t>
            </a:r>
            <a:r>
              <a:rPr lang="en-US" dirty="0" smtClean="0"/>
              <a:t> e-Transfers you can still deposit transfers to any Canadian bank account.</a:t>
            </a:r>
          </a:p>
          <a:p>
            <a:pPr marL="900113" indent="-450850">
              <a:lnSpc>
                <a:spcPct val="150000"/>
              </a:lnSpc>
              <a:buClrTx/>
              <a:buAutoNum type="arabicPeriod"/>
            </a:pPr>
            <a:r>
              <a:rPr lang="en-US" dirty="0" smtClean="0"/>
              <a:t>Click on the link you got in the notice that you are getting an </a:t>
            </a:r>
            <a:r>
              <a:rPr lang="en-US" dirty="0" err="1"/>
              <a:t>I</a:t>
            </a:r>
            <a:r>
              <a:rPr lang="en-US" dirty="0" err="1" smtClean="0"/>
              <a:t>nterac</a:t>
            </a:r>
            <a:r>
              <a:rPr lang="en-US" dirty="0" smtClean="0"/>
              <a:t> e-Transfer.</a:t>
            </a:r>
          </a:p>
          <a:p>
            <a:pPr marL="900113" indent="-450850">
              <a:lnSpc>
                <a:spcPct val="150000"/>
              </a:lnSpc>
              <a:buClrTx/>
              <a:buAutoNum type="arabicPeriod"/>
            </a:pPr>
            <a:r>
              <a:rPr lang="en-US" dirty="0" smtClean="0"/>
              <a:t>If you can’t click on the link, either cut and paste or type the link into your browser.</a:t>
            </a:r>
            <a:endParaRPr lang="en-US" dirty="0"/>
          </a:p>
        </p:txBody>
      </p:sp>
    </p:spTree>
    <p:extLst>
      <p:ext uri="{BB962C8B-B14F-4D97-AF65-F5344CB8AC3E}">
        <p14:creationId xmlns:p14="http://schemas.microsoft.com/office/powerpoint/2010/main" val="677539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7</a:t>
            </a:r>
            <a:r>
              <a:rPr lang="en-US" b="1" dirty="0" smtClean="0">
                <a:solidFill>
                  <a:schemeClr val="tx1"/>
                </a:solidFill>
              </a:rPr>
              <a:t>. Mobile Payments and Technology – </a:t>
            </a:r>
            <a:r>
              <a:rPr lang="en-US" sz="2800" b="1" dirty="0" smtClean="0">
                <a:solidFill>
                  <a:schemeClr val="tx1"/>
                </a:solidFill>
              </a:rPr>
              <a:t>Stop, Think, Connect</a:t>
            </a:r>
            <a:endParaRPr lang="en-US" sz="2800" b="1" dirty="0"/>
          </a:p>
        </p:txBody>
      </p:sp>
      <p:sp>
        <p:nvSpPr>
          <p:cNvPr id="3" name="Content Placeholder 2"/>
          <p:cNvSpPr>
            <a:spLocks noGrp="1"/>
          </p:cNvSpPr>
          <p:nvPr>
            <p:ph idx="1"/>
          </p:nvPr>
        </p:nvSpPr>
        <p:spPr/>
        <p:txBody>
          <a:bodyPr/>
          <a:lstStyle/>
          <a:p>
            <a:pPr marL="449263">
              <a:lnSpc>
                <a:spcPct val="150000"/>
              </a:lnSpc>
            </a:pPr>
            <a:r>
              <a:rPr lang="en-US" dirty="0" smtClean="0"/>
              <a:t>If you bank doesn’t offer </a:t>
            </a:r>
            <a:r>
              <a:rPr lang="en-US" dirty="0" err="1" smtClean="0"/>
              <a:t>Interac</a:t>
            </a:r>
            <a:r>
              <a:rPr lang="en-US" dirty="0" smtClean="0"/>
              <a:t> e-Transfers you can still deposit transfers to any Canadian bank account.</a:t>
            </a:r>
          </a:p>
          <a:p>
            <a:pPr marL="900113" indent="-450850">
              <a:lnSpc>
                <a:spcPct val="150000"/>
              </a:lnSpc>
              <a:buClrTx/>
              <a:buAutoNum type="arabicPeriod" startAt="3"/>
              <a:tabLst>
                <a:tab pos="900113" algn="l"/>
              </a:tabLst>
            </a:pPr>
            <a:r>
              <a:rPr lang="en-US" dirty="0" smtClean="0"/>
              <a:t>Register – provide your bank information so the money can go into your account.</a:t>
            </a:r>
          </a:p>
          <a:p>
            <a:pPr marL="900113" indent="-450850">
              <a:lnSpc>
                <a:spcPct val="150000"/>
              </a:lnSpc>
              <a:buClrTx/>
              <a:buAutoNum type="arabicPeriod" startAt="3"/>
              <a:tabLst>
                <a:tab pos="900113" algn="l"/>
              </a:tabLst>
            </a:pPr>
            <a:r>
              <a:rPr lang="en-US" dirty="0" smtClean="0"/>
              <a:t>Wait 4-6 days for the deposit to be in your account.</a:t>
            </a:r>
            <a:endParaRPr lang="en-US" dirty="0"/>
          </a:p>
        </p:txBody>
      </p:sp>
    </p:spTree>
    <p:extLst>
      <p:ext uri="{BB962C8B-B14F-4D97-AF65-F5344CB8AC3E}">
        <p14:creationId xmlns:p14="http://schemas.microsoft.com/office/powerpoint/2010/main" val="9363536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7</a:t>
            </a:r>
            <a:r>
              <a:rPr lang="en-US" b="1" dirty="0" smtClean="0">
                <a:solidFill>
                  <a:schemeClr val="tx1"/>
                </a:solidFill>
              </a:rPr>
              <a:t>. Mobile Payments and Technology – </a:t>
            </a:r>
            <a:r>
              <a:rPr lang="en-US" sz="2800" b="1" dirty="0" smtClean="0">
                <a:solidFill>
                  <a:schemeClr val="tx1"/>
                </a:solidFill>
              </a:rPr>
              <a:t>Stop, Think, Connect</a:t>
            </a:r>
            <a:endParaRPr lang="en-US" sz="2800" b="1" dirty="0"/>
          </a:p>
        </p:txBody>
      </p:sp>
      <p:sp>
        <p:nvSpPr>
          <p:cNvPr id="3" name="Content Placeholder 2"/>
          <p:cNvSpPr>
            <a:spLocks noGrp="1"/>
          </p:cNvSpPr>
          <p:nvPr>
            <p:ph idx="1"/>
          </p:nvPr>
        </p:nvSpPr>
        <p:spPr>
          <a:xfrm>
            <a:off x="2272232" y="1447800"/>
            <a:ext cx="6840538" cy="4997450"/>
          </a:xfrm>
        </p:spPr>
        <p:txBody>
          <a:bodyPr/>
          <a:lstStyle/>
          <a:p>
            <a:pPr indent="449263">
              <a:lnSpc>
                <a:spcPct val="150000"/>
              </a:lnSpc>
            </a:pPr>
            <a:r>
              <a:rPr lang="en-US" b="1" dirty="0" err="1" smtClean="0"/>
              <a:t>Interac</a:t>
            </a:r>
            <a:r>
              <a:rPr lang="en-US" b="1" dirty="0" smtClean="0"/>
              <a:t> Flash/</a:t>
            </a:r>
            <a:r>
              <a:rPr lang="en-US" b="1" dirty="0" err="1" smtClean="0"/>
              <a:t>Payway</a:t>
            </a:r>
            <a:r>
              <a:rPr lang="en-US" b="1" dirty="0" smtClean="0"/>
              <a:t>/</a:t>
            </a:r>
            <a:r>
              <a:rPr lang="en-US" b="1" dirty="0" err="1" smtClean="0"/>
              <a:t>PayPass</a:t>
            </a:r>
            <a:r>
              <a:rPr lang="en-US" b="1" dirty="0" smtClean="0"/>
              <a:t>/Tap-and-Go </a:t>
            </a:r>
          </a:p>
          <a:p>
            <a:pPr marL="449263">
              <a:lnSpc>
                <a:spcPct val="150000"/>
              </a:lnSpc>
            </a:pPr>
            <a:r>
              <a:rPr lang="en-US" dirty="0" err="1" smtClean="0"/>
              <a:t>Interac</a:t>
            </a:r>
            <a:r>
              <a:rPr lang="en-US" dirty="0" smtClean="0"/>
              <a:t> Flash is the same as </a:t>
            </a:r>
            <a:r>
              <a:rPr lang="en-US" dirty="0" err="1" smtClean="0"/>
              <a:t>Interac</a:t>
            </a:r>
            <a:r>
              <a:rPr lang="en-US" dirty="0" smtClean="0"/>
              <a:t> Debit but allows you to simply hold your card in front of the reader at checkout.</a:t>
            </a:r>
          </a:p>
          <a:p>
            <a:pPr marL="449263">
              <a:lnSpc>
                <a:spcPct val="150000"/>
              </a:lnSpc>
            </a:pPr>
            <a:r>
              <a:rPr lang="en-US" dirty="0" smtClean="0"/>
              <a:t>Money is instantly taken from your account.  </a:t>
            </a:r>
          </a:p>
          <a:p>
            <a:pPr marL="449263">
              <a:lnSpc>
                <a:spcPct val="150000"/>
              </a:lnSpc>
            </a:pPr>
            <a:r>
              <a:rPr lang="en-US" dirty="0" smtClean="0"/>
              <a:t>Has a $100 limit.</a:t>
            </a:r>
          </a:p>
          <a:p>
            <a:pPr>
              <a:lnSpc>
                <a:spcPct val="150000"/>
              </a:lnSpc>
            </a:pPr>
            <a:endParaRPr lang="en-US" dirty="0"/>
          </a:p>
        </p:txBody>
      </p:sp>
      <p:pic>
        <p:nvPicPr>
          <p:cNvPr id="5122" name="Picture 2" descr="C:\Users\Leah\AppData\Local\Microsoft\Windows\Temporary Internet Files\Content.IE5\BWV7EWNO\MP90042234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6431" y="4509638"/>
            <a:ext cx="1566339" cy="2348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7827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7</a:t>
            </a:r>
            <a:r>
              <a:rPr lang="en-US" b="1" dirty="0" smtClean="0">
                <a:solidFill>
                  <a:schemeClr val="tx1"/>
                </a:solidFill>
              </a:rPr>
              <a:t>. Mobile Payments and Technology – </a:t>
            </a:r>
            <a:r>
              <a:rPr lang="en-US" sz="2800" b="1" dirty="0" smtClean="0">
                <a:solidFill>
                  <a:schemeClr val="tx1"/>
                </a:solidFill>
              </a:rPr>
              <a:t>Stop, Think, Connect</a:t>
            </a:r>
            <a:endParaRPr lang="en-US" sz="2800" b="1" dirty="0"/>
          </a:p>
        </p:txBody>
      </p:sp>
      <p:sp>
        <p:nvSpPr>
          <p:cNvPr id="3" name="Content Placeholder 2"/>
          <p:cNvSpPr>
            <a:spLocks noGrp="1"/>
          </p:cNvSpPr>
          <p:nvPr>
            <p:ph idx="1"/>
          </p:nvPr>
        </p:nvSpPr>
        <p:spPr/>
        <p:txBody>
          <a:bodyPr/>
          <a:lstStyle/>
          <a:p>
            <a:pPr indent="449263">
              <a:lnSpc>
                <a:spcPct val="150000"/>
              </a:lnSpc>
            </a:pPr>
            <a:r>
              <a:rPr lang="en-US" sz="3200" b="1" dirty="0" smtClean="0"/>
              <a:t>Tip – Be careful!</a:t>
            </a:r>
            <a:endParaRPr lang="en-US" sz="3200" b="1" dirty="0"/>
          </a:p>
          <a:p>
            <a:pPr>
              <a:lnSpc>
                <a:spcPct val="150000"/>
              </a:lnSpc>
            </a:pPr>
            <a:r>
              <a:rPr lang="en-US" sz="2800" b="1" dirty="0" smtClean="0"/>
              <a:t>	</a:t>
            </a:r>
            <a:r>
              <a:rPr lang="en-US" dirty="0" smtClean="0"/>
              <a:t>This type of technology can allow 	others to use your card up to the 	maximum amount.</a:t>
            </a:r>
            <a:endParaRPr lang="en-US" dirty="0"/>
          </a:p>
          <a:p>
            <a:pPr>
              <a:lnSpc>
                <a:spcPct val="150000"/>
              </a:lnSpc>
            </a:pPr>
            <a:r>
              <a:rPr lang="en-US" b="1" dirty="0" smtClean="0"/>
              <a:t>	Keep your card safe.</a:t>
            </a:r>
          </a:p>
          <a:p>
            <a:pPr>
              <a:lnSpc>
                <a:spcPct val="150000"/>
              </a:lnSpc>
            </a:pPr>
            <a:r>
              <a:rPr lang="en-US" b="1" dirty="0"/>
              <a:t>	</a:t>
            </a:r>
            <a:r>
              <a:rPr lang="en-US" b="1" dirty="0" smtClean="0"/>
              <a:t>Review your bank statements carefully.</a:t>
            </a:r>
            <a:endParaRPr lang="en-US" b="1" dirty="0"/>
          </a:p>
        </p:txBody>
      </p:sp>
    </p:spTree>
    <p:extLst>
      <p:ext uri="{BB962C8B-B14F-4D97-AF65-F5344CB8AC3E}">
        <p14:creationId xmlns:p14="http://schemas.microsoft.com/office/powerpoint/2010/main" val="41369550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7</a:t>
            </a:r>
            <a:r>
              <a:rPr lang="en-US" b="1" dirty="0" smtClean="0">
                <a:solidFill>
                  <a:schemeClr val="tx1"/>
                </a:solidFill>
              </a:rPr>
              <a:t>. Mobile Payments and Technology –</a:t>
            </a:r>
            <a:r>
              <a:rPr lang="en-US" sz="2800" b="1" dirty="0" smtClean="0">
                <a:solidFill>
                  <a:schemeClr val="tx1"/>
                </a:solidFill>
              </a:rPr>
              <a:t> Stop, Think, Connect</a:t>
            </a:r>
            <a:endParaRPr lang="en-US" sz="2800" b="1" dirty="0"/>
          </a:p>
        </p:txBody>
      </p:sp>
      <p:sp>
        <p:nvSpPr>
          <p:cNvPr id="3" name="Content Placeholder 2"/>
          <p:cNvSpPr>
            <a:spLocks noGrp="1"/>
          </p:cNvSpPr>
          <p:nvPr>
            <p:ph idx="1"/>
          </p:nvPr>
        </p:nvSpPr>
        <p:spPr/>
        <p:txBody>
          <a:bodyPr/>
          <a:lstStyle/>
          <a:p>
            <a:pPr indent="449263">
              <a:lnSpc>
                <a:spcPct val="150000"/>
              </a:lnSpc>
            </a:pPr>
            <a:r>
              <a:rPr lang="en-US" b="1" dirty="0" err="1" smtClean="0"/>
              <a:t>Interac</a:t>
            </a:r>
            <a:r>
              <a:rPr lang="en-US" b="1" dirty="0" smtClean="0"/>
              <a:t> Debit</a:t>
            </a:r>
          </a:p>
          <a:p>
            <a:pPr>
              <a:lnSpc>
                <a:spcPct val="150000"/>
              </a:lnSpc>
            </a:pPr>
            <a:r>
              <a:rPr lang="en-US" b="1" dirty="0"/>
              <a:t>	</a:t>
            </a:r>
            <a:r>
              <a:rPr lang="en-US" dirty="0" smtClean="0"/>
              <a:t>Uses chip technology.  </a:t>
            </a:r>
          </a:p>
          <a:p>
            <a:pPr>
              <a:lnSpc>
                <a:spcPct val="150000"/>
              </a:lnSpc>
            </a:pPr>
            <a:r>
              <a:rPr lang="en-US" dirty="0"/>
              <a:t>	</a:t>
            </a:r>
            <a:r>
              <a:rPr lang="en-US" dirty="0" smtClean="0"/>
              <a:t>You insert your card and enter your pin.</a:t>
            </a:r>
          </a:p>
          <a:p>
            <a:pPr>
              <a:lnSpc>
                <a:spcPct val="150000"/>
              </a:lnSpc>
            </a:pPr>
            <a:r>
              <a:rPr lang="en-US" dirty="0"/>
              <a:t>	</a:t>
            </a:r>
            <a:r>
              <a:rPr lang="en-US" dirty="0" smtClean="0"/>
              <a:t>Money is taken instantly from your 	account.</a:t>
            </a:r>
            <a:endParaRPr lang="en-US" dirty="0"/>
          </a:p>
          <a:p>
            <a:pPr>
              <a:lnSpc>
                <a:spcPct val="150000"/>
              </a:lnSpc>
            </a:pPr>
            <a:endParaRPr lang="en-US" b="1" dirty="0"/>
          </a:p>
        </p:txBody>
      </p:sp>
    </p:spTree>
    <p:extLst>
      <p:ext uri="{BB962C8B-B14F-4D97-AF65-F5344CB8AC3E}">
        <p14:creationId xmlns:p14="http://schemas.microsoft.com/office/powerpoint/2010/main" val="26967515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8</a:t>
            </a:r>
            <a:r>
              <a:rPr lang="en-US" b="1" kern="1200" dirty="0" smtClean="0">
                <a:solidFill>
                  <a:prstClr val="black"/>
                </a:solidFill>
              </a:rPr>
              <a:t>. Things You Might Want to Know About Investment Planning</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Investing is about getting the money you 	need to meet your goals.</a:t>
            </a:r>
          </a:p>
          <a:p>
            <a:pPr>
              <a:lnSpc>
                <a:spcPct val="150000"/>
              </a:lnSpc>
              <a:tabLst>
                <a:tab pos="449263" algn="l"/>
              </a:tabLst>
            </a:pPr>
            <a:r>
              <a:rPr lang="en-US" dirty="0" smtClean="0"/>
              <a:t>	You will want to get advice before investing.</a:t>
            </a:r>
          </a:p>
          <a:p>
            <a:pPr>
              <a:lnSpc>
                <a:spcPct val="150000"/>
              </a:lnSpc>
              <a:tabLst>
                <a:tab pos="449263" algn="l"/>
              </a:tabLst>
            </a:pPr>
            <a:r>
              <a:rPr lang="en-US" dirty="0"/>
              <a:t>	</a:t>
            </a:r>
            <a:r>
              <a:rPr lang="en-US" dirty="0" smtClean="0"/>
              <a:t>You want to pick the right investment for you 	no matter how big or small it may be.</a:t>
            </a:r>
            <a:endParaRPr lang="en-US" dirty="0"/>
          </a:p>
        </p:txBody>
      </p:sp>
      <p:pic>
        <p:nvPicPr>
          <p:cNvPr id="7170" name="Picture 2" descr="C:\Users\Leah\AppData\Local\Microsoft\Windows\Temporary Internet Files\Content.IE5\VTRLU143\MP90034190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8456" y="4495088"/>
            <a:ext cx="1685544" cy="2362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96616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8</a:t>
            </a:r>
            <a:r>
              <a:rPr lang="en-US" b="1" kern="1200" dirty="0" smtClean="0">
                <a:solidFill>
                  <a:prstClr val="black"/>
                </a:solidFill>
              </a:rPr>
              <a:t>. Things You Might Want to Know About Investment Planning</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Investing usually falls into 4 categories.</a:t>
            </a:r>
          </a:p>
          <a:p>
            <a:pPr marL="900113" indent="-900113">
              <a:lnSpc>
                <a:spcPct val="150000"/>
              </a:lnSpc>
              <a:buClrTx/>
              <a:tabLst>
                <a:tab pos="449263" algn="l"/>
              </a:tabLst>
            </a:pPr>
            <a:r>
              <a:rPr lang="en-US" dirty="0"/>
              <a:t>	</a:t>
            </a:r>
            <a:r>
              <a:rPr lang="en-US" dirty="0" smtClean="0"/>
              <a:t>1.	Investments that pay interest or 			dividends.</a:t>
            </a:r>
          </a:p>
          <a:p>
            <a:pPr marL="906463" indent="-457200">
              <a:lnSpc>
                <a:spcPct val="150000"/>
              </a:lnSpc>
              <a:buClrTx/>
              <a:buAutoNum type="arabicPeriod" startAt="2"/>
              <a:tabLst>
                <a:tab pos="449263" algn="l"/>
              </a:tabLst>
            </a:pPr>
            <a:r>
              <a:rPr lang="en-US" dirty="0" smtClean="0"/>
              <a:t>Shares in companies.</a:t>
            </a:r>
          </a:p>
          <a:p>
            <a:pPr marL="906463" indent="-457200">
              <a:lnSpc>
                <a:spcPct val="150000"/>
              </a:lnSpc>
              <a:buClrTx/>
              <a:buAutoNum type="arabicPeriod" startAt="2"/>
              <a:tabLst>
                <a:tab pos="449263" algn="l"/>
              </a:tabLst>
            </a:pPr>
            <a:r>
              <a:rPr lang="en-US" dirty="0" smtClean="0"/>
              <a:t>Property.</a:t>
            </a:r>
          </a:p>
          <a:p>
            <a:pPr marL="906463" indent="-457200">
              <a:lnSpc>
                <a:spcPct val="150000"/>
              </a:lnSpc>
              <a:buClrTx/>
              <a:buAutoNum type="arabicPeriod" startAt="2"/>
              <a:tabLst>
                <a:tab pos="449263" algn="l"/>
              </a:tabLst>
            </a:pPr>
            <a:r>
              <a:rPr lang="en-US" dirty="0" smtClean="0"/>
              <a:t>Direct investment in a business.</a:t>
            </a:r>
            <a:endParaRPr lang="en-US" dirty="0"/>
          </a:p>
        </p:txBody>
      </p:sp>
    </p:spTree>
    <p:extLst>
      <p:ext uri="{BB962C8B-B14F-4D97-AF65-F5344CB8AC3E}">
        <p14:creationId xmlns:p14="http://schemas.microsoft.com/office/powerpoint/2010/main" val="7234701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8</a:t>
            </a:r>
            <a:r>
              <a:rPr lang="en-US" b="1" kern="1200" dirty="0" smtClean="0">
                <a:solidFill>
                  <a:prstClr val="black"/>
                </a:solidFill>
              </a:rPr>
              <a:t>. Things You Might Want to Know About Investment Planning</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How long you can invest our money is key to 	picking the right investment.</a:t>
            </a:r>
          </a:p>
          <a:p>
            <a:pPr>
              <a:lnSpc>
                <a:spcPct val="150000"/>
              </a:lnSpc>
              <a:tabLst>
                <a:tab pos="449263" algn="l"/>
              </a:tabLst>
            </a:pPr>
            <a:r>
              <a:rPr lang="en-US" dirty="0"/>
              <a:t>	</a:t>
            </a:r>
            <a:r>
              <a:rPr lang="en-US" dirty="0" smtClean="0"/>
              <a:t>Your banker or an investment counselor can 	help you decide what will work best for you.</a:t>
            </a:r>
            <a:endParaRPr lang="en-US" dirty="0"/>
          </a:p>
        </p:txBody>
      </p:sp>
      <p:pic>
        <p:nvPicPr>
          <p:cNvPr id="8194" name="Picture 2" descr="C:\Users\Leah\AppData\Local\Microsoft\Windows\Temporary Internet Files\Content.IE5\VTRLU143\MC90036388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4894170"/>
            <a:ext cx="2111350" cy="2008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2086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8</a:t>
            </a:r>
            <a:r>
              <a:rPr lang="en-US" b="1" kern="1200" dirty="0" smtClean="0">
                <a:solidFill>
                  <a:prstClr val="black"/>
                </a:solidFill>
              </a:rPr>
              <a:t>. Things You Might Want to Know About Investment Planning</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There are many different types of savings 	plans you can ask your banker about.</a:t>
            </a:r>
          </a:p>
          <a:p>
            <a:pPr indent="449263">
              <a:lnSpc>
                <a:spcPct val="150000"/>
              </a:lnSpc>
              <a:buClrTx/>
              <a:tabLst>
                <a:tab pos="449263" algn="l"/>
              </a:tabLst>
            </a:pPr>
            <a:r>
              <a:rPr lang="en-US" dirty="0" smtClean="0"/>
              <a:t>1.	Tax Free Savings Account (</a:t>
            </a:r>
            <a:r>
              <a:rPr lang="en-US" dirty="0" err="1" smtClean="0"/>
              <a:t>TFSA</a:t>
            </a:r>
            <a:r>
              <a:rPr lang="en-US" dirty="0" smtClean="0"/>
              <a:t>) – you 			can put in up to $5,500 a year.</a:t>
            </a:r>
          </a:p>
          <a:p>
            <a:pPr marL="900113" indent="-450850">
              <a:lnSpc>
                <a:spcPct val="150000"/>
              </a:lnSpc>
              <a:buClrTx/>
              <a:buAutoNum type="arabicPeriod" startAt="2"/>
              <a:tabLst>
                <a:tab pos="900113" algn="l"/>
              </a:tabLst>
            </a:pPr>
            <a:r>
              <a:rPr lang="en-US" dirty="0" smtClean="0"/>
              <a:t>Registered Retirement Savings Plan 		(</a:t>
            </a:r>
            <a:r>
              <a:rPr lang="en-US" dirty="0" err="1" smtClean="0"/>
              <a:t>RRSP</a:t>
            </a:r>
            <a:r>
              <a:rPr lang="en-US" dirty="0" smtClean="0"/>
              <a:t>) – the maximum you can</a:t>
            </a:r>
            <a:r>
              <a:rPr lang="en-US" dirty="0"/>
              <a:t> </a:t>
            </a:r>
            <a:r>
              <a:rPr lang="en-US" dirty="0" smtClean="0"/>
              <a:t>put in depends on your income.</a:t>
            </a:r>
          </a:p>
        </p:txBody>
      </p:sp>
      <p:pic>
        <p:nvPicPr>
          <p:cNvPr id="8194" name="Picture 2" descr="C:\Users\Leah\AppData\Local\Microsoft\Windows\Temporary Internet Files\Content.IE5\VTRLU143\MC90036388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5017998"/>
            <a:ext cx="1981200" cy="1884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8735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1. Overview – Breaking The Myths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b="1" kern="1200" dirty="0" smtClean="0">
                <a:solidFill>
                  <a:prstClr val="black"/>
                </a:solidFill>
                <a:latin typeface="Cambria" panose="02040503050406030204" pitchFamily="18" charset="0"/>
              </a:rPr>
              <a:t>Myth</a:t>
            </a:r>
          </a:p>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They charge big fees.</a:t>
            </a:r>
          </a:p>
          <a:p>
            <a:pPr marL="463550" lvl="0" eaLnBrk="1" fontAlgn="auto" hangingPunct="1">
              <a:lnSpc>
                <a:spcPct val="150000"/>
              </a:lnSpc>
              <a:spcAft>
                <a:spcPts val="0"/>
              </a:spcAft>
              <a:buClrTx/>
            </a:pPr>
            <a:endParaRPr lang="en-US" kern="1200" dirty="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b="1" kern="1200" dirty="0" smtClean="0">
                <a:solidFill>
                  <a:prstClr val="black"/>
                </a:solidFill>
                <a:latin typeface="Cambria" panose="02040503050406030204" pitchFamily="18" charset="0"/>
              </a:rPr>
              <a:t>Truth</a:t>
            </a:r>
          </a:p>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Providing services does cost money but 	there are low and no cost bank accounts 	available in some cases.</a:t>
            </a: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3132425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8</a:t>
            </a:r>
            <a:r>
              <a:rPr lang="en-US" b="1" kern="1200" dirty="0" smtClean="0">
                <a:solidFill>
                  <a:prstClr val="black"/>
                </a:solidFill>
              </a:rPr>
              <a:t>. Things You Might Want to Know About Investment Planning</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There are many different types of savings 	plans you can ask your banker about.</a:t>
            </a:r>
          </a:p>
          <a:p>
            <a:pPr marL="457200" indent="-7938">
              <a:lnSpc>
                <a:spcPct val="150000"/>
              </a:lnSpc>
              <a:buClrTx/>
              <a:buAutoNum type="arabicPeriod" startAt="3"/>
              <a:tabLst>
                <a:tab pos="900113" algn="l"/>
              </a:tabLst>
            </a:pPr>
            <a:r>
              <a:rPr lang="en-US" dirty="0" smtClean="0"/>
              <a:t>  	Registered Education Savings Plan 			(</a:t>
            </a:r>
            <a:r>
              <a:rPr lang="en-US" dirty="0" err="1" smtClean="0"/>
              <a:t>RESP</a:t>
            </a:r>
            <a:r>
              <a:rPr lang="en-US" dirty="0" smtClean="0"/>
              <a:t>) – to save for your children’s 			education.</a:t>
            </a:r>
          </a:p>
          <a:p>
            <a:pPr marL="457200" indent="-7938">
              <a:lnSpc>
                <a:spcPct val="150000"/>
              </a:lnSpc>
              <a:buClrTx/>
              <a:buAutoNum type="arabicPeriod" startAt="3"/>
              <a:tabLst>
                <a:tab pos="449263" algn="l"/>
              </a:tabLst>
            </a:pPr>
            <a:r>
              <a:rPr lang="en-US" dirty="0" smtClean="0"/>
              <a:t> 	Registered Disability Savings Plan (</a:t>
            </a:r>
            <a:r>
              <a:rPr lang="en-US" dirty="0" err="1" smtClean="0"/>
              <a:t>RDSP</a:t>
            </a:r>
            <a:r>
              <a:rPr lang="en-US" dirty="0" smtClean="0"/>
              <a:t>) 	- for those eligible for the</a:t>
            </a:r>
          </a:p>
          <a:p>
            <a:pPr marL="449262">
              <a:lnSpc>
                <a:spcPct val="150000"/>
              </a:lnSpc>
              <a:spcBef>
                <a:spcPts val="0"/>
              </a:spcBef>
              <a:spcAft>
                <a:spcPts val="0"/>
              </a:spcAft>
              <a:buClrTx/>
              <a:tabLst>
                <a:tab pos="449263" algn="l"/>
              </a:tabLst>
            </a:pPr>
            <a:r>
              <a:rPr lang="en-US" dirty="0"/>
              <a:t>	</a:t>
            </a:r>
            <a:r>
              <a:rPr lang="en-US" dirty="0" smtClean="0"/>
              <a:t>	disability tax credit.</a:t>
            </a:r>
          </a:p>
        </p:txBody>
      </p:sp>
      <p:pic>
        <p:nvPicPr>
          <p:cNvPr id="8194" name="Picture 2" descr="C:\Users\Leah\AppData\Local\Microsoft\Windows\Temporary Internet Files\Content.IE5\VTRLU143\MC90036388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5017998"/>
            <a:ext cx="1981200" cy="1884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1103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8</a:t>
            </a:r>
            <a:r>
              <a:rPr lang="en-US" b="1" kern="1200" dirty="0" smtClean="0">
                <a:solidFill>
                  <a:prstClr val="black"/>
                </a:solidFill>
              </a:rPr>
              <a:t>. Things You Might Want to Know About Investment Planning</a:t>
            </a:r>
            <a:endParaRPr lang="en-US" sz="3200" b="1" dirty="0"/>
          </a:p>
        </p:txBody>
      </p:sp>
      <p:sp>
        <p:nvSpPr>
          <p:cNvPr id="3" name="Content Placeholder 2"/>
          <p:cNvSpPr>
            <a:spLocks noGrp="1"/>
          </p:cNvSpPr>
          <p:nvPr>
            <p:ph idx="1"/>
          </p:nvPr>
        </p:nvSpPr>
        <p:spPr/>
        <p:txBody>
          <a:bodyPr/>
          <a:lstStyle/>
          <a:p>
            <a:pPr marL="465138">
              <a:lnSpc>
                <a:spcPct val="150000"/>
              </a:lnSpc>
              <a:tabLst>
                <a:tab pos="449263" algn="l"/>
              </a:tabLst>
            </a:pPr>
            <a:endParaRPr lang="en-US" dirty="0" smtClean="0"/>
          </a:p>
          <a:p>
            <a:pPr marL="465138">
              <a:lnSpc>
                <a:spcPct val="150000"/>
              </a:lnSpc>
              <a:tabLst>
                <a:tab pos="449263" algn="l"/>
              </a:tabLst>
            </a:pPr>
            <a:r>
              <a:rPr lang="en-US" dirty="0" smtClean="0"/>
              <a:t>Investing with Registered Savings Plans</a:t>
            </a:r>
          </a:p>
          <a:p>
            <a:pPr marL="465138">
              <a:lnSpc>
                <a:spcPct val="150000"/>
              </a:lnSpc>
              <a:tabLst>
                <a:tab pos="449263" algn="l"/>
              </a:tabLst>
            </a:pPr>
            <a:endParaRPr lang="en-US" dirty="0" smtClean="0"/>
          </a:p>
        </p:txBody>
      </p:sp>
      <p:pic>
        <p:nvPicPr>
          <p:cNvPr id="3074" name="Picture 2" descr="C:\Users\edassist\AppData\Local\Microsoft\Windows\Temporary Internet Files\Content.IE5\SH0L0LVV\MC900431621[2].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2819400"/>
            <a:ext cx="17145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78541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8</a:t>
            </a:r>
            <a:r>
              <a:rPr lang="en-US" b="1" kern="1200" dirty="0" smtClean="0">
                <a:solidFill>
                  <a:prstClr val="black"/>
                </a:solidFill>
              </a:rPr>
              <a:t>. Things You Might Want to Know About Investment Planning</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r>
              <a:rPr lang="en-US" sz="3200" b="1" dirty="0" smtClean="0"/>
              <a:t>Tip</a:t>
            </a:r>
            <a:endParaRPr lang="en-US" dirty="0" smtClean="0"/>
          </a:p>
          <a:p>
            <a:pPr>
              <a:lnSpc>
                <a:spcPct val="150000"/>
              </a:lnSpc>
              <a:tabLst>
                <a:tab pos="449263" algn="l"/>
              </a:tabLst>
            </a:pPr>
            <a:r>
              <a:rPr lang="en-US" dirty="0"/>
              <a:t>	</a:t>
            </a:r>
            <a:r>
              <a:rPr lang="en-US" dirty="0" smtClean="0"/>
              <a:t>	February is the last month you can put 			money into your </a:t>
            </a:r>
            <a:r>
              <a:rPr lang="en-US" dirty="0" err="1" smtClean="0"/>
              <a:t>RRSP</a:t>
            </a:r>
            <a:r>
              <a:rPr lang="en-US" dirty="0" smtClean="0"/>
              <a:t> to get a tax 			deduction for the previous year.</a:t>
            </a:r>
            <a:endParaRPr lang="en-US" dirty="0"/>
          </a:p>
          <a:p>
            <a:pPr>
              <a:lnSpc>
                <a:spcPct val="150000"/>
              </a:lnSpc>
              <a:tabLst>
                <a:tab pos="449263" algn="l"/>
              </a:tabLst>
            </a:pPr>
            <a:r>
              <a:rPr lang="en-US" dirty="0" smtClean="0"/>
              <a:t>		Try putting month in each month even if a 		small amount.</a:t>
            </a:r>
          </a:p>
        </p:txBody>
      </p:sp>
      <p:pic>
        <p:nvPicPr>
          <p:cNvPr id="9218" name="Picture 2" descr="C:\Users\Leah\AppData\Local\Microsoft\Windows\Temporary Internet Files\Content.IE5\VTRLU143\MC900434617[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0856" y="5334000"/>
            <a:ext cx="2582644" cy="1374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160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8</a:t>
            </a:r>
            <a:r>
              <a:rPr lang="en-US" b="1" kern="1200" dirty="0" smtClean="0">
                <a:solidFill>
                  <a:prstClr val="black"/>
                </a:solidFill>
              </a:rPr>
              <a:t>. Things You Might Want to Know About Investment Planning</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r>
              <a:rPr lang="en-US" sz="3200" b="1" dirty="0" smtClean="0"/>
              <a:t>Tip</a:t>
            </a:r>
            <a:endParaRPr lang="en-US" dirty="0" smtClean="0"/>
          </a:p>
          <a:p>
            <a:pPr>
              <a:lnSpc>
                <a:spcPct val="150000"/>
              </a:lnSpc>
              <a:tabLst>
                <a:tab pos="449263" algn="l"/>
              </a:tabLst>
            </a:pPr>
            <a:r>
              <a:rPr lang="en-US" dirty="0"/>
              <a:t>	</a:t>
            </a:r>
            <a:r>
              <a:rPr lang="en-US" dirty="0" smtClean="0"/>
              <a:t>	For more information go to the Financial 		Consumer Agency of Canada Website</a:t>
            </a:r>
          </a:p>
          <a:p>
            <a:pPr>
              <a:lnSpc>
                <a:spcPct val="150000"/>
              </a:lnSpc>
              <a:tabLst>
                <a:tab pos="449263" algn="l"/>
              </a:tabLst>
            </a:pPr>
            <a:r>
              <a:rPr lang="en-US" dirty="0" smtClean="0"/>
              <a:t>		</a:t>
            </a:r>
            <a:r>
              <a:rPr lang="en-US" dirty="0" smtClean="0">
                <a:hlinkClick r:id="rId3"/>
              </a:rPr>
              <a:t>http://www.fcac-acfc.gc.ca</a:t>
            </a:r>
            <a:r>
              <a:rPr lang="en-US" dirty="0" smtClean="0"/>
              <a:t> </a:t>
            </a:r>
          </a:p>
        </p:txBody>
      </p:sp>
    </p:spTree>
    <p:extLst>
      <p:ext uri="{BB962C8B-B14F-4D97-AF65-F5344CB8AC3E}">
        <p14:creationId xmlns:p14="http://schemas.microsoft.com/office/powerpoint/2010/main" val="2427404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8</a:t>
            </a:r>
            <a:r>
              <a:rPr lang="en-US" b="1" kern="1200" dirty="0" smtClean="0">
                <a:solidFill>
                  <a:prstClr val="black"/>
                </a:solidFill>
              </a:rPr>
              <a:t>. Estate Planning</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p>
        </p:txBody>
      </p:sp>
      <p:pic>
        <p:nvPicPr>
          <p:cNvPr id="4" name="Picture 3" descr="Someone feels satisfied after completing an estate pla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5451475"/>
            <a:ext cx="2209800" cy="1406525"/>
          </a:xfrm>
          <a:prstGeom prst="rect">
            <a:avLst/>
          </a:prstGeom>
          <a:noFill/>
          <a:ln w="9525">
            <a:noFill/>
            <a:miter lim="800000"/>
            <a:headEnd/>
            <a:tailEnd/>
          </a:ln>
        </p:spPr>
      </p:pic>
      <p:sp>
        <p:nvSpPr>
          <p:cNvPr id="5" name="Content Placeholder 2"/>
          <p:cNvSpPr txBox="1">
            <a:spLocks/>
          </p:cNvSpPr>
          <p:nvPr/>
        </p:nvSpPr>
        <p:spPr bwMode="auto">
          <a:xfrm>
            <a:off x="2057400" y="1295400"/>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804863" indent="-360363" algn="l" rtl="0" eaLnBrk="0" fontAlgn="base" hangingPunct="0">
              <a:lnSpc>
                <a:spcPct val="130000"/>
              </a:lnSpc>
              <a:spcBef>
                <a:spcPts val="0"/>
              </a:spcBef>
              <a:spcAft>
                <a:spcPts val="0"/>
              </a:spcAft>
              <a:buClr>
                <a:schemeClr val="accent2"/>
              </a:buClr>
              <a:buSzPct val="100000"/>
              <a:buFont typeface="Arial" panose="020B0604020202020204" pitchFamily="34" charset="0"/>
              <a:buChar char="•"/>
              <a:defRPr sz="2400">
                <a:solidFill>
                  <a:schemeClr val="tx1"/>
                </a:solidFill>
                <a:latin typeface="Cambria" panose="02040503050406030204" pitchFamily="18" charset="0"/>
              </a:defRPr>
            </a:lvl2pPr>
            <a:lvl3pPr marL="1166813" indent="-361950" algn="l" rtl="0" eaLnBrk="0" fontAlgn="base" hangingPunct="0">
              <a:lnSpc>
                <a:spcPct val="130000"/>
              </a:lnSpc>
              <a:spcBef>
                <a:spcPts val="0"/>
              </a:spcBef>
              <a:spcAft>
                <a:spcPts val="0"/>
              </a:spcAft>
              <a:buSzPct val="70000"/>
              <a:buFont typeface="Courier New" panose="02070309020205020404" pitchFamily="49" charset="0"/>
              <a:buChar char="o"/>
              <a:defRPr sz="2400" baseline="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a:lstStyle>
          <a:p>
            <a:pPr>
              <a:lnSpc>
                <a:spcPct val="150000"/>
              </a:lnSpc>
              <a:tabLst>
                <a:tab pos="449263" algn="l"/>
              </a:tabLst>
            </a:pPr>
            <a:r>
              <a:rPr lang="en-US" kern="0" dirty="0" smtClean="0"/>
              <a:t>	Estate planning includes</a:t>
            </a:r>
          </a:p>
          <a:p>
            <a:pPr marL="1147763" lvl="1" indent="-342900">
              <a:lnSpc>
                <a:spcPct val="150000"/>
              </a:lnSpc>
              <a:buClrTx/>
              <a:tabLst>
                <a:tab pos="449263" algn="l"/>
              </a:tabLst>
            </a:pPr>
            <a:r>
              <a:rPr lang="en-US" kern="0" dirty="0" smtClean="0"/>
              <a:t>writing your will and naming someone to be responsible for carrying out your wishes</a:t>
            </a:r>
          </a:p>
          <a:p>
            <a:pPr marL="1147763" lvl="1" indent="-342900">
              <a:lnSpc>
                <a:spcPct val="150000"/>
              </a:lnSpc>
              <a:buClrTx/>
              <a:tabLst>
                <a:tab pos="449263" algn="l"/>
              </a:tabLst>
            </a:pPr>
            <a:r>
              <a:rPr lang="en-US" kern="0" dirty="0" smtClean="0"/>
              <a:t>deciding who will look after your children if you die while they are minors</a:t>
            </a:r>
          </a:p>
          <a:p>
            <a:pPr marL="1147763" lvl="1" indent="-342900">
              <a:lnSpc>
                <a:spcPct val="150000"/>
              </a:lnSpc>
              <a:buClrTx/>
              <a:tabLst>
                <a:tab pos="449263" algn="l"/>
              </a:tabLst>
            </a:pPr>
            <a:r>
              <a:rPr lang="en-US" kern="0" dirty="0" smtClean="0"/>
              <a:t>distributing your belongings</a:t>
            </a:r>
          </a:p>
          <a:p>
            <a:pPr lvl="1" indent="0">
              <a:lnSpc>
                <a:spcPct val="150000"/>
              </a:lnSpc>
              <a:buClrTx/>
              <a:buNone/>
              <a:tabLst>
                <a:tab pos="449263" algn="l"/>
                <a:tab pos="1438275" algn="l"/>
              </a:tabLst>
            </a:pPr>
            <a:r>
              <a:rPr lang="en-US" b="1" kern="0" dirty="0"/>
              <a:t>	</a:t>
            </a:r>
            <a:endParaRPr lang="en-US" kern="0" dirty="0" smtClean="0"/>
          </a:p>
        </p:txBody>
      </p:sp>
    </p:spTree>
    <p:extLst>
      <p:ext uri="{BB962C8B-B14F-4D97-AF65-F5344CB8AC3E}">
        <p14:creationId xmlns:p14="http://schemas.microsoft.com/office/powerpoint/2010/main" val="986184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9</a:t>
            </a:r>
            <a:r>
              <a:rPr lang="en-US" b="1" kern="1200" dirty="0" smtClean="0">
                <a:solidFill>
                  <a:prstClr val="black"/>
                </a:solidFill>
              </a:rPr>
              <a:t>. Estate Planning</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p>
        </p:txBody>
      </p:sp>
      <p:pic>
        <p:nvPicPr>
          <p:cNvPr id="4" name="Picture 3" descr="Someone feels satisfied after completing an estate pla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5451475"/>
            <a:ext cx="2209800" cy="1406525"/>
          </a:xfrm>
          <a:prstGeom prst="rect">
            <a:avLst/>
          </a:prstGeom>
          <a:noFill/>
          <a:ln w="9525">
            <a:noFill/>
            <a:miter lim="800000"/>
            <a:headEnd/>
            <a:tailEnd/>
          </a:ln>
        </p:spPr>
      </p:pic>
      <p:sp>
        <p:nvSpPr>
          <p:cNvPr id="5" name="Content Placeholder 2"/>
          <p:cNvSpPr txBox="1">
            <a:spLocks/>
          </p:cNvSpPr>
          <p:nvPr/>
        </p:nvSpPr>
        <p:spPr bwMode="auto">
          <a:xfrm>
            <a:off x="2057400" y="1295400"/>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804863" indent="-360363" algn="l" rtl="0" eaLnBrk="0" fontAlgn="base" hangingPunct="0">
              <a:lnSpc>
                <a:spcPct val="130000"/>
              </a:lnSpc>
              <a:spcBef>
                <a:spcPts val="0"/>
              </a:spcBef>
              <a:spcAft>
                <a:spcPts val="0"/>
              </a:spcAft>
              <a:buClr>
                <a:schemeClr val="accent2"/>
              </a:buClr>
              <a:buSzPct val="100000"/>
              <a:buFont typeface="Arial" panose="020B0604020202020204" pitchFamily="34" charset="0"/>
              <a:buChar char="•"/>
              <a:defRPr sz="2400">
                <a:solidFill>
                  <a:schemeClr val="tx1"/>
                </a:solidFill>
                <a:latin typeface="Cambria" panose="02040503050406030204" pitchFamily="18" charset="0"/>
              </a:defRPr>
            </a:lvl2pPr>
            <a:lvl3pPr marL="1166813" indent="-361950" algn="l" rtl="0" eaLnBrk="0" fontAlgn="base" hangingPunct="0">
              <a:lnSpc>
                <a:spcPct val="130000"/>
              </a:lnSpc>
              <a:spcBef>
                <a:spcPts val="0"/>
              </a:spcBef>
              <a:spcAft>
                <a:spcPts val="0"/>
              </a:spcAft>
              <a:buSzPct val="70000"/>
              <a:buFont typeface="Courier New" panose="02070309020205020404" pitchFamily="49" charset="0"/>
              <a:buChar char="o"/>
              <a:defRPr sz="2400" baseline="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a:lstStyle>
          <a:p>
            <a:pPr>
              <a:lnSpc>
                <a:spcPct val="150000"/>
              </a:lnSpc>
              <a:tabLst>
                <a:tab pos="449263" algn="l"/>
              </a:tabLst>
            </a:pPr>
            <a:r>
              <a:rPr lang="en-US" kern="0" dirty="0" smtClean="0"/>
              <a:t>	Estate planning includes</a:t>
            </a:r>
          </a:p>
          <a:p>
            <a:pPr marL="1147763" lvl="1" indent="-342900">
              <a:lnSpc>
                <a:spcPct val="150000"/>
              </a:lnSpc>
              <a:buClrTx/>
              <a:tabLst>
                <a:tab pos="449263" algn="l"/>
              </a:tabLst>
            </a:pPr>
            <a:r>
              <a:rPr lang="en-US" kern="0" dirty="0" smtClean="0"/>
              <a:t>arranging your assets so you pay the smallest amount of taxes necessary</a:t>
            </a:r>
          </a:p>
          <a:p>
            <a:pPr marL="1147763" lvl="1" indent="-342900">
              <a:lnSpc>
                <a:spcPct val="150000"/>
              </a:lnSpc>
              <a:buClrTx/>
              <a:tabLst>
                <a:tab pos="449263" algn="l"/>
              </a:tabLst>
            </a:pPr>
            <a:r>
              <a:rPr lang="en-US" kern="0" dirty="0" smtClean="0"/>
              <a:t>arranging insurance to cover costs, provide for your survivors and pass on your assets</a:t>
            </a:r>
          </a:p>
          <a:p>
            <a:pPr marL="1147763" lvl="1" indent="-342900">
              <a:lnSpc>
                <a:spcPct val="150000"/>
              </a:lnSpc>
              <a:buClrTx/>
              <a:tabLst>
                <a:tab pos="449263" algn="l"/>
              </a:tabLst>
            </a:pPr>
            <a:r>
              <a:rPr lang="en-US" kern="0" dirty="0" smtClean="0"/>
              <a:t>arranging who will handle your affairs if you aren’t able to manage</a:t>
            </a:r>
          </a:p>
          <a:p>
            <a:pPr lvl="1" indent="0">
              <a:lnSpc>
                <a:spcPct val="150000"/>
              </a:lnSpc>
              <a:buClrTx/>
              <a:buNone/>
              <a:tabLst>
                <a:tab pos="449263" algn="l"/>
              </a:tabLst>
            </a:pPr>
            <a:r>
              <a:rPr lang="en-US" kern="0" dirty="0"/>
              <a:t>	 </a:t>
            </a:r>
            <a:r>
              <a:rPr lang="en-US" kern="0" dirty="0" smtClean="0"/>
              <a:t>   them yourself</a:t>
            </a:r>
          </a:p>
          <a:p>
            <a:pPr lvl="1" indent="0">
              <a:lnSpc>
                <a:spcPct val="150000"/>
              </a:lnSpc>
              <a:buClrTx/>
              <a:buNone/>
              <a:tabLst>
                <a:tab pos="449263" algn="l"/>
                <a:tab pos="1438275" algn="l"/>
              </a:tabLst>
            </a:pPr>
            <a:r>
              <a:rPr lang="en-US" b="1" kern="0" dirty="0"/>
              <a:t>	</a:t>
            </a:r>
            <a:endParaRPr lang="en-US" kern="0" dirty="0" smtClean="0"/>
          </a:p>
        </p:txBody>
      </p:sp>
    </p:spTree>
    <p:extLst>
      <p:ext uri="{BB962C8B-B14F-4D97-AF65-F5344CB8AC3E}">
        <p14:creationId xmlns:p14="http://schemas.microsoft.com/office/powerpoint/2010/main" val="2373215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9</a:t>
            </a:r>
            <a:r>
              <a:rPr lang="en-US" b="1" kern="1200" dirty="0" smtClean="0">
                <a:solidFill>
                  <a:prstClr val="black"/>
                </a:solidFill>
              </a:rPr>
              <a:t>. Estate Planning</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p>
        </p:txBody>
      </p:sp>
      <p:pic>
        <p:nvPicPr>
          <p:cNvPr id="4" name="Picture 3" descr="Someone feels satisfied after completing an estate pla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200" y="4723963"/>
            <a:ext cx="3352800" cy="2134038"/>
          </a:xfrm>
          <a:prstGeom prst="rect">
            <a:avLst/>
          </a:prstGeom>
          <a:noFill/>
          <a:ln w="9525">
            <a:noFill/>
            <a:miter lim="800000"/>
            <a:headEnd/>
            <a:tailEnd/>
          </a:ln>
        </p:spPr>
      </p:pic>
      <p:sp>
        <p:nvSpPr>
          <p:cNvPr id="5" name="Content Placeholder 2"/>
          <p:cNvSpPr txBox="1">
            <a:spLocks/>
          </p:cNvSpPr>
          <p:nvPr/>
        </p:nvSpPr>
        <p:spPr bwMode="auto">
          <a:xfrm>
            <a:off x="2057400" y="1295400"/>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804863" indent="-360363" algn="l" rtl="0" eaLnBrk="0" fontAlgn="base" hangingPunct="0">
              <a:lnSpc>
                <a:spcPct val="130000"/>
              </a:lnSpc>
              <a:spcBef>
                <a:spcPts val="0"/>
              </a:spcBef>
              <a:spcAft>
                <a:spcPts val="0"/>
              </a:spcAft>
              <a:buClr>
                <a:schemeClr val="accent2"/>
              </a:buClr>
              <a:buSzPct val="100000"/>
              <a:buFont typeface="Arial" panose="020B0604020202020204" pitchFamily="34" charset="0"/>
              <a:buChar char="•"/>
              <a:defRPr sz="2400">
                <a:solidFill>
                  <a:schemeClr val="tx1"/>
                </a:solidFill>
                <a:latin typeface="Cambria" panose="02040503050406030204" pitchFamily="18" charset="0"/>
              </a:defRPr>
            </a:lvl2pPr>
            <a:lvl3pPr marL="1166813" indent="-361950" algn="l" rtl="0" eaLnBrk="0" fontAlgn="base" hangingPunct="0">
              <a:lnSpc>
                <a:spcPct val="130000"/>
              </a:lnSpc>
              <a:spcBef>
                <a:spcPts val="0"/>
              </a:spcBef>
              <a:spcAft>
                <a:spcPts val="0"/>
              </a:spcAft>
              <a:buSzPct val="70000"/>
              <a:buFont typeface="Courier New" panose="02070309020205020404" pitchFamily="49" charset="0"/>
              <a:buChar char="o"/>
              <a:defRPr sz="2400" baseline="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a:lstStyle>
          <a:p>
            <a:pPr>
              <a:lnSpc>
                <a:spcPct val="150000"/>
              </a:lnSpc>
              <a:tabLst>
                <a:tab pos="449263" algn="l"/>
              </a:tabLst>
            </a:pPr>
            <a:r>
              <a:rPr lang="en-US" kern="0" dirty="0" smtClean="0"/>
              <a:t>	A will is key to your estate planning but your 	plan may also include</a:t>
            </a:r>
          </a:p>
          <a:p>
            <a:pPr marL="1139825" indent="-346075">
              <a:lnSpc>
                <a:spcPct val="150000"/>
              </a:lnSpc>
              <a:buClrTx/>
              <a:buAutoNum type="alphaLcPeriod"/>
              <a:tabLst>
                <a:tab pos="1139825" algn="l"/>
              </a:tabLst>
            </a:pPr>
            <a:r>
              <a:rPr lang="en-US" kern="0" dirty="0" smtClean="0"/>
              <a:t>Power of Attorney </a:t>
            </a:r>
          </a:p>
          <a:p>
            <a:pPr marL="1139825" indent="-346075">
              <a:lnSpc>
                <a:spcPct val="150000"/>
              </a:lnSpc>
              <a:buClrTx/>
              <a:buAutoNum type="alphaLcPeriod"/>
              <a:tabLst>
                <a:tab pos="1139825" algn="l"/>
              </a:tabLst>
            </a:pPr>
            <a:r>
              <a:rPr lang="en-US" kern="0" dirty="0" smtClean="0"/>
              <a:t>Living Will</a:t>
            </a:r>
          </a:p>
          <a:p>
            <a:pPr marL="1139825" indent="-346075">
              <a:lnSpc>
                <a:spcPct val="150000"/>
              </a:lnSpc>
              <a:buClrTx/>
              <a:buAutoNum type="alphaLcPeriod"/>
              <a:tabLst>
                <a:tab pos="1139825" algn="l"/>
              </a:tabLst>
            </a:pPr>
            <a:r>
              <a:rPr lang="en-US" kern="0" dirty="0" smtClean="0"/>
              <a:t>Life Insurance</a:t>
            </a:r>
          </a:p>
          <a:p>
            <a:pPr marL="457200" indent="-457200">
              <a:lnSpc>
                <a:spcPct val="150000"/>
              </a:lnSpc>
              <a:buAutoNum type="alphaLcPeriod"/>
              <a:tabLst>
                <a:tab pos="449263" algn="l"/>
              </a:tabLst>
            </a:pPr>
            <a:endParaRPr lang="en-US" kern="0" dirty="0" smtClean="0"/>
          </a:p>
          <a:p>
            <a:pPr lvl="1" indent="0">
              <a:lnSpc>
                <a:spcPct val="150000"/>
              </a:lnSpc>
              <a:buClrTx/>
              <a:buNone/>
              <a:tabLst>
                <a:tab pos="449263" algn="l"/>
                <a:tab pos="1438275" algn="l"/>
              </a:tabLst>
            </a:pPr>
            <a:r>
              <a:rPr lang="en-US" b="1" kern="0" dirty="0"/>
              <a:t>	</a:t>
            </a:r>
            <a:endParaRPr lang="en-US" kern="0" dirty="0" smtClean="0"/>
          </a:p>
        </p:txBody>
      </p:sp>
    </p:spTree>
    <p:extLst>
      <p:ext uri="{BB962C8B-B14F-4D97-AF65-F5344CB8AC3E}">
        <p14:creationId xmlns:p14="http://schemas.microsoft.com/office/powerpoint/2010/main" val="2586545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kern="1200" dirty="0">
                <a:solidFill>
                  <a:prstClr val="black"/>
                </a:solidFill>
              </a:rPr>
              <a:t>9</a:t>
            </a:r>
            <a:r>
              <a:rPr lang="en-US" b="1" kern="1200" dirty="0" smtClean="0">
                <a:solidFill>
                  <a:prstClr val="black"/>
                </a:solidFill>
              </a:rPr>
              <a:t>. Estate Planning</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p>
        </p:txBody>
      </p:sp>
      <p:pic>
        <p:nvPicPr>
          <p:cNvPr id="4" name="Picture 3" descr="Someone feels satisfied after completing an estate pla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5451475"/>
            <a:ext cx="2209800" cy="1406525"/>
          </a:xfrm>
          <a:prstGeom prst="rect">
            <a:avLst/>
          </a:prstGeom>
          <a:noFill/>
          <a:ln w="9525">
            <a:noFill/>
            <a:miter lim="800000"/>
            <a:headEnd/>
            <a:tailEnd/>
          </a:ln>
        </p:spPr>
      </p:pic>
      <p:sp>
        <p:nvSpPr>
          <p:cNvPr id="5" name="Content Placeholder 2"/>
          <p:cNvSpPr txBox="1">
            <a:spLocks/>
          </p:cNvSpPr>
          <p:nvPr/>
        </p:nvSpPr>
        <p:spPr bwMode="auto">
          <a:xfrm>
            <a:off x="2057400" y="1295400"/>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804863" indent="-360363" algn="l" rtl="0" eaLnBrk="0" fontAlgn="base" hangingPunct="0">
              <a:lnSpc>
                <a:spcPct val="130000"/>
              </a:lnSpc>
              <a:spcBef>
                <a:spcPts val="0"/>
              </a:spcBef>
              <a:spcAft>
                <a:spcPts val="0"/>
              </a:spcAft>
              <a:buClr>
                <a:schemeClr val="accent2"/>
              </a:buClr>
              <a:buSzPct val="100000"/>
              <a:buFont typeface="Arial" panose="020B0604020202020204" pitchFamily="34" charset="0"/>
              <a:buChar char="•"/>
              <a:defRPr sz="2400">
                <a:solidFill>
                  <a:schemeClr val="tx1"/>
                </a:solidFill>
                <a:latin typeface="Cambria" panose="02040503050406030204" pitchFamily="18" charset="0"/>
              </a:defRPr>
            </a:lvl2pPr>
            <a:lvl3pPr marL="1166813" indent="-361950" algn="l" rtl="0" eaLnBrk="0" fontAlgn="base" hangingPunct="0">
              <a:lnSpc>
                <a:spcPct val="130000"/>
              </a:lnSpc>
              <a:spcBef>
                <a:spcPts val="0"/>
              </a:spcBef>
              <a:spcAft>
                <a:spcPts val="0"/>
              </a:spcAft>
              <a:buSzPct val="70000"/>
              <a:buFont typeface="Courier New" panose="02070309020205020404" pitchFamily="49" charset="0"/>
              <a:buChar char="o"/>
              <a:defRPr sz="2400" baseline="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a:lstStyle>
          <a:p>
            <a:pPr>
              <a:lnSpc>
                <a:spcPct val="150000"/>
              </a:lnSpc>
              <a:tabLst>
                <a:tab pos="449263" algn="l"/>
              </a:tabLst>
            </a:pPr>
            <a:r>
              <a:rPr lang="en-US" kern="0" dirty="0" smtClean="0"/>
              <a:t>	The Ontario Government provides standard 	Power of Attorney forms at</a:t>
            </a:r>
          </a:p>
          <a:p>
            <a:pPr>
              <a:lnSpc>
                <a:spcPct val="150000"/>
              </a:lnSpc>
              <a:tabLst>
                <a:tab pos="449263" algn="l"/>
              </a:tabLst>
            </a:pPr>
            <a:r>
              <a:rPr lang="en-US" kern="0" dirty="0" smtClean="0"/>
              <a:t>	</a:t>
            </a:r>
            <a:r>
              <a:rPr lang="en-US" kern="0" dirty="0" smtClean="0">
                <a:hlinkClick r:id="rId4"/>
              </a:rPr>
              <a:t>www.attorneygeneral.jus.gov.on.ca</a:t>
            </a:r>
            <a:endParaRPr lang="en-US" kern="0" dirty="0" smtClean="0"/>
          </a:p>
          <a:p>
            <a:pPr>
              <a:lnSpc>
                <a:spcPct val="150000"/>
              </a:lnSpc>
              <a:tabLst>
                <a:tab pos="449263" algn="l"/>
              </a:tabLst>
            </a:pPr>
            <a:r>
              <a:rPr lang="en-US" kern="0" dirty="0"/>
              <a:t>	</a:t>
            </a:r>
            <a:r>
              <a:rPr lang="en-US" kern="0" dirty="0" smtClean="0"/>
              <a:t>You may want to have a lawyer write your 	Power of Attorney.  At the very least speak 	with a lawyer before signing a Power of 	Attorney.</a:t>
            </a:r>
          </a:p>
          <a:p>
            <a:pPr marL="457200" indent="-457200">
              <a:lnSpc>
                <a:spcPct val="150000"/>
              </a:lnSpc>
              <a:buAutoNum type="alphaLcPeriod"/>
              <a:tabLst>
                <a:tab pos="449263" algn="l"/>
              </a:tabLst>
            </a:pPr>
            <a:endParaRPr lang="en-US" kern="0" dirty="0" smtClean="0"/>
          </a:p>
          <a:p>
            <a:pPr lvl="1" indent="0">
              <a:lnSpc>
                <a:spcPct val="150000"/>
              </a:lnSpc>
              <a:buClrTx/>
              <a:buNone/>
              <a:tabLst>
                <a:tab pos="449263" algn="l"/>
                <a:tab pos="1438275" algn="l"/>
              </a:tabLst>
            </a:pPr>
            <a:r>
              <a:rPr lang="en-US" b="1" kern="0" dirty="0"/>
              <a:t>	</a:t>
            </a:r>
            <a:endParaRPr lang="en-US" kern="0" dirty="0" smtClean="0"/>
          </a:p>
        </p:txBody>
      </p:sp>
    </p:spTree>
    <p:extLst>
      <p:ext uri="{BB962C8B-B14F-4D97-AF65-F5344CB8AC3E}">
        <p14:creationId xmlns:p14="http://schemas.microsoft.com/office/powerpoint/2010/main" val="26027380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30238" indent="-630238" algn="l"/>
            <a:r>
              <a:rPr lang="en-US" b="1" kern="1200" dirty="0" smtClean="0">
                <a:solidFill>
                  <a:prstClr val="black"/>
                </a:solidFill>
              </a:rPr>
              <a:t>10. How to Prevent Fraud and</a:t>
            </a:r>
            <a:br>
              <a:rPr lang="en-US" b="1" kern="1200" dirty="0" smtClean="0">
                <a:solidFill>
                  <a:prstClr val="black"/>
                </a:solidFill>
              </a:rPr>
            </a:br>
            <a:r>
              <a:rPr lang="en-US" b="1" kern="1200" dirty="0" smtClean="0">
                <a:solidFill>
                  <a:prstClr val="black"/>
                </a:solidFill>
              </a:rPr>
              <a:t>Identity Theft</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p>
        </p:txBody>
      </p:sp>
      <p:sp>
        <p:nvSpPr>
          <p:cNvPr id="5" name="Content Placeholder 2"/>
          <p:cNvSpPr txBox="1">
            <a:spLocks/>
          </p:cNvSpPr>
          <p:nvPr/>
        </p:nvSpPr>
        <p:spPr bwMode="auto">
          <a:xfrm>
            <a:off x="2057400" y="1329128"/>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804863" indent="-360363" algn="l" rtl="0" eaLnBrk="0" fontAlgn="base" hangingPunct="0">
              <a:lnSpc>
                <a:spcPct val="130000"/>
              </a:lnSpc>
              <a:spcBef>
                <a:spcPts val="0"/>
              </a:spcBef>
              <a:spcAft>
                <a:spcPts val="0"/>
              </a:spcAft>
              <a:buClr>
                <a:schemeClr val="accent2"/>
              </a:buClr>
              <a:buSzPct val="100000"/>
              <a:buFont typeface="Arial" panose="020B0604020202020204" pitchFamily="34" charset="0"/>
              <a:buChar char="•"/>
              <a:defRPr sz="2400">
                <a:solidFill>
                  <a:schemeClr val="tx1"/>
                </a:solidFill>
                <a:latin typeface="Cambria" panose="02040503050406030204" pitchFamily="18" charset="0"/>
              </a:defRPr>
            </a:lvl2pPr>
            <a:lvl3pPr marL="1166813" indent="-361950" algn="l" rtl="0" eaLnBrk="0" fontAlgn="base" hangingPunct="0">
              <a:lnSpc>
                <a:spcPct val="130000"/>
              </a:lnSpc>
              <a:spcBef>
                <a:spcPts val="0"/>
              </a:spcBef>
              <a:spcAft>
                <a:spcPts val="0"/>
              </a:spcAft>
              <a:buSzPct val="70000"/>
              <a:buFont typeface="Courier New" panose="02070309020205020404" pitchFamily="49" charset="0"/>
              <a:buChar char="o"/>
              <a:defRPr sz="2400" baseline="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a:lstStyle>
          <a:p>
            <a:pPr>
              <a:lnSpc>
                <a:spcPct val="150000"/>
              </a:lnSpc>
              <a:tabLst>
                <a:tab pos="719138" algn="l"/>
              </a:tabLst>
            </a:pPr>
            <a:endParaRPr lang="en-US" sz="1000" kern="0" dirty="0" smtClean="0"/>
          </a:p>
          <a:p>
            <a:pPr>
              <a:lnSpc>
                <a:spcPct val="150000"/>
              </a:lnSpc>
              <a:tabLst>
                <a:tab pos="719138" algn="l"/>
              </a:tabLst>
            </a:pPr>
            <a:r>
              <a:rPr lang="en-US" kern="0" dirty="0" smtClean="0"/>
              <a:t>	Identify theft is when someone uses your 	personal information to commit fraud.</a:t>
            </a:r>
          </a:p>
          <a:p>
            <a:pPr>
              <a:lnSpc>
                <a:spcPct val="150000"/>
              </a:lnSpc>
              <a:tabLst>
                <a:tab pos="719138" algn="l"/>
              </a:tabLst>
            </a:pPr>
            <a:r>
              <a:rPr lang="en-US" kern="0" dirty="0"/>
              <a:t>	</a:t>
            </a:r>
            <a:r>
              <a:rPr lang="en-US" kern="0" dirty="0" smtClean="0"/>
              <a:t>They might</a:t>
            </a:r>
          </a:p>
          <a:p>
            <a:pPr marL="1438275" lvl="1" indent="-358775">
              <a:lnSpc>
                <a:spcPct val="150000"/>
              </a:lnSpc>
              <a:buClrTx/>
              <a:tabLst>
                <a:tab pos="719138" algn="l"/>
              </a:tabLst>
            </a:pPr>
            <a:r>
              <a:rPr lang="en-US" kern="0" dirty="0" smtClean="0"/>
              <a:t>take money from your account</a:t>
            </a:r>
          </a:p>
          <a:p>
            <a:pPr marL="1438275" lvl="1" indent="-358775">
              <a:lnSpc>
                <a:spcPct val="150000"/>
              </a:lnSpc>
              <a:buClrTx/>
              <a:tabLst>
                <a:tab pos="719138" algn="l"/>
              </a:tabLst>
            </a:pPr>
            <a:r>
              <a:rPr lang="en-US" kern="0" dirty="0" smtClean="0"/>
              <a:t>use your credit card</a:t>
            </a:r>
          </a:p>
          <a:p>
            <a:pPr marL="1438275" lvl="1" indent="-358775">
              <a:lnSpc>
                <a:spcPct val="150000"/>
              </a:lnSpc>
              <a:buClrTx/>
              <a:tabLst>
                <a:tab pos="719138" algn="l"/>
              </a:tabLst>
            </a:pPr>
            <a:r>
              <a:rPr lang="en-US" kern="0" dirty="0" smtClean="0"/>
              <a:t>open an account </a:t>
            </a:r>
          </a:p>
          <a:p>
            <a:pPr marL="1438275" lvl="1" indent="-358775">
              <a:lnSpc>
                <a:spcPct val="150000"/>
              </a:lnSpc>
              <a:buClrTx/>
              <a:tabLst>
                <a:tab pos="719138" algn="l"/>
              </a:tabLst>
            </a:pPr>
            <a:r>
              <a:rPr lang="en-US" kern="0" dirty="0" smtClean="0"/>
              <a:t>apply for a loan</a:t>
            </a:r>
          </a:p>
          <a:p>
            <a:pPr>
              <a:lnSpc>
                <a:spcPct val="150000"/>
              </a:lnSpc>
              <a:tabLst>
                <a:tab pos="719138" algn="l"/>
              </a:tabLst>
            </a:pPr>
            <a:r>
              <a:rPr lang="en-US" kern="0" dirty="0"/>
              <a:t>	</a:t>
            </a:r>
            <a:endParaRPr lang="en-US" kern="0" dirty="0" smtClean="0"/>
          </a:p>
          <a:p>
            <a:pPr>
              <a:lnSpc>
                <a:spcPct val="150000"/>
              </a:lnSpc>
              <a:tabLst>
                <a:tab pos="719138" algn="l"/>
              </a:tabLst>
            </a:pPr>
            <a:endParaRPr lang="en-US" kern="0" dirty="0"/>
          </a:p>
          <a:p>
            <a:pPr lvl="1">
              <a:lnSpc>
                <a:spcPct val="150000"/>
              </a:lnSpc>
              <a:tabLst>
                <a:tab pos="719138" algn="l"/>
              </a:tabLst>
            </a:pPr>
            <a:endParaRPr lang="en-US" kern="0" dirty="0" smtClean="0"/>
          </a:p>
          <a:p>
            <a:pPr>
              <a:lnSpc>
                <a:spcPct val="150000"/>
              </a:lnSpc>
              <a:tabLst>
                <a:tab pos="719138" algn="l"/>
              </a:tabLst>
            </a:pPr>
            <a:endParaRPr lang="en-US" kern="0" dirty="0"/>
          </a:p>
          <a:p>
            <a:pPr>
              <a:lnSpc>
                <a:spcPct val="150000"/>
              </a:lnSpc>
              <a:tabLst>
                <a:tab pos="719138" algn="l"/>
              </a:tabLst>
            </a:pPr>
            <a:r>
              <a:rPr lang="en-US" kern="0" dirty="0" smtClean="0"/>
              <a:t>	</a:t>
            </a:r>
            <a:r>
              <a:rPr lang="en-US" kern="0" dirty="0"/>
              <a:t>	</a:t>
            </a:r>
            <a:endParaRPr lang="en-US" kern="0" dirty="0" smtClean="0"/>
          </a:p>
          <a:p>
            <a:pPr lvl="1" indent="0">
              <a:lnSpc>
                <a:spcPct val="150000"/>
              </a:lnSpc>
              <a:buClrTx/>
              <a:buNone/>
              <a:tabLst>
                <a:tab pos="449263" algn="l"/>
                <a:tab pos="1438275" algn="l"/>
              </a:tabLst>
            </a:pPr>
            <a:r>
              <a:rPr lang="en-US" b="1" kern="0" dirty="0"/>
              <a:t>	</a:t>
            </a:r>
            <a:endParaRPr lang="en-US" kern="0" dirty="0" smtClean="0"/>
          </a:p>
        </p:txBody>
      </p:sp>
    </p:spTree>
    <p:extLst>
      <p:ext uri="{BB962C8B-B14F-4D97-AF65-F5344CB8AC3E}">
        <p14:creationId xmlns:p14="http://schemas.microsoft.com/office/powerpoint/2010/main" val="1226144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30238" indent="-630238" algn="l"/>
            <a:r>
              <a:rPr lang="en-US" b="1" kern="1200" dirty="0" smtClean="0">
                <a:solidFill>
                  <a:prstClr val="black"/>
                </a:solidFill>
              </a:rPr>
              <a:t>10. How to Prevent Fraud and</a:t>
            </a:r>
            <a:br>
              <a:rPr lang="en-US" b="1" kern="1200" dirty="0" smtClean="0">
                <a:solidFill>
                  <a:prstClr val="black"/>
                </a:solidFill>
              </a:rPr>
            </a:br>
            <a:r>
              <a:rPr lang="en-US" b="1" kern="1200" dirty="0" smtClean="0">
                <a:solidFill>
                  <a:prstClr val="black"/>
                </a:solidFill>
              </a:rPr>
              <a:t>Identity Theft</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p>
        </p:txBody>
      </p:sp>
      <p:sp>
        <p:nvSpPr>
          <p:cNvPr id="5" name="Content Placeholder 2"/>
          <p:cNvSpPr txBox="1">
            <a:spLocks/>
          </p:cNvSpPr>
          <p:nvPr/>
        </p:nvSpPr>
        <p:spPr bwMode="auto">
          <a:xfrm>
            <a:off x="2057400" y="1329128"/>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804863" indent="-360363" algn="l" rtl="0" eaLnBrk="0" fontAlgn="base" hangingPunct="0">
              <a:lnSpc>
                <a:spcPct val="130000"/>
              </a:lnSpc>
              <a:spcBef>
                <a:spcPts val="0"/>
              </a:spcBef>
              <a:spcAft>
                <a:spcPts val="0"/>
              </a:spcAft>
              <a:buClr>
                <a:schemeClr val="accent2"/>
              </a:buClr>
              <a:buSzPct val="100000"/>
              <a:buFont typeface="Arial" panose="020B0604020202020204" pitchFamily="34" charset="0"/>
              <a:buChar char="•"/>
              <a:defRPr sz="2400">
                <a:solidFill>
                  <a:schemeClr val="tx1"/>
                </a:solidFill>
                <a:latin typeface="Cambria" panose="02040503050406030204" pitchFamily="18" charset="0"/>
              </a:defRPr>
            </a:lvl2pPr>
            <a:lvl3pPr marL="1166813" indent="-361950" algn="l" rtl="0" eaLnBrk="0" fontAlgn="base" hangingPunct="0">
              <a:lnSpc>
                <a:spcPct val="130000"/>
              </a:lnSpc>
              <a:spcBef>
                <a:spcPts val="0"/>
              </a:spcBef>
              <a:spcAft>
                <a:spcPts val="0"/>
              </a:spcAft>
              <a:buSzPct val="70000"/>
              <a:buFont typeface="Courier New" panose="02070309020205020404" pitchFamily="49" charset="0"/>
              <a:buChar char="o"/>
              <a:defRPr sz="2400" baseline="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a:lstStyle>
          <a:p>
            <a:pPr>
              <a:lnSpc>
                <a:spcPct val="150000"/>
              </a:lnSpc>
              <a:tabLst>
                <a:tab pos="719138" algn="l"/>
              </a:tabLst>
            </a:pPr>
            <a:r>
              <a:rPr lang="en-US" kern="0" dirty="0" smtClean="0"/>
              <a:t>	To steal your identity they might use your</a:t>
            </a:r>
          </a:p>
          <a:p>
            <a:pPr marL="1438275" lvl="1" indent="-358775">
              <a:lnSpc>
                <a:spcPct val="150000"/>
              </a:lnSpc>
              <a:buClrTx/>
              <a:tabLst>
                <a:tab pos="719138" algn="l"/>
              </a:tabLst>
            </a:pPr>
            <a:r>
              <a:rPr lang="en-US" kern="0" dirty="0" smtClean="0"/>
              <a:t>name</a:t>
            </a:r>
          </a:p>
          <a:p>
            <a:pPr marL="1438275" lvl="1" indent="-358775">
              <a:lnSpc>
                <a:spcPct val="150000"/>
              </a:lnSpc>
              <a:buClrTx/>
              <a:tabLst>
                <a:tab pos="719138" algn="l"/>
              </a:tabLst>
            </a:pPr>
            <a:r>
              <a:rPr lang="en-US" kern="0" dirty="0" smtClean="0"/>
              <a:t>social insurance number</a:t>
            </a:r>
          </a:p>
          <a:p>
            <a:pPr marL="1438275" lvl="1" indent="-358775">
              <a:lnSpc>
                <a:spcPct val="150000"/>
              </a:lnSpc>
              <a:buClrTx/>
              <a:tabLst>
                <a:tab pos="719138" algn="l"/>
              </a:tabLst>
            </a:pPr>
            <a:r>
              <a:rPr lang="en-US" kern="0" dirty="0" smtClean="0"/>
              <a:t>credit card number</a:t>
            </a:r>
          </a:p>
          <a:p>
            <a:pPr marL="1438275" lvl="1" indent="-358775">
              <a:lnSpc>
                <a:spcPct val="150000"/>
              </a:lnSpc>
              <a:buClrTx/>
              <a:tabLst>
                <a:tab pos="719138" algn="l"/>
              </a:tabLst>
            </a:pPr>
            <a:r>
              <a:rPr lang="en-US" kern="0" dirty="0" smtClean="0"/>
              <a:t>birth certificate</a:t>
            </a:r>
          </a:p>
          <a:p>
            <a:pPr marL="1438275" lvl="1" indent="-358775">
              <a:lnSpc>
                <a:spcPct val="150000"/>
              </a:lnSpc>
              <a:buClrTx/>
              <a:tabLst>
                <a:tab pos="719138" algn="l"/>
              </a:tabLst>
            </a:pPr>
            <a:r>
              <a:rPr lang="en-US" kern="0" dirty="0" smtClean="0"/>
              <a:t>citizenship papers</a:t>
            </a:r>
          </a:p>
          <a:p>
            <a:pPr marL="1438275" lvl="1" indent="-358775">
              <a:lnSpc>
                <a:spcPct val="150000"/>
              </a:lnSpc>
              <a:buClrTx/>
              <a:tabLst>
                <a:tab pos="719138" algn="l"/>
              </a:tabLst>
            </a:pPr>
            <a:r>
              <a:rPr lang="en-US" kern="0" dirty="0" smtClean="0"/>
              <a:t>other information</a:t>
            </a:r>
          </a:p>
          <a:p>
            <a:pPr>
              <a:lnSpc>
                <a:spcPct val="150000"/>
              </a:lnSpc>
              <a:tabLst>
                <a:tab pos="719138" algn="l"/>
              </a:tabLst>
            </a:pPr>
            <a:r>
              <a:rPr lang="en-US" kern="0" dirty="0"/>
              <a:t>	</a:t>
            </a:r>
            <a:endParaRPr lang="en-US" kern="0" dirty="0" smtClean="0"/>
          </a:p>
          <a:p>
            <a:pPr>
              <a:lnSpc>
                <a:spcPct val="150000"/>
              </a:lnSpc>
              <a:tabLst>
                <a:tab pos="719138" algn="l"/>
              </a:tabLst>
            </a:pPr>
            <a:endParaRPr lang="en-US" kern="0" dirty="0"/>
          </a:p>
          <a:p>
            <a:pPr lvl="1">
              <a:lnSpc>
                <a:spcPct val="150000"/>
              </a:lnSpc>
              <a:tabLst>
                <a:tab pos="719138" algn="l"/>
              </a:tabLst>
            </a:pPr>
            <a:endParaRPr lang="en-US" kern="0" dirty="0" smtClean="0"/>
          </a:p>
          <a:p>
            <a:pPr>
              <a:lnSpc>
                <a:spcPct val="150000"/>
              </a:lnSpc>
              <a:tabLst>
                <a:tab pos="719138" algn="l"/>
              </a:tabLst>
            </a:pPr>
            <a:endParaRPr lang="en-US" kern="0" dirty="0"/>
          </a:p>
          <a:p>
            <a:pPr>
              <a:lnSpc>
                <a:spcPct val="150000"/>
              </a:lnSpc>
              <a:tabLst>
                <a:tab pos="719138" algn="l"/>
              </a:tabLst>
            </a:pPr>
            <a:r>
              <a:rPr lang="en-US" kern="0" dirty="0" smtClean="0"/>
              <a:t>	</a:t>
            </a:r>
            <a:r>
              <a:rPr lang="en-US" kern="0" dirty="0"/>
              <a:t>	</a:t>
            </a:r>
            <a:endParaRPr lang="en-US" kern="0" dirty="0" smtClean="0"/>
          </a:p>
          <a:p>
            <a:pPr lvl="1" indent="0">
              <a:lnSpc>
                <a:spcPct val="150000"/>
              </a:lnSpc>
              <a:buClrTx/>
              <a:buNone/>
              <a:tabLst>
                <a:tab pos="449263" algn="l"/>
                <a:tab pos="1438275" algn="l"/>
              </a:tabLst>
            </a:pPr>
            <a:r>
              <a:rPr lang="en-US" b="1" kern="0" dirty="0"/>
              <a:t>	</a:t>
            </a:r>
            <a:endParaRPr lang="en-US" kern="0" dirty="0" smtClean="0"/>
          </a:p>
        </p:txBody>
      </p:sp>
    </p:spTree>
    <p:extLst>
      <p:ext uri="{BB962C8B-B14F-4D97-AF65-F5344CB8AC3E}">
        <p14:creationId xmlns:p14="http://schemas.microsoft.com/office/powerpoint/2010/main" val="1984077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1. Overview – Breaking The Myths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b="1" kern="1200" dirty="0" smtClean="0">
                <a:solidFill>
                  <a:prstClr val="black"/>
                </a:solidFill>
                <a:latin typeface="Cambria" panose="02040503050406030204" pitchFamily="18" charset="0"/>
              </a:rPr>
              <a:t>Myth</a:t>
            </a:r>
          </a:p>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I don’t need a bank account.</a:t>
            </a:r>
          </a:p>
          <a:p>
            <a:pPr marL="463550" lvl="0" eaLnBrk="1" fontAlgn="auto" hangingPunct="1">
              <a:lnSpc>
                <a:spcPct val="150000"/>
              </a:lnSpc>
              <a:spcAft>
                <a:spcPts val="0"/>
              </a:spcAft>
              <a:buClrTx/>
            </a:pPr>
            <a:endParaRPr lang="en-US" kern="1200" dirty="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b="1" kern="1200" dirty="0" smtClean="0">
                <a:solidFill>
                  <a:prstClr val="black"/>
                </a:solidFill>
                <a:latin typeface="Cambria" panose="02040503050406030204" pitchFamily="18" charset="0"/>
              </a:rPr>
              <a:t>Truth</a:t>
            </a:r>
          </a:p>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More government payments are becoming 	direct deposit.</a:t>
            </a: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255495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30238" indent="-630238" algn="l"/>
            <a:r>
              <a:rPr lang="en-US" b="1" kern="1200" dirty="0" smtClean="0">
                <a:solidFill>
                  <a:prstClr val="black"/>
                </a:solidFill>
              </a:rPr>
              <a:t>10. How to Prevent Fraud and</a:t>
            </a:r>
            <a:br>
              <a:rPr lang="en-US" b="1" kern="1200" dirty="0" smtClean="0">
                <a:solidFill>
                  <a:prstClr val="black"/>
                </a:solidFill>
              </a:rPr>
            </a:br>
            <a:r>
              <a:rPr lang="en-US" b="1" kern="1200" dirty="0" smtClean="0">
                <a:solidFill>
                  <a:prstClr val="black"/>
                </a:solidFill>
              </a:rPr>
              <a:t>Identity Theft</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p>
        </p:txBody>
      </p:sp>
      <p:sp>
        <p:nvSpPr>
          <p:cNvPr id="5" name="Content Placeholder 2"/>
          <p:cNvSpPr txBox="1">
            <a:spLocks/>
          </p:cNvSpPr>
          <p:nvPr/>
        </p:nvSpPr>
        <p:spPr bwMode="auto">
          <a:xfrm>
            <a:off x="2057400" y="1329128"/>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804863" indent="-360363" algn="l" rtl="0" eaLnBrk="0" fontAlgn="base" hangingPunct="0">
              <a:lnSpc>
                <a:spcPct val="130000"/>
              </a:lnSpc>
              <a:spcBef>
                <a:spcPts val="0"/>
              </a:spcBef>
              <a:spcAft>
                <a:spcPts val="0"/>
              </a:spcAft>
              <a:buClr>
                <a:schemeClr val="accent2"/>
              </a:buClr>
              <a:buSzPct val="100000"/>
              <a:buFont typeface="Arial" panose="020B0604020202020204" pitchFamily="34" charset="0"/>
              <a:buChar char="•"/>
              <a:defRPr sz="2400">
                <a:solidFill>
                  <a:schemeClr val="tx1"/>
                </a:solidFill>
                <a:latin typeface="Cambria" panose="02040503050406030204" pitchFamily="18" charset="0"/>
              </a:defRPr>
            </a:lvl2pPr>
            <a:lvl3pPr marL="1166813" indent="-361950" algn="l" rtl="0" eaLnBrk="0" fontAlgn="base" hangingPunct="0">
              <a:lnSpc>
                <a:spcPct val="130000"/>
              </a:lnSpc>
              <a:spcBef>
                <a:spcPts val="0"/>
              </a:spcBef>
              <a:spcAft>
                <a:spcPts val="0"/>
              </a:spcAft>
              <a:buSzPct val="70000"/>
              <a:buFont typeface="Courier New" panose="02070309020205020404" pitchFamily="49" charset="0"/>
              <a:buChar char="o"/>
              <a:defRPr sz="2400" baseline="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a:lstStyle>
          <a:p>
            <a:pPr>
              <a:lnSpc>
                <a:spcPct val="150000"/>
              </a:lnSpc>
              <a:tabLst>
                <a:tab pos="719138" algn="l"/>
              </a:tabLst>
            </a:pPr>
            <a:r>
              <a:rPr lang="en-US" kern="0" dirty="0" smtClean="0"/>
              <a:t>	If you believe personal information has 	been stolen do the following.</a:t>
            </a:r>
          </a:p>
          <a:p>
            <a:pPr marL="1262063" lvl="1" indent="-457200">
              <a:lnSpc>
                <a:spcPct val="150000"/>
              </a:lnSpc>
              <a:buClrTx/>
              <a:buAutoNum type="arabicPeriod"/>
              <a:tabLst>
                <a:tab pos="719138" algn="l"/>
                <a:tab pos="1079500" algn="l"/>
              </a:tabLst>
            </a:pPr>
            <a:r>
              <a:rPr lang="en-US" kern="0" dirty="0" smtClean="0"/>
              <a:t>Start a log of dates, persons that you spoke with and exactly what they said.</a:t>
            </a:r>
          </a:p>
          <a:p>
            <a:pPr marL="1262063" lvl="1" indent="-457200">
              <a:lnSpc>
                <a:spcPct val="150000"/>
              </a:lnSpc>
              <a:buClrTx/>
              <a:buAutoNum type="arabicPeriod"/>
              <a:tabLst>
                <a:tab pos="719138" algn="l"/>
                <a:tab pos="1079500" algn="l"/>
              </a:tabLst>
            </a:pPr>
            <a:r>
              <a:rPr lang="en-US" kern="0" dirty="0" smtClean="0"/>
              <a:t>Contact the fraud departments of each of the 2 major credit bureaus. Request a “fraud alert” be placed in your files and order copies of your credit reports.</a:t>
            </a:r>
          </a:p>
          <a:p>
            <a:pPr marL="457200" indent="-457200">
              <a:lnSpc>
                <a:spcPct val="150000"/>
              </a:lnSpc>
              <a:buClrTx/>
              <a:buAutoNum type="arabicPeriod"/>
              <a:tabLst>
                <a:tab pos="719138" algn="l"/>
                <a:tab pos="1079500" algn="l"/>
              </a:tabLst>
            </a:pPr>
            <a:endParaRPr lang="en-US" kern="0" dirty="0" smtClean="0"/>
          </a:p>
          <a:p>
            <a:pPr>
              <a:lnSpc>
                <a:spcPct val="150000"/>
              </a:lnSpc>
              <a:tabLst>
                <a:tab pos="719138" algn="l"/>
              </a:tabLst>
            </a:pPr>
            <a:r>
              <a:rPr lang="en-US" kern="0" dirty="0"/>
              <a:t>	</a:t>
            </a:r>
            <a:endParaRPr lang="en-US" kern="0" dirty="0" smtClean="0"/>
          </a:p>
          <a:p>
            <a:pPr marL="719138">
              <a:lnSpc>
                <a:spcPct val="150000"/>
              </a:lnSpc>
              <a:tabLst>
                <a:tab pos="719138" algn="l"/>
              </a:tabLst>
            </a:pPr>
            <a:endParaRPr lang="en-US" kern="0" dirty="0"/>
          </a:p>
          <a:p>
            <a:pPr lvl="1">
              <a:lnSpc>
                <a:spcPct val="150000"/>
              </a:lnSpc>
              <a:tabLst>
                <a:tab pos="719138" algn="l"/>
              </a:tabLst>
            </a:pPr>
            <a:endParaRPr lang="en-US" kern="0" dirty="0" smtClean="0"/>
          </a:p>
          <a:p>
            <a:pPr>
              <a:lnSpc>
                <a:spcPct val="150000"/>
              </a:lnSpc>
              <a:tabLst>
                <a:tab pos="719138" algn="l"/>
              </a:tabLst>
            </a:pPr>
            <a:endParaRPr lang="en-US" kern="0" dirty="0"/>
          </a:p>
          <a:p>
            <a:pPr>
              <a:lnSpc>
                <a:spcPct val="150000"/>
              </a:lnSpc>
              <a:tabLst>
                <a:tab pos="719138" algn="l"/>
              </a:tabLst>
            </a:pPr>
            <a:r>
              <a:rPr lang="en-US" kern="0" dirty="0" smtClean="0"/>
              <a:t>	</a:t>
            </a:r>
            <a:r>
              <a:rPr lang="en-US" kern="0" dirty="0"/>
              <a:t>	</a:t>
            </a:r>
            <a:endParaRPr lang="en-US" kern="0" dirty="0" smtClean="0"/>
          </a:p>
          <a:p>
            <a:pPr lvl="1" indent="0">
              <a:lnSpc>
                <a:spcPct val="150000"/>
              </a:lnSpc>
              <a:buClrTx/>
              <a:buNone/>
              <a:tabLst>
                <a:tab pos="449263" algn="l"/>
                <a:tab pos="1438275" algn="l"/>
              </a:tabLst>
            </a:pPr>
            <a:r>
              <a:rPr lang="en-US" b="1" kern="0" dirty="0"/>
              <a:t>	</a:t>
            </a:r>
            <a:endParaRPr lang="en-US" kern="0" dirty="0" smtClean="0"/>
          </a:p>
        </p:txBody>
      </p:sp>
    </p:spTree>
    <p:extLst>
      <p:ext uri="{BB962C8B-B14F-4D97-AF65-F5344CB8AC3E}">
        <p14:creationId xmlns:p14="http://schemas.microsoft.com/office/powerpoint/2010/main" val="28062412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30238" indent="-630238" algn="l"/>
            <a:r>
              <a:rPr lang="en-US" b="1" kern="1200" dirty="0" smtClean="0">
                <a:solidFill>
                  <a:prstClr val="black"/>
                </a:solidFill>
              </a:rPr>
              <a:t>10. How to Prevent Fraud and</a:t>
            </a:r>
            <a:br>
              <a:rPr lang="en-US" b="1" kern="1200" dirty="0" smtClean="0">
                <a:solidFill>
                  <a:prstClr val="black"/>
                </a:solidFill>
              </a:rPr>
            </a:br>
            <a:r>
              <a:rPr lang="en-US" b="1" kern="1200" dirty="0" smtClean="0">
                <a:solidFill>
                  <a:prstClr val="black"/>
                </a:solidFill>
              </a:rPr>
              <a:t>Identity Theft</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p>
        </p:txBody>
      </p:sp>
      <p:sp>
        <p:nvSpPr>
          <p:cNvPr id="5" name="Content Placeholder 2"/>
          <p:cNvSpPr txBox="1">
            <a:spLocks/>
          </p:cNvSpPr>
          <p:nvPr/>
        </p:nvSpPr>
        <p:spPr bwMode="auto">
          <a:xfrm>
            <a:off x="2057400" y="1329128"/>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804863" indent="-360363" algn="l" rtl="0" eaLnBrk="0" fontAlgn="base" hangingPunct="0">
              <a:lnSpc>
                <a:spcPct val="130000"/>
              </a:lnSpc>
              <a:spcBef>
                <a:spcPts val="0"/>
              </a:spcBef>
              <a:spcAft>
                <a:spcPts val="0"/>
              </a:spcAft>
              <a:buClr>
                <a:schemeClr val="accent2"/>
              </a:buClr>
              <a:buSzPct val="100000"/>
              <a:buFont typeface="Arial" panose="020B0604020202020204" pitchFamily="34" charset="0"/>
              <a:buChar char="•"/>
              <a:defRPr sz="2400">
                <a:solidFill>
                  <a:schemeClr val="tx1"/>
                </a:solidFill>
                <a:latin typeface="Cambria" panose="02040503050406030204" pitchFamily="18" charset="0"/>
              </a:defRPr>
            </a:lvl2pPr>
            <a:lvl3pPr marL="1166813" indent="-361950" algn="l" rtl="0" eaLnBrk="0" fontAlgn="base" hangingPunct="0">
              <a:lnSpc>
                <a:spcPct val="130000"/>
              </a:lnSpc>
              <a:spcBef>
                <a:spcPts val="0"/>
              </a:spcBef>
              <a:spcAft>
                <a:spcPts val="0"/>
              </a:spcAft>
              <a:buSzPct val="70000"/>
              <a:buFont typeface="Courier New" panose="02070309020205020404" pitchFamily="49" charset="0"/>
              <a:buChar char="o"/>
              <a:defRPr sz="2400" baseline="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a:lstStyle>
          <a:p>
            <a:pPr>
              <a:lnSpc>
                <a:spcPct val="150000"/>
              </a:lnSpc>
              <a:tabLst>
                <a:tab pos="719138" algn="l"/>
                <a:tab pos="1079500" algn="l"/>
              </a:tabLst>
            </a:pPr>
            <a:r>
              <a:rPr lang="en-US" kern="0" dirty="0" smtClean="0"/>
              <a:t>	3.	Contact the fraud department of 			creditors for any accounts that have 			been opened or tampered with.  This 			may include </a:t>
            </a:r>
          </a:p>
          <a:p>
            <a:pPr marL="1619250" lvl="1" indent="358775">
              <a:lnSpc>
                <a:spcPct val="150000"/>
              </a:lnSpc>
              <a:buClrTx/>
              <a:tabLst>
                <a:tab pos="1349375" algn="l"/>
                <a:tab pos="1619250" algn="l"/>
              </a:tabLst>
            </a:pPr>
            <a:r>
              <a:rPr lang="en-US" kern="0" dirty="0" smtClean="0"/>
              <a:t>credit card companies</a:t>
            </a:r>
          </a:p>
          <a:p>
            <a:pPr marL="1619250" lvl="1" indent="358775">
              <a:lnSpc>
                <a:spcPct val="150000"/>
              </a:lnSpc>
              <a:buClrTx/>
              <a:tabLst>
                <a:tab pos="1349375" algn="l"/>
                <a:tab pos="1619250" algn="l"/>
              </a:tabLst>
            </a:pPr>
            <a:r>
              <a:rPr lang="en-US" kern="0" dirty="0" smtClean="0"/>
              <a:t>phone companies</a:t>
            </a:r>
          </a:p>
          <a:p>
            <a:pPr marL="1619250" lvl="1" indent="358775">
              <a:lnSpc>
                <a:spcPct val="150000"/>
              </a:lnSpc>
              <a:buClrTx/>
              <a:tabLst>
                <a:tab pos="1349375" algn="l"/>
                <a:tab pos="1619250" algn="l"/>
              </a:tabLst>
            </a:pPr>
            <a:r>
              <a:rPr lang="en-US" kern="0" dirty="0" smtClean="0"/>
              <a:t>banks</a:t>
            </a:r>
          </a:p>
          <a:p>
            <a:pPr marL="1619250" lvl="1" indent="358775">
              <a:lnSpc>
                <a:spcPct val="150000"/>
              </a:lnSpc>
              <a:buClrTx/>
              <a:tabLst>
                <a:tab pos="1349375" algn="l"/>
                <a:tab pos="1619250" algn="l"/>
              </a:tabLst>
            </a:pPr>
            <a:r>
              <a:rPr lang="en-US" kern="0" dirty="0" smtClean="0"/>
              <a:t>other lenders</a:t>
            </a:r>
          </a:p>
          <a:p>
            <a:pPr marL="342900" indent="-342900">
              <a:lnSpc>
                <a:spcPct val="150000"/>
              </a:lnSpc>
              <a:buClrTx/>
              <a:buFont typeface="Arial" panose="020B0604020202020204" pitchFamily="34" charset="0"/>
              <a:buChar char="•"/>
              <a:tabLst>
                <a:tab pos="719138" algn="l"/>
                <a:tab pos="1258888" algn="l"/>
              </a:tabLst>
            </a:pPr>
            <a:endParaRPr lang="en-US" kern="0" dirty="0" smtClean="0"/>
          </a:p>
          <a:p>
            <a:pPr>
              <a:lnSpc>
                <a:spcPct val="150000"/>
              </a:lnSpc>
              <a:tabLst>
                <a:tab pos="719138" algn="l"/>
              </a:tabLst>
            </a:pPr>
            <a:r>
              <a:rPr lang="en-US" kern="0" dirty="0"/>
              <a:t>	</a:t>
            </a:r>
            <a:endParaRPr lang="en-US" kern="0" dirty="0" smtClean="0"/>
          </a:p>
          <a:p>
            <a:pPr marL="719138">
              <a:lnSpc>
                <a:spcPct val="150000"/>
              </a:lnSpc>
              <a:tabLst>
                <a:tab pos="719138" algn="l"/>
              </a:tabLst>
            </a:pPr>
            <a:endParaRPr lang="en-US" kern="0" dirty="0"/>
          </a:p>
          <a:p>
            <a:pPr lvl="1">
              <a:lnSpc>
                <a:spcPct val="150000"/>
              </a:lnSpc>
              <a:tabLst>
                <a:tab pos="719138" algn="l"/>
              </a:tabLst>
            </a:pPr>
            <a:endParaRPr lang="en-US" kern="0" dirty="0" smtClean="0"/>
          </a:p>
          <a:p>
            <a:pPr>
              <a:lnSpc>
                <a:spcPct val="150000"/>
              </a:lnSpc>
              <a:tabLst>
                <a:tab pos="719138" algn="l"/>
              </a:tabLst>
            </a:pPr>
            <a:endParaRPr lang="en-US" kern="0" dirty="0"/>
          </a:p>
          <a:p>
            <a:pPr>
              <a:lnSpc>
                <a:spcPct val="150000"/>
              </a:lnSpc>
              <a:tabLst>
                <a:tab pos="719138" algn="l"/>
              </a:tabLst>
            </a:pPr>
            <a:r>
              <a:rPr lang="en-US" kern="0" dirty="0" smtClean="0"/>
              <a:t>	</a:t>
            </a:r>
            <a:r>
              <a:rPr lang="en-US" kern="0" dirty="0"/>
              <a:t>	</a:t>
            </a:r>
            <a:endParaRPr lang="en-US" kern="0" dirty="0" smtClean="0"/>
          </a:p>
          <a:p>
            <a:pPr lvl="1" indent="0">
              <a:lnSpc>
                <a:spcPct val="150000"/>
              </a:lnSpc>
              <a:buClrTx/>
              <a:buNone/>
              <a:tabLst>
                <a:tab pos="449263" algn="l"/>
                <a:tab pos="1438275" algn="l"/>
              </a:tabLst>
            </a:pPr>
            <a:r>
              <a:rPr lang="en-US" b="1" kern="0" dirty="0"/>
              <a:t>	</a:t>
            </a:r>
            <a:endParaRPr lang="en-US" kern="0" dirty="0" smtClean="0"/>
          </a:p>
        </p:txBody>
      </p:sp>
    </p:spTree>
    <p:extLst>
      <p:ext uri="{BB962C8B-B14F-4D97-AF65-F5344CB8AC3E}">
        <p14:creationId xmlns:p14="http://schemas.microsoft.com/office/powerpoint/2010/main" val="2049768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30238" indent="-630238" algn="l"/>
            <a:r>
              <a:rPr lang="en-US" b="1" kern="1200" dirty="0" smtClean="0">
                <a:solidFill>
                  <a:prstClr val="black"/>
                </a:solidFill>
              </a:rPr>
              <a:t>10. How to Prevent Fraud and</a:t>
            </a:r>
            <a:br>
              <a:rPr lang="en-US" b="1" kern="1200" dirty="0" smtClean="0">
                <a:solidFill>
                  <a:prstClr val="black"/>
                </a:solidFill>
              </a:rPr>
            </a:br>
            <a:r>
              <a:rPr lang="en-US" b="1" kern="1200" dirty="0" smtClean="0">
                <a:solidFill>
                  <a:prstClr val="black"/>
                </a:solidFill>
              </a:rPr>
              <a:t>Identity Theft</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p>
        </p:txBody>
      </p:sp>
      <p:sp>
        <p:nvSpPr>
          <p:cNvPr id="5" name="Content Placeholder 2"/>
          <p:cNvSpPr txBox="1">
            <a:spLocks/>
          </p:cNvSpPr>
          <p:nvPr/>
        </p:nvSpPr>
        <p:spPr bwMode="auto">
          <a:xfrm>
            <a:off x="2057400" y="1329128"/>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804863" indent="-360363" algn="l" rtl="0" eaLnBrk="0" fontAlgn="base" hangingPunct="0">
              <a:lnSpc>
                <a:spcPct val="130000"/>
              </a:lnSpc>
              <a:spcBef>
                <a:spcPts val="0"/>
              </a:spcBef>
              <a:spcAft>
                <a:spcPts val="0"/>
              </a:spcAft>
              <a:buClr>
                <a:schemeClr val="accent2"/>
              </a:buClr>
              <a:buSzPct val="100000"/>
              <a:buFont typeface="Arial" panose="020B0604020202020204" pitchFamily="34" charset="0"/>
              <a:buChar char="•"/>
              <a:defRPr sz="2400">
                <a:solidFill>
                  <a:schemeClr val="tx1"/>
                </a:solidFill>
                <a:latin typeface="Cambria" panose="02040503050406030204" pitchFamily="18" charset="0"/>
              </a:defRPr>
            </a:lvl2pPr>
            <a:lvl3pPr marL="1166813" indent="-361950" algn="l" rtl="0" eaLnBrk="0" fontAlgn="base" hangingPunct="0">
              <a:lnSpc>
                <a:spcPct val="130000"/>
              </a:lnSpc>
              <a:spcBef>
                <a:spcPts val="0"/>
              </a:spcBef>
              <a:spcAft>
                <a:spcPts val="0"/>
              </a:spcAft>
              <a:buSzPct val="70000"/>
              <a:buFont typeface="Courier New" panose="02070309020205020404" pitchFamily="49" charset="0"/>
              <a:buChar char="o"/>
              <a:defRPr sz="2400" baseline="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a:lstStyle>
          <a:p>
            <a:pPr>
              <a:lnSpc>
                <a:spcPct val="150000"/>
              </a:lnSpc>
              <a:tabLst>
                <a:tab pos="719138" algn="l"/>
                <a:tab pos="1079500" algn="l"/>
              </a:tabLst>
            </a:pPr>
            <a:r>
              <a:rPr lang="en-US" kern="0" dirty="0" smtClean="0"/>
              <a:t>	4.	File  a report with your local Police or 			the Police in the community where the 			theft took place.</a:t>
            </a:r>
          </a:p>
          <a:p>
            <a:pPr indent="719138">
              <a:lnSpc>
                <a:spcPct val="150000"/>
              </a:lnSpc>
              <a:tabLst>
                <a:tab pos="719138" algn="l"/>
                <a:tab pos="1079500" algn="l"/>
              </a:tabLst>
            </a:pPr>
            <a:r>
              <a:rPr lang="en-US" kern="0" dirty="0" smtClean="0"/>
              <a:t>5.	Contact the Canadian Anti-Fraud Centre 		(CAFC).</a:t>
            </a:r>
          </a:p>
          <a:p>
            <a:pPr>
              <a:lnSpc>
                <a:spcPct val="150000"/>
              </a:lnSpc>
              <a:tabLst>
                <a:tab pos="719138" algn="l"/>
              </a:tabLst>
            </a:pPr>
            <a:r>
              <a:rPr lang="en-US" kern="0" dirty="0"/>
              <a:t>	</a:t>
            </a:r>
            <a:endParaRPr lang="en-US" kern="0" dirty="0" smtClean="0"/>
          </a:p>
          <a:p>
            <a:pPr marL="719138">
              <a:lnSpc>
                <a:spcPct val="150000"/>
              </a:lnSpc>
              <a:tabLst>
                <a:tab pos="719138" algn="l"/>
              </a:tabLst>
            </a:pPr>
            <a:endParaRPr lang="en-US" kern="0" dirty="0"/>
          </a:p>
          <a:p>
            <a:pPr lvl="1">
              <a:lnSpc>
                <a:spcPct val="150000"/>
              </a:lnSpc>
              <a:tabLst>
                <a:tab pos="719138" algn="l"/>
              </a:tabLst>
            </a:pPr>
            <a:endParaRPr lang="en-US" kern="0" dirty="0" smtClean="0"/>
          </a:p>
          <a:p>
            <a:pPr>
              <a:lnSpc>
                <a:spcPct val="150000"/>
              </a:lnSpc>
              <a:tabLst>
                <a:tab pos="719138" algn="l"/>
              </a:tabLst>
            </a:pPr>
            <a:endParaRPr lang="en-US" kern="0" dirty="0"/>
          </a:p>
          <a:p>
            <a:pPr>
              <a:lnSpc>
                <a:spcPct val="150000"/>
              </a:lnSpc>
              <a:tabLst>
                <a:tab pos="719138" algn="l"/>
              </a:tabLst>
            </a:pPr>
            <a:r>
              <a:rPr lang="en-US" kern="0" dirty="0" smtClean="0"/>
              <a:t>	</a:t>
            </a:r>
            <a:r>
              <a:rPr lang="en-US" kern="0" dirty="0"/>
              <a:t>	</a:t>
            </a:r>
            <a:endParaRPr lang="en-US" kern="0" dirty="0" smtClean="0"/>
          </a:p>
          <a:p>
            <a:pPr lvl="1" indent="0">
              <a:lnSpc>
                <a:spcPct val="150000"/>
              </a:lnSpc>
              <a:buClrTx/>
              <a:buNone/>
              <a:tabLst>
                <a:tab pos="449263" algn="l"/>
                <a:tab pos="1438275" algn="l"/>
              </a:tabLst>
            </a:pPr>
            <a:r>
              <a:rPr lang="en-US" b="1" kern="0" dirty="0"/>
              <a:t>	</a:t>
            </a:r>
            <a:endParaRPr lang="en-US" kern="0" dirty="0" smtClean="0"/>
          </a:p>
        </p:txBody>
      </p:sp>
    </p:spTree>
    <p:extLst>
      <p:ext uri="{BB962C8B-B14F-4D97-AF65-F5344CB8AC3E}">
        <p14:creationId xmlns:p14="http://schemas.microsoft.com/office/powerpoint/2010/main" val="358119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30238" indent="-630238" algn="l"/>
            <a:r>
              <a:rPr lang="en-US" b="1" kern="1200" dirty="0" smtClean="0">
                <a:solidFill>
                  <a:prstClr val="black"/>
                </a:solidFill>
              </a:rPr>
              <a:t>10. How to Prevent Fraud and</a:t>
            </a:r>
            <a:br>
              <a:rPr lang="en-US" b="1" kern="1200" dirty="0" smtClean="0">
                <a:solidFill>
                  <a:prstClr val="black"/>
                </a:solidFill>
              </a:rPr>
            </a:br>
            <a:r>
              <a:rPr lang="en-US" b="1" kern="1200" dirty="0" smtClean="0">
                <a:solidFill>
                  <a:prstClr val="black"/>
                </a:solidFill>
              </a:rPr>
              <a:t>Identity Theft</a:t>
            </a:r>
            <a:endParaRPr lang="en-US" sz="3200" b="1" dirty="0"/>
          </a:p>
        </p:txBody>
      </p:sp>
      <p:sp>
        <p:nvSpPr>
          <p:cNvPr id="3" name="Content Placeholder 2"/>
          <p:cNvSpPr>
            <a:spLocks noGrp="1"/>
          </p:cNvSpPr>
          <p:nvPr>
            <p:ph idx="1"/>
          </p:nvPr>
        </p:nvSpPr>
        <p:spPr/>
        <p:txBody>
          <a:bodyPr/>
          <a:lstStyle/>
          <a:p>
            <a:pPr>
              <a:lnSpc>
                <a:spcPct val="150000"/>
              </a:lnSpc>
              <a:tabLst>
                <a:tab pos="449263" algn="l"/>
              </a:tabLst>
            </a:pPr>
            <a:r>
              <a:rPr lang="en-US" dirty="0" smtClean="0"/>
              <a:t>	</a:t>
            </a:r>
          </a:p>
        </p:txBody>
      </p:sp>
      <p:sp>
        <p:nvSpPr>
          <p:cNvPr id="5" name="Content Placeholder 2"/>
          <p:cNvSpPr txBox="1">
            <a:spLocks/>
          </p:cNvSpPr>
          <p:nvPr/>
        </p:nvSpPr>
        <p:spPr bwMode="auto">
          <a:xfrm>
            <a:off x="2057400" y="1329128"/>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804863" indent="-360363" algn="l" rtl="0" eaLnBrk="0" fontAlgn="base" hangingPunct="0">
              <a:lnSpc>
                <a:spcPct val="130000"/>
              </a:lnSpc>
              <a:spcBef>
                <a:spcPts val="0"/>
              </a:spcBef>
              <a:spcAft>
                <a:spcPts val="0"/>
              </a:spcAft>
              <a:buClr>
                <a:schemeClr val="accent2"/>
              </a:buClr>
              <a:buSzPct val="100000"/>
              <a:buFont typeface="Arial" panose="020B0604020202020204" pitchFamily="34" charset="0"/>
              <a:buChar char="•"/>
              <a:defRPr sz="2400">
                <a:solidFill>
                  <a:schemeClr val="tx1"/>
                </a:solidFill>
                <a:latin typeface="Cambria" panose="02040503050406030204" pitchFamily="18" charset="0"/>
              </a:defRPr>
            </a:lvl2pPr>
            <a:lvl3pPr marL="1166813" indent="-361950" algn="l" rtl="0" eaLnBrk="0" fontAlgn="base" hangingPunct="0">
              <a:lnSpc>
                <a:spcPct val="130000"/>
              </a:lnSpc>
              <a:spcBef>
                <a:spcPts val="0"/>
              </a:spcBef>
              <a:spcAft>
                <a:spcPts val="0"/>
              </a:spcAft>
              <a:buSzPct val="70000"/>
              <a:buFont typeface="Courier New" panose="02070309020205020404" pitchFamily="49" charset="0"/>
              <a:buChar char="o"/>
              <a:defRPr sz="2400" baseline="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a:lstStyle>
          <a:p>
            <a:pPr>
              <a:lnSpc>
                <a:spcPct val="150000"/>
              </a:lnSpc>
              <a:tabLst>
                <a:tab pos="719138" algn="l"/>
              </a:tabLst>
            </a:pPr>
            <a:r>
              <a:rPr lang="en-US" kern="0" dirty="0" smtClean="0"/>
              <a:t>	Identify theft and fraud is a growing crime.</a:t>
            </a:r>
          </a:p>
          <a:p>
            <a:pPr>
              <a:lnSpc>
                <a:spcPct val="150000"/>
              </a:lnSpc>
              <a:tabLst>
                <a:tab pos="719138" algn="l"/>
              </a:tabLst>
            </a:pPr>
            <a:r>
              <a:rPr lang="en-US" kern="0" dirty="0"/>
              <a:t>	</a:t>
            </a:r>
            <a:endParaRPr lang="en-US" kern="0" dirty="0" smtClean="0"/>
          </a:p>
          <a:p>
            <a:pPr>
              <a:lnSpc>
                <a:spcPct val="150000"/>
              </a:lnSpc>
              <a:tabLst>
                <a:tab pos="719138" algn="l"/>
              </a:tabLst>
            </a:pPr>
            <a:endParaRPr lang="en-US" kern="0" dirty="0"/>
          </a:p>
          <a:p>
            <a:pPr>
              <a:lnSpc>
                <a:spcPct val="150000"/>
              </a:lnSpc>
              <a:tabLst>
                <a:tab pos="719138" algn="l"/>
              </a:tabLst>
            </a:pPr>
            <a:endParaRPr lang="en-US" kern="0" dirty="0" smtClean="0"/>
          </a:p>
          <a:p>
            <a:pPr>
              <a:lnSpc>
                <a:spcPct val="150000"/>
              </a:lnSpc>
              <a:tabLst>
                <a:tab pos="719138" algn="l"/>
              </a:tabLst>
            </a:pPr>
            <a:endParaRPr lang="en-US" kern="0" dirty="0"/>
          </a:p>
          <a:p>
            <a:pPr>
              <a:lnSpc>
                <a:spcPct val="150000"/>
              </a:lnSpc>
              <a:tabLst>
                <a:tab pos="719138" algn="l"/>
              </a:tabLst>
            </a:pPr>
            <a:r>
              <a:rPr lang="en-US" kern="0" dirty="0" smtClean="0"/>
              <a:t>	There are many ways to stay protected.  </a:t>
            </a:r>
          </a:p>
          <a:p>
            <a:pPr>
              <a:lnSpc>
                <a:spcPct val="150000"/>
              </a:lnSpc>
              <a:tabLst>
                <a:tab pos="719138" algn="l"/>
              </a:tabLst>
            </a:pPr>
            <a:r>
              <a:rPr lang="en-US" kern="0" dirty="0"/>
              <a:t>	</a:t>
            </a:r>
            <a:endParaRPr lang="en-US" kern="0" dirty="0" smtClean="0"/>
          </a:p>
          <a:p>
            <a:pPr lvl="1" indent="0">
              <a:lnSpc>
                <a:spcPct val="150000"/>
              </a:lnSpc>
              <a:buClrTx/>
              <a:buNone/>
              <a:tabLst>
                <a:tab pos="449263" algn="l"/>
                <a:tab pos="1438275" algn="l"/>
              </a:tabLst>
            </a:pPr>
            <a:r>
              <a:rPr lang="en-US" b="1" kern="0" dirty="0"/>
              <a:t>	</a:t>
            </a:r>
            <a:endParaRPr lang="en-US" kern="0" dirty="0" smtClean="0"/>
          </a:p>
        </p:txBody>
      </p:sp>
      <p:pic>
        <p:nvPicPr>
          <p:cNvPr id="10244" name="Picture 4" descr="C:\Users\Leah\AppData\Local\Microsoft\Windows\Temporary Internet Files\Content.IE5\BWV7EWNO\MP900431217[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1000" y="2286000"/>
            <a:ext cx="2112208" cy="2413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4918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1. Overview – Breaking The Myths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b="1" kern="1200" dirty="0" smtClean="0">
                <a:solidFill>
                  <a:prstClr val="black"/>
                </a:solidFill>
                <a:latin typeface="Cambria" panose="02040503050406030204" pitchFamily="18" charset="0"/>
              </a:rPr>
              <a:t>Myth</a:t>
            </a:r>
          </a:p>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If I get laid off and can’t pay my bills the 	bank will close my account.</a:t>
            </a:r>
          </a:p>
          <a:p>
            <a:pPr marL="463550" lvl="0" eaLnBrk="1" fontAlgn="auto" hangingPunct="1">
              <a:lnSpc>
                <a:spcPct val="150000"/>
              </a:lnSpc>
              <a:spcAft>
                <a:spcPts val="0"/>
              </a:spcAft>
              <a:buClrTx/>
            </a:pPr>
            <a:r>
              <a:rPr lang="en-US" b="1" kern="1200" dirty="0" smtClean="0">
                <a:solidFill>
                  <a:prstClr val="black"/>
                </a:solidFill>
                <a:latin typeface="Cambria" panose="02040503050406030204" pitchFamily="18" charset="0"/>
              </a:rPr>
              <a:t>Truth</a:t>
            </a:r>
          </a:p>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No, banks aren’t here to punish you.  They 	are here to give you financial advice and 	help you work through your financial </a:t>
            </a: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problems.</a:t>
            </a: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551772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1. Overview – Services</a:t>
            </a:r>
            <a:endParaRPr lang="en-US" sz="3200" b="1" dirty="0">
              <a:solidFill>
                <a:schemeClr val="tx1"/>
              </a:solidFill>
            </a:endParaRPr>
          </a:p>
        </p:txBody>
      </p:sp>
      <p:sp>
        <p:nvSpPr>
          <p:cNvPr id="3" name="Content Placeholder 2"/>
          <p:cNvSpPr>
            <a:spLocks noGrp="1"/>
          </p:cNvSpPr>
          <p:nvPr>
            <p:ph idx="1"/>
          </p:nvPr>
        </p:nvSpPr>
        <p:spPr>
          <a:xfrm>
            <a:off x="2133600" y="1219200"/>
            <a:ext cx="6840538" cy="5257800"/>
          </a:xfrm>
        </p:spPr>
        <p:txBody>
          <a:bodyPr/>
          <a:lstStyle/>
          <a:p>
            <a:pPr marL="463550">
              <a:lnSpc>
                <a:spcPct val="150000"/>
              </a:lnSpc>
            </a:pPr>
            <a:r>
              <a:rPr lang="en-US" dirty="0" smtClean="0"/>
              <a:t>Banks and Credit Unions have services to meet your needs such as</a:t>
            </a:r>
          </a:p>
          <a:p>
            <a:pPr marL="914400" indent="-285750">
              <a:buClrTx/>
              <a:buFont typeface="Arial" panose="020B0604020202020204" pitchFamily="34" charset="0"/>
              <a:buChar char="•"/>
            </a:pPr>
            <a:r>
              <a:rPr lang="en-US" dirty="0" smtClean="0"/>
              <a:t>student loans</a:t>
            </a:r>
          </a:p>
          <a:p>
            <a:pPr marL="914400" indent="-285750">
              <a:buClrTx/>
              <a:buFont typeface="Arial" panose="020B0604020202020204" pitchFamily="34" charset="0"/>
              <a:buChar char="•"/>
            </a:pPr>
            <a:r>
              <a:rPr lang="en-US" dirty="0" smtClean="0"/>
              <a:t>low and no cost bank accounts</a:t>
            </a:r>
          </a:p>
          <a:p>
            <a:pPr marL="914400" indent="-285750">
              <a:lnSpc>
                <a:spcPct val="150000"/>
              </a:lnSpc>
              <a:buClrTx/>
              <a:buFont typeface="Arial" panose="020B0604020202020204" pitchFamily="34" charset="0"/>
              <a:buChar char="•"/>
            </a:pPr>
            <a:r>
              <a:rPr lang="en-US" dirty="0" smtClean="0"/>
              <a:t>programs for those who are new to Canada</a:t>
            </a:r>
          </a:p>
          <a:p>
            <a:pPr marL="914400" indent="-285750">
              <a:buClrTx/>
              <a:buFont typeface="Arial" panose="020B0604020202020204" pitchFamily="34" charset="0"/>
              <a:buChar char="•"/>
            </a:pPr>
            <a:r>
              <a:rPr lang="en-US" dirty="0" smtClean="0"/>
              <a:t>websites with educational content</a:t>
            </a:r>
          </a:p>
          <a:p>
            <a:pPr marL="463550">
              <a:lnSpc>
                <a:spcPct val="150000"/>
              </a:lnSpc>
            </a:pPr>
            <a:r>
              <a:rPr lang="en-US" dirty="0" smtClean="0"/>
              <a:t>Both see </a:t>
            </a:r>
            <a:r>
              <a:rPr lang="en-US" dirty="0"/>
              <a:t>c</a:t>
            </a:r>
            <a:r>
              <a:rPr lang="en-US" dirty="0" smtClean="0"/>
              <a:t>ommunity involvement and charity giving is an important social role.</a:t>
            </a:r>
          </a:p>
          <a:p>
            <a:pPr marL="463550" indent="-296863">
              <a:buFont typeface="Arial" panose="020B0604020202020204" pitchFamily="34" charset="0"/>
              <a:buChar char="•"/>
            </a:pPr>
            <a:endParaRPr lang="en-US" dirty="0"/>
          </a:p>
        </p:txBody>
      </p:sp>
    </p:spTree>
    <p:extLst>
      <p:ext uri="{BB962C8B-B14F-4D97-AF65-F5344CB8AC3E}">
        <p14:creationId xmlns:p14="http://schemas.microsoft.com/office/powerpoint/2010/main" val="2369412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1. Overview – Services</a:t>
            </a:r>
            <a:endParaRPr lang="en-US" sz="3200" b="1" dirty="0">
              <a:solidFill>
                <a:schemeClr val="tx1"/>
              </a:solidFill>
            </a:endParaRPr>
          </a:p>
        </p:txBody>
      </p:sp>
      <p:sp>
        <p:nvSpPr>
          <p:cNvPr id="3" name="Content Placeholder 2"/>
          <p:cNvSpPr>
            <a:spLocks noGrp="1"/>
          </p:cNvSpPr>
          <p:nvPr>
            <p:ph idx="1"/>
          </p:nvPr>
        </p:nvSpPr>
        <p:spPr/>
        <p:txBody>
          <a:bodyPr/>
          <a:lstStyle/>
          <a:p>
            <a:pPr marL="449263">
              <a:lnSpc>
                <a:spcPct val="150000"/>
              </a:lnSpc>
            </a:pPr>
            <a:r>
              <a:rPr lang="en-US" dirty="0" smtClean="0"/>
              <a:t>Access to services is offered in a number of ways such as through</a:t>
            </a:r>
          </a:p>
          <a:p>
            <a:pPr marL="1079500" indent="-360363">
              <a:lnSpc>
                <a:spcPct val="150000"/>
              </a:lnSpc>
              <a:buClrTx/>
              <a:buFont typeface="Arial" panose="020B0604020202020204" pitchFamily="34" charset="0"/>
              <a:buChar char="•"/>
            </a:pPr>
            <a:r>
              <a:rPr lang="en-US" dirty="0" smtClean="0"/>
              <a:t>extended hours</a:t>
            </a:r>
          </a:p>
          <a:p>
            <a:pPr marL="1079500" indent="-360363">
              <a:lnSpc>
                <a:spcPct val="150000"/>
              </a:lnSpc>
              <a:buClrTx/>
              <a:buFont typeface="Arial" panose="020B0604020202020204" pitchFamily="34" charset="0"/>
              <a:buChar char="•"/>
            </a:pPr>
            <a:r>
              <a:rPr lang="en-US" dirty="0" smtClean="0"/>
              <a:t>automated teller machines (ATM)</a:t>
            </a:r>
          </a:p>
          <a:p>
            <a:pPr marL="1079500" indent="-360363">
              <a:lnSpc>
                <a:spcPct val="150000"/>
              </a:lnSpc>
              <a:buClrTx/>
              <a:buFont typeface="Arial" panose="020B0604020202020204" pitchFamily="34" charset="0"/>
              <a:buChar char="•"/>
            </a:pPr>
            <a:r>
              <a:rPr lang="en-US" dirty="0" smtClean="0"/>
              <a:t>mobile banking</a:t>
            </a:r>
          </a:p>
          <a:p>
            <a:pPr marL="1079500" indent="-360363">
              <a:lnSpc>
                <a:spcPct val="150000"/>
              </a:lnSpc>
              <a:buClrTx/>
              <a:buFont typeface="Arial" panose="020B0604020202020204" pitchFamily="34" charset="0"/>
              <a:buChar char="•"/>
            </a:pPr>
            <a:r>
              <a:rPr lang="en-US" dirty="0" smtClean="0"/>
              <a:t>internet banking</a:t>
            </a:r>
          </a:p>
          <a:p>
            <a:pPr marL="1079500" indent="-360363">
              <a:lnSpc>
                <a:spcPct val="150000"/>
              </a:lnSpc>
              <a:buClrTx/>
              <a:buFont typeface="Arial" panose="020B0604020202020204" pitchFamily="34" charset="0"/>
              <a:buChar char="•"/>
            </a:pPr>
            <a:r>
              <a:rPr lang="en-US" dirty="0" smtClean="0"/>
              <a:t>phone banking</a:t>
            </a:r>
          </a:p>
          <a:p>
            <a:pPr marL="463550" indent="-296863">
              <a:buFont typeface="Arial" panose="020B0604020202020204" pitchFamily="34" charset="0"/>
              <a:buChar char="•"/>
            </a:pPr>
            <a:endParaRPr lang="en-US" dirty="0"/>
          </a:p>
        </p:txBody>
      </p:sp>
    </p:spTree>
    <p:extLst>
      <p:ext uri="{BB962C8B-B14F-4D97-AF65-F5344CB8AC3E}">
        <p14:creationId xmlns:p14="http://schemas.microsoft.com/office/powerpoint/2010/main" val="523150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2107</TotalTime>
  <Words>3520</Words>
  <Application>Microsoft Office PowerPoint</Application>
  <PresentationFormat>On-screen Show (4:3)</PresentationFormat>
  <Paragraphs>617</Paragraphs>
  <Slides>63</Slides>
  <Notes>63</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Default Design</vt:lpstr>
      <vt:lpstr>Financial Literacy  Banks and Credit Unions Helping You</vt:lpstr>
      <vt:lpstr>Project Partners</vt:lpstr>
      <vt:lpstr>1. Overview – Breaking The Myths</vt:lpstr>
      <vt:lpstr>1. Overview – Breaking The Myths</vt:lpstr>
      <vt:lpstr>1. Overview – Breaking The Myths</vt:lpstr>
      <vt:lpstr>1. Overview – Breaking The Myths</vt:lpstr>
      <vt:lpstr>1. Overview – Breaking The Myths</vt:lpstr>
      <vt:lpstr>1. Overview – Services</vt:lpstr>
      <vt:lpstr>1. Overview – Services</vt:lpstr>
      <vt:lpstr>2.  The Difference between Credit Unions and Banks</vt:lpstr>
      <vt:lpstr>3. How to Pick the right Bank or Credit Union</vt:lpstr>
      <vt:lpstr>3. How to Pick the right Bank or Credit Union</vt:lpstr>
      <vt:lpstr>3. How to Pick the right Bank or Credit Union</vt:lpstr>
      <vt:lpstr>3. How to Pick the right Bank or Credit Union</vt:lpstr>
      <vt:lpstr>3. How to Pick the right Bank or Credit Union</vt:lpstr>
      <vt:lpstr>4. How to Open a Bank Account</vt:lpstr>
      <vt:lpstr>4. How to Open a Bank Account</vt:lpstr>
      <vt:lpstr>4. How to Open a Bank Account</vt:lpstr>
      <vt:lpstr>4. How to Open a Bank Account</vt:lpstr>
      <vt:lpstr>4. How to Open a Bank Account</vt:lpstr>
      <vt:lpstr>4. How to Open a Bank Account</vt:lpstr>
      <vt:lpstr>4. How to Open a Bank Account</vt:lpstr>
      <vt:lpstr>4. How to Open a Bank Account</vt:lpstr>
      <vt:lpstr>4. How to Open a Bank Account</vt:lpstr>
      <vt:lpstr>4. How to Open a Bank Account</vt:lpstr>
      <vt:lpstr>4. How to Open a Bank Account</vt:lpstr>
      <vt:lpstr>4. How to Open a Bank Account</vt:lpstr>
      <vt:lpstr>5. Making Your Money Work for You</vt:lpstr>
      <vt:lpstr>5. Making Your Money Work for You</vt:lpstr>
      <vt:lpstr>5. Making Your Money Work for You</vt:lpstr>
      <vt:lpstr>5. Making Your Money Work for You</vt:lpstr>
      <vt:lpstr>5. Making Your Money Work for You</vt:lpstr>
      <vt:lpstr>6. Pay Yourself First 5 reasons to Save</vt:lpstr>
      <vt:lpstr>6. Pay Yourself First 5 reasons to Save</vt:lpstr>
      <vt:lpstr>6. Pay Yourself First 5 reasons to Save</vt:lpstr>
      <vt:lpstr>7. Mobile Payments and Technology – Stop, Think, Connect</vt:lpstr>
      <vt:lpstr>7. Mobile Payments and Technology – Stop, Think, Connect</vt:lpstr>
      <vt:lpstr>7. Mobile Payments and Technology – Stop, Think, Connect</vt:lpstr>
      <vt:lpstr>7. Mobile Payments and Technology – Stop, Think, Connect</vt:lpstr>
      <vt:lpstr>7. Mobile Payments and Technology – Stop, Think, Connect</vt:lpstr>
      <vt:lpstr>7.  Mobile Payments and Technology – Stop, Think, Connect</vt:lpstr>
      <vt:lpstr>7. Mobile Payments and Technology – Stop, Think, Connect</vt:lpstr>
      <vt:lpstr>7. Mobile Payments and Technology – Stop, Think, Connect</vt:lpstr>
      <vt:lpstr>7. Mobile Payments and Technology – Stop, Think, Connect</vt:lpstr>
      <vt:lpstr>7. Mobile Payments and Technology – Stop, Think, Connect</vt:lpstr>
      <vt:lpstr>8. Things You Might Want to Know About Investment Planning</vt:lpstr>
      <vt:lpstr>8. Things You Might Want to Know About Investment Planning</vt:lpstr>
      <vt:lpstr>8. Things You Might Want to Know About Investment Planning</vt:lpstr>
      <vt:lpstr>8. Things You Might Want to Know About Investment Planning</vt:lpstr>
      <vt:lpstr>8. Things You Might Want to Know About Investment Planning</vt:lpstr>
      <vt:lpstr>8. Things You Might Want to Know About Investment Planning</vt:lpstr>
      <vt:lpstr>8. Things You Might Want to Know About Investment Planning</vt:lpstr>
      <vt:lpstr>8. Things You Might Want to Know About Investment Planning</vt:lpstr>
      <vt:lpstr>8. Estate Planning</vt:lpstr>
      <vt:lpstr>9. Estate Planning</vt:lpstr>
      <vt:lpstr>9. Estate Planning</vt:lpstr>
      <vt:lpstr>9. Estate Planning</vt:lpstr>
      <vt:lpstr>10. How to Prevent Fraud and Identity Theft</vt:lpstr>
      <vt:lpstr>10. How to Prevent Fraud and Identity Theft</vt:lpstr>
      <vt:lpstr>10. How to Prevent Fraud and Identity Theft</vt:lpstr>
      <vt:lpstr>10. How to Prevent Fraud and Identity Theft</vt:lpstr>
      <vt:lpstr>10. How to Prevent Fraud and Identity Theft</vt:lpstr>
      <vt:lpstr>10. How to Prevent Fraud and Identity Theft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asnoek</dc:creator>
  <cp:lastModifiedBy>edassist</cp:lastModifiedBy>
  <cp:revision>287</cp:revision>
  <cp:lastPrinted>2014-07-18T14:09:29Z</cp:lastPrinted>
  <dcterms:created xsi:type="dcterms:W3CDTF">2013-08-15T19:18:39Z</dcterms:created>
  <dcterms:modified xsi:type="dcterms:W3CDTF">2015-04-29T15:42:30Z</dcterms:modified>
</cp:coreProperties>
</file>